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738" r:id="rId2"/>
    <p:sldId id="858" r:id="rId3"/>
    <p:sldId id="586" r:id="rId4"/>
    <p:sldId id="910" r:id="rId5"/>
    <p:sldId id="752" r:id="rId6"/>
    <p:sldId id="908" r:id="rId7"/>
    <p:sldId id="864" r:id="rId8"/>
    <p:sldId id="860" r:id="rId9"/>
    <p:sldId id="911" r:id="rId10"/>
    <p:sldId id="724" r:id="rId11"/>
    <p:sldId id="900" r:id="rId12"/>
    <p:sldId id="859" r:id="rId13"/>
    <p:sldId id="810" r:id="rId14"/>
    <p:sldId id="891" r:id="rId15"/>
    <p:sldId id="892" r:id="rId16"/>
    <p:sldId id="920" r:id="rId17"/>
    <p:sldId id="915" r:id="rId18"/>
    <p:sldId id="913" r:id="rId19"/>
    <p:sldId id="916" r:id="rId20"/>
    <p:sldId id="921" r:id="rId21"/>
    <p:sldId id="918" r:id="rId22"/>
    <p:sldId id="895" r:id="rId23"/>
    <p:sldId id="896" r:id="rId24"/>
    <p:sldId id="890" r:id="rId25"/>
    <p:sldId id="922" r:id="rId26"/>
    <p:sldId id="926" r:id="rId27"/>
    <p:sldId id="901" r:id="rId28"/>
    <p:sldId id="924" r:id="rId29"/>
    <p:sldId id="857" r:id="rId30"/>
    <p:sldId id="854" r:id="rId3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>
          <p15:clr>
            <a:srgbClr val="A4A3A4"/>
          </p15:clr>
        </p15:guide>
        <p15:guide id="2" pos="154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3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101"/>
    <a:srgbClr val="FFFF00"/>
    <a:srgbClr val="C30909"/>
    <a:srgbClr val="0046AD"/>
    <a:srgbClr val="E20000"/>
    <a:srgbClr val="EDF2F9"/>
    <a:srgbClr val="CCDAEF"/>
    <a:srgbClr val="E2EAF6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87816" autoAdjust="0"/>
  </p:normalViewPr>
  <p:slideViewPr>
    <p:cSldViewPr snapToGrid="0">
      <p:cViewPr varScale="1">
        <p:scale>
          <a:sx n="72" d="100"/>
          <a:sy n="72" d="100"/>
        </p:scale>
        <p:origin x="-1710" y="-96"/>
      </p:cViewPr>
      <p:guideLst>
        <p:guide orient="horz"/>
        <p:guide pos="1543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720" y="-60"/>
      </p:cViewPr>
      <p:guideLst>
        <p:guide orient="horz" pos="3023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1.xml"/><Relationship Id="rId13" Type="http://schemas.openxmlformats.org/officeDocument/2006/relationships/slide" Target="slides/slide26.xml"/><Relationship Id="rId3" Type="http://schemas.openxmlformats.org/officeDocument/2006/relationships/slide" Target="slides/slide15.xml"/><Relationship Id="rId7" Type="http://schemas.openxmlformats.org/officeDocument/2006/relationships/slide" Target="slides/slide20.xml"/><Relationship Id="rId12" Type="http://schemas.openxmlformats.org/officeDocument/2006/relationships/slide" Target="slides/slide25.xml"/><Relationship Id="rId2" Type="http://schemas.openxmlformats.org/officeDocument/2006/relationships/slide" Target="slides/slide14.xml"/><Relationship Id="rId1" Type="http://schemas.openxmlformats.org/officeDocument/2006/relationships/slide" Target="slides/slide7.xml"/><Relationship Id="rId6" Type="http://schemas.openxmlformats.org/officeDocument/2006/relationships/slide" Target="slides/slide19.xml"/><Relationship Id="rId11" Type="http://schemas.openxmlformats.org/officeDocument/2006/relationships/slide" Target="slides/slide24.xml"/><Relationship Id="rId5" Type="http://schemas.openxmlformats.org/officeDocument/2006/relationships/slide" Target="slides/slide17.xml"/><Relationship Id="rId15" Type="http://schemas.openxmlformats.org/officeDocument/2006/relationships/slide" Target="slides/slide30.xml"/><Relationship Id="rId10" Type="http://schemas.openxmlformats.org/officeDocument/2006/relationships/slide" Target="slides/slide23.xml"/><Relationship Id="rId4" Type="http://schemas.openxmlformats.org/officeDocument/2006/relationships/slide" Target="slides/slide16.xml"/><Relationship Id="rId9" Type="http://schemas.openxmlformats.org/officeDocument/2006/relationships/slide" Target="slides/slide22.xml"/><Relationship Id="rId14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2240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98" tIns="48053" rIns="96098" bIns="48053" numCol="1" anchor="t" anchorCtr="0" compatLnSpc="1">
            <a:prstTxWarp prst="textNoShape">
              <a:avLst/>
            </a:prstTxWarp>
          </a:bodyPr>
          <a:lstStyle>
            <a:lvl1pPr algn="l" defTabSz="960297" eaLnBrk="0" hangingPunct="0">
              <a:defRPr sz="800" b="0"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2961" y="0"/>
            <a:ext cx="3172239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98" tIns="48053" rIns="96098" bIns="48053" numCol="1" anchor="t" anchorCtr="0" compatLnSpc="1">
            <a:prstTxWarp prst="textNoShape">
              <a:avLst/>
            </a:prstTxWarp>
          </a:bodyPr>
          <a:lstStyle>
            <a:lvl1pPr algn="r" defTabSz="960297" eaLnBrk="0" hangingPunct="0">
              <a:defRPr sz="800" b="0"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609600" y="9068347"/>
            <a:ext cx="6096000" cy="45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45666" rIns="0" bIns="45666"/>
          <a:lstStyle/>
          <a:p>
            <a:pPr algn="r" eaLnBrk="0" hangingPunct="0">
              <a:defRPr/>
            </a:pPr>
            <a:fld id="{5BAE7353-6EC9-4FD3-8683-3DDECFDBC339}" type="slidenum">
              <a:rPr lang="en-US" sz="1200" b="0">
                <a:latin typeface="Times" pitchFamily="18" charset="0"/>
                <a:cs typeface="+mn-cs"/>
              </a:rPr>
              <a:pPr algn="r" eaLnBrk="0" hangingPunct="0">
                <a:defRPr/>
              </a:pPr>
              <a:t>‹#›</a:t>
            </a:fld>
            <a:endParaRPr lang="en-US" sz="1200" b="0" dirty="0">
              <a:latin typeface="Times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27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224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98" tIns="48053" rIns="96098" bIns="48053" numCol="1" anchor="t" anchorCtr="0" compatLnSpc="1">
            <a:prstTxWarp prst="textNoShape">
              <a:avLst/>
            </a:prstTxWarp>
          </a:bodyPr>
          <a:lstStyle>
            <a:lvl1pPr algn="l" defTabSz="960297" eaLnBrk="0" hangingPunct="0">
              <a:defRPr sz="800" b="0"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2961" y="0"/>
            <a:ext cx="3172239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98" tIns="48053" rIns="96098" bIns="48053" numCol="1" anchor="t" anchorCtr="0" compatLnSpc="1">
            <a:prstTxWarp prst="textNoShape">
              <a:avLst/>
            </a:prstTxWarp>
          </a:bodyPr>
          <a:lstStyle>
            <a:lvl1pPr algn="r" defTabSz="960297" eaLnBrk="0" hangingPunct="0">
              <a:defRPr sz="800" b="0"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5238" y="722313"/>
            <a:ext cx="4795837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0662" y="4561226"/>
            <a:ext cx="5358848" cy="431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98" tIns="48053" rIns="96098" bIns="48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813"/>
            <a:ext cx="3172240" cy="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98" tIns="48053" rIns="96098" bIns="48053" numCol="1" anchor="b" anchorCtr="0" compatLnSpc="1">
            <a:prstTxWarp prst="textNoShape">
              <a:avLst/>
            </a:prstTxWarp>
          </a:bodyPr>
          <a:lstStyle>
            <a:lvl1pPr algn="l" defTabSz="960297" eaLnBrk="0" hangingPunct="0">
              <a:defRPr sz="800" b="0"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2961" y="9120813"/>
            <a:ext cx="3172239" cy="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98" tIns="48053" rIns="96098" bIns="48053" numCol="1" anchor="b" anchorCtr="0" compatLnSpc="1">
            <a:prstTxWarp prst="textNoShape">
              <a:avLst/>
            </a:prstTxWarp>
          </a:bodyPr>
          <a:lstStyle>
            <a:lvl1pPr algn="r" defTabSz="960297" eaLnBrk="0" hangingPunct="0">
              <a:defRPr sz="800" b="0"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74CE01C-AF9F-45CE-8AA6-3649413BC2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547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6A0D40D1-2574-4D53-9543-FB05813486A2}" type="slidenum">
              <a:rPr lang="en-US" smtClean="0"/>
              <a:pPr defTabSz="960035">
                <a:defRPr/>
              </a:pPr>
              <a:t>1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0662" y="4561226"/>
            <a:ext cx="5357191" cy="431693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763" tIns="48381" rIns="96763" bIns="48381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154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277EC3-C06A-4322-AD80-3448F40F3847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3650" y="720725"/>
            <a:ext cx="4802188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035" y="4561226"/>
            <a:ext cx="5367130" cy="431857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45447" tIns="22724" rIns="45447" bIns="22724"/>
          <a:lstStyle/>
          <a:p>
            <a:endParaRPr lang="en-US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316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5094">
              <a:defRPr/>
            </a:pPr>
            <a:fld id="{A177DC96-D44F-462C-9014-176B42DF2039}" type="slidenum">
              <a:rPr lang="en-US" smtClean="0"/>
              <a:pPr defTabSz="955094">
                <a:defRPr/>
              </a:pPr>
              <a:t>15</a:t>
            </a:fld>
            <a:endParaRPr lang="en-US" dirty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296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277EC3-C06A-4322-AD80-3448F40F3847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3650" y="720725"/>
            <a:ext cx="4802188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035" y="4561226"/>
            <a:ext cx="5367130" cy="431857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45447" tIns="22724" rIns="45447" bIns="22724"/>
          <a:lstStyle/>
          <a:p>
            <a:endParaRPr lang="en-US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808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277EC3-C06A-4322-AD80-3448F40F3847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3650" y="720725"/>
            <a:ext cx="4802188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035" y="4561226"/>
            <a:ext cx="5367130" cy="431857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45447" tIns="22724" rIns="45447" bIns="22724"/>
          <a:lstStyle/>
          <a:p>
            <a:endParaRPr lang="en-US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009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3315D4-98F2-4148-A651-53F7B9146571}" type="slidenum">
              <a:rPr lang="en-US" smtClean="0">
                <a:latin typeface="Times New Roman" pitchFamily="18" charset="0"/>
              </a:rPr>
              <a:pPr/>
              <a:t>18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2313"/>
            <a:ext cx="4794250" cy="3595687"/>
          </a:xfrm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1075" y="4560889"/>
            <a:ext cx="5357813" cy="4318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642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277EC3-C06A-4322-AD80-3448F40F3847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3650" y="720725"/>
            <a:ext cx="4802188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035" y="4561226"/>
            <a:ext cx="5367130" cy="431857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45447" tIns="22724" rIns="45447" bIns="22724"/>
          <a:lstStyle/>
          <a:p>
            <a:endParaRPr lang="en-US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172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277EC3-C06A-4322-AD80-3448F40F3847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3650" y="720725"/>
            <a:ext cx="4802188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035" y="4561226"/>
            <a:ext cx="5367130" cy="431857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45447" tIns="22724" rIns="45447" bIns="22724"/>
          <a:lstStyle/>
          <a:p>
            <a:endParaRPr lang="en-US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958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277EC3-C06A-4322-AD80-3448F40F3847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3650" y="720725"/>
            <a:ext cx="4802188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035" y="4561226"/>
            <a:ext cx="5367130" cy="431857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45447" tIns="22724" rIns="45447" bIns="22724"/>
          <a:lstStyle/>
          <a:p>
            <a:endParaRPr lang="en-US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36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277EC3-C06A-4322-AD80-3448F40F3847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3650" y="720725"/>
            <a:ext cx="4802188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035" y="4561226"/>
            <a:ext cx="5367130" cy="431857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45447" tIns="22724" rIns="45447" bIns="22724"/>
          <a:lstStyle/>
          <a:p>
            <a:endParaRPr lang="en-US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316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5094">
              <a:defRPr/>
            </a:pPr>
            <a:fld id="{A177DC96-D44F-462C-9014-176B42DF2039}" type="slidenum">
              <a:rPr lang="en-US" smtClean="0"/>
              <a:pPr defTabSz="955094">
                <a:defRPr/>
              </a:pPr>
              <a:t>23</a:t>
            </a:fld>
            <a:endParaRPr lang="en-US" dirty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637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FBE13F31-4A5C-46B0-9B7B-F290AC9D56D1}" type="slidenum">
              <a:rPr lang="en-GB" smtClean="0"/>
              <a:pPr defTabSz="960035">
                <a:defRPr/>
              </a:pPr>
              <a:t>2</a:t>
            </a:fld>
            <a:endParaRPr lang="en-GB" dirty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b="1" dirty="0"/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397121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5094">
              <a:defRPr/>
            </a:pPr>
            <a:fld id="{A177DC96-D44F-462C-9014-176B42DF2039}" type="slidenum">
              <a:rPr lang="en-US" smtClean="0"/>
              <a:pPr defTabSz="955094">
                <a:defRPr/>
              </a:pPr>
              <a:t>24</a:t>
            </a:fld>
            <a:endParaRPr lang="en-US" dirty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637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277EC3-C06A-4322-AD80-3448F40F3847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3650" y="720725"/>
            <a:ext cx="4802188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035" y="4561226"/>
            <a:ext cx="5367130" cy="431857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45447" tIns="22724" rIns="45447" bIns="22724"/>
          <a:lstStyle/>
          <a:p>
            <a:endParaRPr lang="en-US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673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277EC3-C06A-4322-AD80-3448F40F3847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3650" y="720725"/>
            <a:ext cx="4802188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035" y="4561226"/>
            <a:ext cx="5367130" cy="431857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45447" tIns="22724" rIns="45447" bIns="22724"/>
          <a:lstStyle/>
          <a:p>
            <a:endParaRPr lang="en-US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5649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4CE01C-AF9F-45CE-8AA6-3649413BC270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0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FBE13F31-4A5C-46B0-9B7B-F290AC9D56D1}" type="slidenum">
              <a:rPr lang="en-GB" smtClean="0"/>
              <a:pPr defTabSz="960035">
                <a:defRPr/>
              </a:pPr>
              <a:t>28</a:t>
            </a:fld>
            <a:endParaRPr lang="en-GB" dirty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b="1" dirty="0"/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23601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5094">
              <a:defRPr/>
            </a:pPr>
            <a:fld id="{A177DC96-D44F-462C-9014-176B42DF2039}" type="slidenum">
              <a:rPr lang="en-US" smtClean="0"/>
              <a:pPr defTabSz="955094">
                <a:defRPr/>
              </a:pPr>
              <a:t>29</a:t>
            </a:fld>
            <a:endParaRPr lang="en-US" dirty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6603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5094">
              <a:defRPr/>
            </a:pPr>
            <a:fld id="{A177DC96-D44F-462C-9014-176B42DF2039}" type="slidenum">
              <a:rPr lang="en-US" smtClean="0"/>
              <a:pPr defTabSz="955094">
                <a:defRPr/>
              </a:pPr>
              <a:t>30</a:t>
            </a:fld>
            <a:endParaRPr lang="en-US" dirty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686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690BB6EC-F31E-4FA3-B8A4-27C542B1E105}" type="slidenum">
              <a:rPr lang="en-US" smtClean="0"/>
              <a:pPr defTabSz="960035">
                <a:defRPr/>
              </a:pPr>
              <a:t>3</a:t>
            </a:fld>
            <a:endParaRPr lang="en-US" dirty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0662" y="4561226"/>
            <a:ext cx="5357191" cy="431693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763" tIns="48381" rIns="96763" bIns="48381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456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B77E8973-3AF8-4743-A8F2-0AD1099B3286}" type="slidenum">
              <a:rPr lang="en-US" smtClean="0"/>
              <a:pPr defTabSz="960035">
                <a:defRPr/>
              </a:pPr>
              <a:t>4</a:t>
            </a:fld>
            <a:endParaRPr lang="en-US" dirty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690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B77E8973-3AF8-4743-A8F2-0AD1099B3286}" type="slidenum">
              <a:rPr lang="en-US" smtClean="0"/>
              <a:pPr defTabSz="960035">
                <a:defRPr/>
              </a:pPr>
              <a:t>6</a:t>
            </a:fld>
            <a:endParaRPr lang="en-US" dirty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690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277EC3-C06A-4322-AD80-3448F40F3847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3650" y="720725"/>
            <a:ext cx="4802188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035" y="4561226"/>
            <a:ext cx="5367130" cy="431857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45447" tIns="22724" rIns="45447" bIns="22724"/>
          <a:lstStyle/>
          <a:p>
            <a:endParaRPr lang="en-US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316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B77E8973-3AF8-4743-A8F2-0AD1099B3286}" type="slidenum">
              <a:rPr lang="en-US" smtClean="0"/>
              <a:pPr defTabSz="960035">
                <a:defRPr/>
              </a:pPr>
              <a:t>8</a:t>
            </a:fld>
            <a:endParaRPr lang="en-US" dirty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690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4CE01C-AF9F-45CE-8AA6-3649413BC27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426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B77E8973-3AF8-4743-A8F2-0AD1099B3286}" type="slidenum">
              <a:rPr lang="en-US" smtClean="0"/>
              <a:pPr defTabSz="960035">
                <a:defRPr/>
              </a:pPr>
              <a:t>12</a:t>
            </a:fld>
            <a:endParaRPr lang="en-US" dirty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690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C:\WINDOWS\Desktop\JD's projects\topbar2.gif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7" descr="C:\Documents and Settings\Dan Baker\My Documents\NVE\Website\Images\NVE_logo_1in_high.gif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71463" y="6330950"/>
            <a:ext cx="10318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94" r:id="rId1"/>
    <p:sldLayoutId id="2147484595" r:id="rId2"/>
    <p:sldLayoutId id="2147484596" r:id="rId3"/>
    <p:sldLayoutId id="2147484597" r:id="rId4"/>
    <p:sldLayoutId id="2147484598" r:id="rId5"/>
    <p:sldLayoutId id="2147484599" r:id="rId6"/>
    <p:sldLayoutId id="2147484600" r:id="rId7"/>
    <p:sldLayoutId id="2147484601" r:id="rId8"/>
    <p:sldLayoutId id="2147484602" r:id="rId9"/>
    <p:sldLayoutId id="2147484603" r:id="rId10"/>
    <p:sldLayoutId id="2147484604" r:id="rId11"/>
    <p:sldLayoutId id="2147484605" r:id="rId12"/>
    <p:sldLayoutId id="214748460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hfCbw0kSG2c" TargetMode="Externa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3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wZafMZB58Q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Ad1OAuO7w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JnN8JakxdnE" TargetMode="External"/><Relationship Id="rId4" Type="http://schemas.openxmlformats.org/officeDocument/2006/relationships/image" Target="../media/image4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scMubOcQ7E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6.gi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51.gif"/><Relationship Id="rId4" Type="http://schemas.openxmlformats.org/officeDocument/2006/relationships/image" Target="../media/image2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52" descr="tcb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7850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9" descr="D:\spin_open.jpg"/>
          <p:cNvPicPr>
            <a:picLocks noChangeAspect="1" noChangeArrowheads="1"/>
          </p:cNvPicPr>
          <p:nvPr/>
        </p:nvPicPr>
        <p:blipFill>
          <a:blip r:embed="rId4">
            <a:lum bright="48000" contrast="-18000"/>
          </a:blip>
          <a:srcRect r="375" b="975"/>
          <a:stretch>
            <a:fillRect/>
          </a:stretch>
        </p:blipFill>
        <p:spPr bwMode="auto">
          <a:xfrm>
            <a:off x="0" y="-1"/>
            <a:ext cx="9144000" cy="595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3412067"/>
            <a:ext cx="9144000" cy="87206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marL="430213" indent="-430213" algn="ctr" defTabSz="1370013" eaLnBrk="0" hangingPunct="0">
              <a:spcAft>
                <a:spcPts val="1200"/>
              </a:spcAft>
              <a:buClr>
                <a:srgbClr val="0046AD"/>
              </a:buClr>
              <a:defRPr/>
            </a:pPr>
            <a:r>
              <a:rPr lang="en-US" sz="4400" kern="0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Leaders in </a:t>
            </a:r>
            <a:r>
              <a:rPr lang="en-US" sz="4400" kern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Practical Spintronics</a:t>
            </a:r>
            <a:endParaRPr lang="en-US" sz="4400" kern="0" dirty="0">
              <a:solidFill>
                <a:srgbClr val="0046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grpSp>
        <p:nvGrpSpPr>
          <p:cNvPr id="17" name="Group 2057"/>
          <p:cNvGrpSpPr>
            <a:grpSpLocks/>
          </p:cNvGrpSpPr>
          <p:nvPr/>
        </p:nvGrpSpPr>
        <p:grpSpPr bwMode="auto">
          <a:xfrm>
            <a:off x="1828806" y="984140"/>
            <a:ext cx="5444060" cy="1064817"/>
            <a:chOff x="1968" y="912"/>
            <a:chExt cx="1815" cy="355"/>
          </a:xfrm>
        </p:grpSpPr>
        <p:sp>
          <p:nvSpPr>
            <p:cNvPr id="18" name="Freeform 2058"/>
            <p:cNvSpPr>
              <a:spLocks noEditPoints="1"/>
            </p:cNvSpPr>
            <p:nvPr/>
          </p:nvSpPr>
          <p:spPr bwMode="auto">
            <a:xfrm>
              <a:off x="1968" y="912"/>
              <a:ext cx="1062" cy="355"/>
            </a:xfrm>
            <a:custGeom>
              <a:avLst/>
              <a:gdLst/>
              <a:ahLst/>
              <a:cxnLst>
                <a:cxn ang="0">
                  <a:pos x="2543" y="3195"/>
                </a:cxn>
                <a:cxn ang="0">
                  <a:pos x="1927" y="3195"/>
                </a:cxn>
                <a:cxn ang="0">
                  <a:pos x="1066" y="1052"/>
                </a:cxn>
                <a:cxn ang="0">
                  <a:pos x="617" y="3195"/>
                </a:cxn>
                <a:cxn ang="0">
                  <a:pos x="0" y="3195"/>
                </a:cxn>
                <a:cxn ang="0">
                  <a:pos x="681" y="0"/>
                </a:cxn>
                <a:cxn ang="0">
                  <a:pos x="1284" y="0"/>
                </a:cxn>
                <a:cxn ang="0">
                  <a:pos x="2145" y="2143"/>
                </a:cxn>
                <a:cxn ang="0">
                  <a:pos x="2594" y="0"/>
                </a:cxn>
                <a:cxn ang="0">
                  <a:pos x="3198" y="0"/>
                </a:cxn>
                <a:cxn ang="0">
                  <a:pos x="2543" y="3195"/>
                </a:cxn>
                <a:cxn ang="0">
                  <a:pos x="4906" y="3195"/>
                </a:cxn>
                <a:cxn ang="0">
                  <a:pos x="4212" y="3195"/>
                </a:cxn>
                <a:cxn ang="0">
                  <a:pos x="3647" y="0"/>
                </a:cxn>
                <a:cxn ang="0">
                  <a:pos x="4289" y="0"/>
                </a:cxn>
                <a:cxn ang="0">
                  <a:pos x="4713" y="2425"/>
                </a:cxn>
                <a:cxn ang="0">
                  <a:pos x="6023" y="0"/>
                </a:cxn>
                <a:cxn ang="0">
                  <a:pos x="6665" y="0"/>
                </a:cxn>
                <a:cxn ang="0">
                  <a:pos x="4906" y="3195"/>
                </a:cxn>
                <a:cxn ang="0">
                  <a:pos x="6408" y="3195"/>
                </a:cxn>
                <a:cxn ang="0">
                  <a:pos x="7076" y="0"/>
                </a:cxn>
                <a:cxn ang="0">
                  <a:pos x="9554" y="0"/>
                </a:cxn>
                <a:cxn ang="0">
                  <a:pos x="9452" y="539"/>
                </a:cxn>
                <a:cxn ang="0">
                  <a:pos x="7628" y="539"/>
                </a:cxn>
                <a:cxn ang="0">
                  <a:pos x="7435" y="1322"/>
                </a:cxn>
                <a:cxn ang="0">
                  <a:pos x="9105" y="1322"/>
                </a:cxn>
                <a:cxn ang="0">
                  <a:pos x="8989" y="1861"/>
                </a:cxn>
                <a:cxn ang="0">
                  <a:pos x="7332" y="1861"/>
                </a:cxn>
                <a:cxn ang="0">
                  <a:pos x="7178" y="2669"/>
                </a:cxn>
                <a:cxn ang="0">
                  <a:pos x="9003" y="2669"/>
                </a:cxn>
                <a:cxn ang="0">
                  <a:pos x="8886" y="3195"/>
                </a:cxn>
                <a:cxn ang="0">
                  <a:pos x="6408" y="3195"/>
                </a:cxn>
              </a:cxnLst>
              <a:rect l="0" t="0" r="r" b="b"/>
              <a:pathLst>
                <a:path w="9554" h="3195">
                  <a:moveTo>
                    <a:pt x="2543" y="3195"/>
                  </a:moveTo>
                  <a:lnTo>
                    <a:pt x="1927" y="3195"/>
                  </a:lnTo>
                  <a:lnTo>
                    <a:pt x="1066" y="1052"/>
                  </a:lnTo>
                  <a:lnTo>
                    <a:pt x="617" y="3195"/>
                  </a:lnTo>
                  <a:lnTo>
                    <a:pt x="0" y="3195"/>
                  </a:lnTo>
                  <a:lnTo>
                    <a:pt x="681" y="0"/>
                  </a:lnTo>
                  <a:lnTo>
                    <a:pt x="1284" y="0"/>
                  </a:lnTo>
                  <a:lnTo>
                    <a:pt x="2145" y="2143"/>
                  </a:lnTo>
                  <a:lnTo>
                    <a:pt x="2594" y="0"/>
                  </a:lnTo>
                  <a:lnTo>
                    <a:pt x="3198" y="0"/>
                  </a:lnTo>
                  <a:lnTo>
                    <a:pt x="2543" y="3195"/>
                  </a:lnTo>
                  <a:close/>
                  <a:moveTo>
                    <a:pt x="4906" y="3195"/>
                  </a:moveTo>
                  <a:lnTo>
                    <a:pt x="4212" y="3195"/>
                  </a:lnTo>
                  <a:lnTo>
                    <a:pt x="3647" y="0"/>
                  </a:lnTo>
                  <a:lnTo>
                    <a:pt x="4289" y="0"/>
                  </a:lnTo>
                  <a:lnTo>
                    <a:pt x="4713" y="2425"/>
                  </a:lnTo>
                  <a:lnTo>
                    <a:pt x="6023" y="0"/>
                  </a:lnTo>
                  <a:lnTo>
                    <a:pt x="6665" y="0"/>
                  </a:lnTo>
                  <a:lnTo>
                    <a:pt x="4906" y="3195"/>
                  </a:lnTo>
                  <a:close/>
                  <a:moveTo>
                    <a:pt x="6408" y="3195"/>
                  </a:moveTo>
                  <a:lnTo>
                    <a:pt x="7076" y="0"/>
                  </a:lnTo>
                  <a:lnTo>
                    <a:pt x="9554" y="0"/>
                  </a:lnTo>
                  <a:lnTo>
                    <a:pt x="9452" y="539"/>
                  </a:lnTo>
                  <a:lnTo>
                    <a:pt x="7628" y="539"/>
                  </a:lnTo>
                  <a:lnTo>
                    <a:pt x="7435" y="1322"/>
                  </a:lnTo>
                  <a:lnTo>
                    <a:pt x="9105" y="1322"/>
                  </a:lnTo>
                  <a:lnTo>
                    <a:pt x="8989" y="1861"/>
                  </a:lnTo>
                  <a:lnTo>
                    <a:pt x="7332" y="1861"/>
                  </a:lnTo>
                  <a:lnTo>
                    <a:pt x="7178" y="2669"/>
                  </a:lnTo>
                  <a:lnTo>
                    <a:pt x="9003" y="2669"/>
                  </a:lnTo>
                  <a:lnTo>
                    <a:pt x="8886" y="3195"/>
                  </a:lnTo>
                  <a:lnTo>
                    <a:pt x="6408" y="3195"/>
                  </a:lnTo>
                  <a:close/>
                </a:path>
              </a:pathLst>
            </a:custGeom>
            <a:solidFill>
              <a:srgbClr val="0046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Freeform 2059"/>
            <p:cNvSpPr>
              <a:spLocks noEditPoints="1"/>
            </p:cNvSpPr>
            <p:nvPr/>
          </p:nvSpPr>
          <p:spPr bwMode="auto">
            <a:xfrm>
              <a:off x="3010" y="912"/>
              <a:ext cx="773" cy="355"/>
            </a:xfrm>
            <a:custGeom>
              <a:avLst/>
              <a:gdLst/>
              <a:ahLst/>
              <a:cxnLst>
                <a:cxn ang="0">
                  <a:pos x="656" y="0"/>
                </a:cxn>
                <a:cxn ang="0">
                  <a:pos x="6961" y="0"/>
                </a:cxn>
                <a:cxn ang="0">
                  <a:pos x="6846" y="539"/>
                </a:cxn>
                <a:cxn ang="0">
                  <a:pos x="553" y="539"/>
                </a:cxn>
                <a:cxn ang="0">
                  <a:pos x="656" y="0"/>
                </a:cxn>
                <a:cxn ang="0">
                  <a:pos x="386" y="1322"/>
                </a:cxn>
                <a:cxn ang="0">
                  <a:pos x="6678" y="1322"/>
                </a:cxn>
                <a:cxn ang="0">
                  <a:pos x="6576" y="1847"/>
                </a:cxn>
                <a:cxn ang="0">
                  <a:pos x="271" y="1847"/>
                </a:cxn>
                <a:cxn ang="0">
                  <a:pos x="386" y="1322"/>
                </a:cxn>
                <a:cxn ang="0">
                  <a:pos x="103" y="2669"/>
                </a:cxn>
                <a:cxn ang="0">
                  <a:pos x="6409" y="2669"/>
                </a:cxn>
                <a:cxn ang="0">
                  <a:pos x="6293" y="3195"/>
                </a:cxn>
                <a:cxn ang="0">
                  <a:pos x="0" y="3195"/>
                </a:cxn>
                <a:cxn ang="0">
                  <a:pos x="103" y="2669"/>
                </a:cxn>
              </a:cxnLst>
              <a:rect l="0" t="0" r="r" b="b"/>
              <a:pathLst>
                <a:path w="6961" h="3195">
                  <a:moveTo>
                    <a:pt x="656" y="0"/>
                  </a:moveTo>
                  <a:lnTo>
                    <a:pt x="6961" y="0"/>
                  </a:lnTo>
                  <a:lnTo>
                    <a:pt x="6846" y="539"/>
                  </a:lnTo>
                  <a:lnTo>
                    <a:pt x="553" y="539"/>
                  </a:lnTo>
                  <a:lnTo>
                    <a:pt x="656" y="0"/>
                  </a:lnTo>
                  <a:close/>
                  <a:moveTo>
                    <a:pt x="386" y="1322"/>
                  </a:moveTo>
                  <a:lnTo>
                    <a:pt x="6678" y="1322"/>
                  </a:lnTo>
                  <a:lnTo>
                    <a:pt x="6576" y="1847"/>
                  </a:lnTo>
                  <a:lnTo>
                    <a:pt x="271" y="1847"/>
                  </a:lnTo>
                  <a:lnTo>
                    <a:pt x="386" y="1322"/>
                  </a:lnTo>
                  <a:close/>
                  <a:moveTo>
                    <a:pt x="103" y="2669"/>
                  </a:moveTo>
                  <a:lnTo>
                    <a:pt x="6409" y="2669"/>
                  </a:lnTo>
                  <a:lnTo>
                    <a:pt x="6293" y="3195"/>
                  </a:lnTo>
                  <a:lnTo>
                    <a:pt x="0" y="3195"/>
                  </a:lnTo>
                  <a:lnTo>
                    <a:pt x="103" y="2669"/>
                  </a:lnTo>
                  <a:close/>
                </a:path>
              </a:pathLst>
            </a:custGeom>
            <a:solidFill>
              <a:srgbClr val="0046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295384" y="2023557"/>
            <a:ext cx="6350000" cy="635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marL="430213" indent="-430213" algn="ctr" defTabSz="1370013" eaLnBrk="0" hangingPunct="0">
              <a:spcAft>
                <a:spcPts val="1200"/>
              </a:spcAft>
              <a:buClr>
                <a:srgbClr val="0046AD"/>
              </a:buClr>
              <a:defRPr/>
            </a:pPr>
            <a:r>
              <a:rPr lang="en-US" sz="3400" b="0" kern="0" spc="600" dirty="0">
                <a:latin typeface="Arial" charset="0"/>
                <a:cs typeface="+mn-cs"/>
              </a:rPr>
              <a:t>NVE CORPORATION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79700E-2275-4EDB-AFA0-E2848388E3ED}"/>
              </a:ext>
            </a:extLst>
          </p:cNvPr>
          <p:cNvSpPr/>
          <p:nvPr/>
        </p:nvSpPr>
        <p:spPr>
          <a:xfrm>
            <a:off x="3050056" y="6120801"/>
            <a:ext cx="67606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5"/>
              </a:rPr>
              <a:t>https://youtu.be/hfCbw0kSG2c</a:t>
            </a:r>
            <a:endParaRPr lang="en-US" sz="1600" dirty="0"/>
          </a:p>
          <a:p>
            <a:endParaRPr lang="en-US" sz="1600" dirty="0"/>
          </a:p>
        </p:txBody>
      </p:sp>
    </p:spTree>
  </p:cSld>
  <p:clrMapOvr>
    <a:masterClrMapping/>
  </p:clrMapOvr>
  <p:transition spd="slow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0674" y="3684104"/>
            <a:ext cx="8823326" cy="2582748"/>
          </a:xfr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236538" indent="-236538">
              <a:spcBef>
                <a:spcPts val="600"/>
              </a:spcBef>
            </a:pPr>
            <a:r>
              <a:rPr lang="en-US" sz="2400" dirty="0">
                <a:latin typeface="Arial" charset="0"/>
              </a:rPr>
              <a:t>Angle sensors for rotation</a:t>
            </a:r>
          </a:p>
          <a:p>
            <a:pPr marL="236538" indent="-236538">
              <a:spcBef>
                <a:spcPts val="600"/>
              </a:spcBef>
            </a:pPr>
            <a:r>
              <a:rPr lang="en-US" sz="2400" dirty="0">
                <a:latin typeface="Arial" charset="0"/>
              </a:rPr>
              <a:t>Magnetometers for proximity or current</a:t>
            </a:r>
          </a:p>
          <a:p>
            <a:pPr marL="236538" indent="-236538">
              <a:spcBef>
                <a:spcPts val="600"/>
              </a:spcBef>
            </a:pPr>
            <a:r>
              <a:rPr lang="en-US" sz="2400" dirty="0">
                <a:latin typeface="Arial" charset="0"/>
              </a:rPr>
              <a:t>Factory calibrated </a:t>
            </a:r>
          </a:p>
          <a:p>
            <a:pPr marL="236538" indent="-236538">
              <a:spcBef>
                <a:spcPts val="600"/>
              </a:spcBef>
            </a:pPr>
            <a:r>
              <a:rPr lang="en-US" sz="2400" dirty="0">
                <a:latin typeface="Arial" charset="0"/>
              </a:rPr>
              <a:t>Linearized and temperature compensated</a:t>
            </a:r>
          </a:p>
          <a:p>
            <a:pPr marL="236538" indent="-236538">
              <a:spcBef>
                <a:spcPts val="600"/>
              </a:spcBef>
            </a:pPr>
            <a:r>
              <a:rPr lang="en-US" sz="2400" dirty="0">
                <a:latin typeface="Arial" charset="0"/>
              </a:rPr>
              <a:t>Ultraminiature 2.5 mm DFN packages</a:t>
            </a:r>
          </a:p>
        </p:txBody>
      </p:sp>
      <p:pic>
        <p:nvPicPr>
          <p:cNvPr id="6148" name="Picture 4" descr="topba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5190" name="Rectangle 6"/>
          <p:cNvSpPr>
            <a:spLocks noChangeArrowheads="1"/>
          </p:cNvSpPr>
          <p:nvPr/>
        </p:nvSpPr>
        <p:spPr bwMode="auto">
          <a:xfrm>
            <a:off x="0" y="177800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314" tIns="41157" rIns="82314" bIns="41157" anchor="ctr"/>
          <a:lstStyle/>
          <a:p>
            <a:pPr algn="ctr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Smart Sensors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8483B34-152F-41DD-829D-16DE463447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18" y="1107991"/>
            <a:ext cx="3645408" cy="2301240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328025" y="6581775"/>
            <a:ext cx="815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8" rIns="91417" bIns="4570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200" b="0" dirty="0"/>
              <a:t>6/10/20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056" y="1095789"/>
            <a:ext cx="4177379" cy="23497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6F8D66F-260C-4357-A809-B5624106EF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2013" y="6041323"/>
            <a:ext cx="738838" cy="7145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topba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5190" name="Rectangle 6"/>
          <p:cNvSpPr>
            <a:spLocks noChangeArrowheads="1"/>
          </p:cNvSpPr>
          <p:nvPr/>
        </p:nvSpPr>
        <p:spPr bwMode="auto">
          <a:xfrm>
            <a:off x="0" y="177800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314" tIns="41157" rIns="82314" bIns="41157" anchor="ctr"/>
          <a:lstStyle/>
          <a:p>
            <a:pPr algn="ctr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Smart Sensors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580855"/>
              </p:ext>
            </p:extLst>
          </p:nvPr>
        </p:nvGraphicFramePr>
        <p:xfrm>
          <a:off x="460509" y="1340830"/>
          <a:ext cx="8343022" cy="3914836"/>
        </p:xfrm>
        <a:graphic>
          <a:graphicData uri="http://schemas.openxmlformats.org/drawingml/2006/table">
            <a:tbl>
              <a:tblPr/>
              <a:tblGrid>
                <a:gridCol w="10034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93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92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792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51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25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4102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71291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181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Part</a:t>
                      </a:r>
                    </a:p>
                  </a:txBody>
                  <a:tcPr marL="16042" marR="16042" marT="160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Proximity, Current,</a:t>
                      </a:r>
                      <a:endParaRPr lang="en-US" sz="13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or</a:t>
                      </a:r>
                      <a:r>
                        <a:rPr lang="en-US" sz="13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Angle</a:t>
                      </a:r>
                      <a:endParaRPr lang="en-US" sz="13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042" marR="16042" marT="160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Tech-</a:t>
                      </a:r>
                      <a:b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nology</a:t>
                      </a:r>
                    </a:p>
                  </a:txBody>
                  <a:tcPr marL="16042" marR="16042" marT="160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Accur-</a:t>
                      </a:r>
                    </a:p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acy</a:t>
                      </a:r>
                    </a:p>
                  </a:txBody>
                  <a:tcPr marL="16042" marR="16042" marT="160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Speed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(Samples/s)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042" marR="16042" marT="160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Interf-ace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042" marR="16042" marT="160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Features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042" marR="16042" marT="160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Status</a:t>
                      </a:r>
                    </a:p>
                  </a:txBody>
                  <a:tcPr marL="16042" marR="16042" marT="160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5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SM124/5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GMR</a:t>
                      </a: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5%</a:t>
                      </a: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10,000</a:t>
                      </a: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Arial" charset="0"/>
                        </a:rPr>
                        <a:t>I²C,</a:t>
                      </a: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Digital Threshold</a:t>
                      </a:r>
                      <a:endParaRPr lang="en-US" sz="1800" b="0" i="0" u="none" strike="noStrike" kern="120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Cost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Introduced </a:t>
                      </a:r>
                    </a:p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Q4 ‘18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9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SM225/8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TMR</a:t>
                      </a: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smtClean="0">
                          <a:latin typeface="Arial" charset="0"/>
                        </a:rPr>
                        <a:t>SPI </a:t>
                      </a:r>
                      <a:r>
                        <a:rPr lang="en-US" sz="1800" kern="120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/ I²C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High Accuracy / High Spd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Introduced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Q2 ‘19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5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SM324</a:t>
                      </a: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TMR</a:t>
                      </a: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0.3%</a:t>
                      </a: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300</a:t>
                      </a: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>
                          <a:latin typeface="Arial" charset="0"/>
                        </a:rPr>
                        <a:t>I²C,</a:t>
                      </a:r>
                    </a:p>
                    <a:p>
                      <a:pPr algn="ctr" fontAlgn="b"/>
                      <a:r>
                        <a:rPr lang="en-US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Digital Threshold</a:t>
                      </a:r>
                      <a:endParaRPr lang="en-US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Ultrahigh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Accuracy</a:t>
                      </a: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Introduced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Q3 ‘18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9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ASR002</a:t>
                      </a:r>
                      <a:br>
                        <a:rPr lang="en-US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/ 12 / 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TMR</a:t>
                      </a: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°</a:t>
                      </a: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12,500</a:t>
                      </a: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smtClean="0">
                          <a:latin typeface="Arial" charset="0"/>
                        </a:rPr>
                        <a:t>SPI </a:t>
                      </a:r>
                      <a:r>
                        <a:rPr lang="en-US" sz="1600" kern="120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/ I²C / ABZ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High</a:t>
                      </a:r>
                    </a:p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Speed</a:t>
                      </a: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Introduced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b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Q1’ 19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9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ASR001</a:t>
                      </a: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TMR</a:t>
                      </a: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0.5°</a:t>
                      </a: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2,500</a:t>
                      </a: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smtClean="0">
                          <a:latin typeface="Arial" charset="0"/>
                        </a:rPr>
                        <a:t>I²C,</a:t>
                      </a:r>
                      <a:r>
                        <a:rPr lang="en-US" sz="1800" baseline="0" smtClean="0">
                          <a:latin typeface="Arial" charset="0"/>
                        </a:rPr>
                        <a:t> </a:t>
                      </a:r>
                      <a:r>
                        <a:rPr lang="en-US" sz="1800" baseline="0">
                          <a:latin typeface="Arial" charset="0"/>
                        </a:rPr>
                        <a:t>PWM, Analog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High</a:t>
                      </a:r>
                    </a:p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Accuracy</a:t>
                      </a: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Q1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‘</a:t>
                      </a:r>
                      <a:r>
                        <a:rPr lang="en-US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042" marR="16042" marT="16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437" y="4033100"/>
            <a:ext cx="814529" cy="253829"/>
          </a:xfrm>
          <a:prstGeom prst="rect">
            <a:avLst/>
          </a:prstGeom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8328025" y="6581775"/>
            <a:ext cx="815975" cy="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8" rIns="91417" bIns="4570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200" b="0" smtClean="0"/>
              <a:t>9/22/20</a:t>
            </a:r>
            <a:endParaRPr lang="en-US" sz="1200" b="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2013" y="6041323"/>
            <a:ext cx="738838" cy="714522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898779" y="3391155"/>
            <a:ext cx="397461" cy="304800"/>
            <a:chOff x="1447800" y="2971800"/>
            <a:chExt cx="397461" cy="304800"/>
          </a:xfrm>
        </p:grpSpPr>
        <p:sp>
          <p:nvSpPr>
            <p:cNvPr id="35" name="Rounded Rectangle 34"/>
            <p:cNvSpPr/>
            <p:nvPr/>
          </p:nvSpPr>
          <p:spPr bwMode="auto">
            <a:xfrm>
              <a:off x="1447800" y="2971800"/>
              <a:ext cx="397461" cy="285641"/>
            </a:xfrm>
            <a:prstGeom prst="roundRect">
              <a:avLst/>
            </a:prstGeom>
            <a:solidFill>
              <a:srgbClr val="CCDAEF"/>
            </a:solidFill>
            <a:ln w="3810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Arc 35"/>
            <p:cNvSpPr/>
            <p:nvPr/>
          </p:nvSpPr>
          <p:spPr>
            <a:xfrm>
              <a:off x="1457198" y="3025938"/>
              <a:ext cx="371602" cy="250662"/>
            </a:xfrm>
            <a:prstGeom prst="arc">
              <a:avLst>
                <a:gd name="adj1" fmla="val 11449199"/>
                <a:gd name="adj2" fmla="val 21060595"/>
              </a:avLst>
            </a:prstGeom>
            <a:noFill/>
            <a:ln w="38100">
              <a:solidFill>
                <a:srgbClr val="F4FF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 flipV="1">
              <a:off x="1494418" y="3063240"/>
              <a:ext cx="152112" cy="173692"/>
            </a:xfrm>
            <a:prstGeom prst="line">
              <a:avLst/>
            </a:prstGeom>
            <a:ln w="25400" cap="rnd">
              <a:solidFill>
                <a:srgbClr val="0046AD"/>
              </a:solidFill>
              <a:head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ounded Rectangle 37"/>
            <p:cNvSpPr/>
            <p:nvPr/>
          </p:nvSpPr>
          <p:spPr bwMode="auto">
            <a:xfrm>
              <a:off x="1447800" y="2971800"/>
              <a:ext cx="397461" cy="285641"/>
            </a:xfrm>
            <a:prstGeom prst="roundRect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4020" y="3380945"/>
            <a:ext cx="468438" cy="3111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25" y="4734445"/>
            <a:ext cx="814529" cy="25382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913393" y="2766942"/>
            <a:ext cx="397461" cy="304800"/>
            <a:chOff x="1447800" y="2971800"/>
            <a:chExt cx="397461" cy="304800"/>
          </a:xfrm>
        </p:grpSpPr>
        <p:sp>
          <p:nvSpPr>
            <p:cNvPr id="31" name="Rounded Rectangle 30"/>
            <p:cNvSpPr/>
            <p:nvPr/>
          </p:nvSpPr>
          <p:spPr bwMode="auto">
            <a:xfrm>
              <a:off x="1447800" y="2971800"/>
              <a:ext cx="397461" cy="285641"/>
            </a:xfrm>
            <a:prstGeom prst="roundRect">
              <a:avLst/>
            </a:prstGeom>
            <a:solidFill>
              <a:srgbClr val="CCDAEF"/>
            </a:solidFill>
            <a:ln w="3810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Arc 31"/>
            <p:cNvSpPr/>
            <p:nvPr/>
          </p:nvSpPr>
          <p:spPr>
            <a:xfrm>
              <a:off x="1457198" y="3025938"/>
              <a:ext cx="371602" cy="250662"/>
            </a:xfrm>
            <a:prstGeom prst="arc">
              <a:avLst>
                <a:gd name="adj1" fmla="val 11449199"/>
                <a:gd name="adj2" fmla="val 21060595"/>
              </a:avLst>
            </a:prstGeom>
            <a:noFill/>
            <a:ln w="38100">
              <a:solidFill>
                <a:srgbClr val="F4FF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0" name="Straight Connector 39"/>
            <p:cNvCxnSpPr/>
            <p:nvPr/>
          </p:nvCxnSpPr>
          <p:spPr>
            <a:xfrm flipH="1" flipV="1">
              <a:off x="1494418" y="3063240"/>
              <a:ext cx="152112" cy="173692"/>
            </a:xfrm>
            <a:prstGeom prst="line">
              <a:avLst/>
            </a:prstGeom>
            <a:ln w="25400" cap="rnd">
              <a:solidFill>
                <a:srgbClr val="0046AD"/>
              </a:solidFill>
              <a:head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ounded Rectangle 40"/>
            <p:cNvSpPr/>
            <p:nvPr/>
          </p:nvSpPr>
          <p:spPr bwMode="auto">
            <a:xfrm>
              <a:off x="1447800" y="2971800"/>
              <a:ext cx="397461" cy="285641"/>
            </a:xfrm>
            <a:prstGeom prst="roundRect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8634" y="2756732"/>
            <a:ext cx="468438" cy="3111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6190" y="2170096"/>
            <a:ext cx="468438" cy="31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2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C:\NVE\Graphics\CustProds\ROBOTflip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673" y="892538"/>
            <a:ext cx="900752" cy="1109622"/>
          </a:xfrm>
          <a:prstGeom prst="rect">
            <a:avLst/>
          </a:prstGeom>
          <a:noFill/>
        </p:spPr>
      </p:pic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42197" y="1046922"/>
            <a:ext cx="7601802" cy="4656966"/>
          </a:xfrm>
          <a:noFill/>
          <a:ln>
            <a:miter lim="800000"/>
            <a:headEnd/>
            <a:tailEnd/>
          </a:ln>
        </p:spPr>
        <p:txBody>
          <a:bodyPr vert="horz" wrap="square" lIns="82299" tIns="41148" rIns="82299" bIns="41148" numCol="1" anchor="t" anchorCtr="0" compatLnSpc="1">
            <a:prstTxWarp prst="textNoShape">
              <a:avLst/>
            </a:prstTxWarp>
          </a:bodyPr>
          <a:lstStyle/>
          <a:p>
            <a:pPr marL="430213" indent="-430213" defTabSz="1370013">
              <a:spcBef>
                <a:spcPts val="42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Arial" pitchFamily="34" charset="0"/>
                <a:cs typeface="Times New Roman" pitchFamily="18" charset="0"/>
              </a:rPr>
              <a:t>Industrial control 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000" b="1" i="1" dirty="0">
                <a:latin typeface="Arial" pitchFamily="34" charset="0"/>
                <a:cs typeface="Times New Roman" pitchFamily="18" charset="0"/>
              </a:rPr>
              <a:t>AD-Series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for proximity and cylinder position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000" b="1" i="1" dirty="0">
                <a:latin typeface="Arial" pitchFamily="34" charset="0"/>
                <a:cs typeface="Times New Roman" pitchFamily="18" charset="0"/>
              </a:rPr>
              <a:t>AAT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for angle sensing and cylinder position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000" b="1" i="1" dirty="0">
                <a:latin typeface="Arial" pitchFamily="34" charset="0"/>
                <a:cs typeface="Times New Roman" pitchFamily="18" charset="0"/>
              </a:rPr>
              <a:t>GT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for gear-tooth speed / direction / position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000" b="1" i="1" dirty="0">
                <a:latin typeface="Arial" pitchFamily="34" charset="0"/>
                <a:cs typeface="Times New Roman" pitchFamily="18" charset="0"/>
              </a:rPr>
              <a:t>SM/ASR-Series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smart sensors</a:t>
            </a:r>
          </a:p>
          <a:p>
            <a:pPr marL="430213" indent="-430213" defTabSz="1370013">
              <a:spcBef>
                <a:spcPts val="12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Arial" pitchFamily="34" charset="0"/>
                <a:cs typeface="Times New Roman" pitchFamily="18" charset="0"/>
              </a:rPr>
              <a:t>Automotive / electric vehicles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000" b="1" i="1" dirty="0">
                <a:latin typeface="Arial" pitchFamily="34" charset="0"/>
                <a:cs typeface="Times New Roman" pitchFamily="18" charset="0"/>
              </a:rPr>
              <a:t>SM-Series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smart sensors for current sensing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000" b="1" i="1" dirty="0">
                <a:latin typeface="Arial" pitchFamily="34" charset="0"/>
                <a:cs typeface="Times New Roman" pitchFamily="18" charset="0"/>
              </a:rPr>
              <a:t>ASR-Series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smart angle sensors</a:t>
            </a:r>
          </a:p>
          <a:p>
            <a:pPr marL="430213" indent="-430213" defTabSz="1370013">
              <a:spcBef>
                <a:spcPts val="12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Arial" pitchFamily="34" charset="0"/>
                <a:cs typeface="Times New Roman" pitchFamily="18" charset="0"/>
              </a:rPr>
              <a:t>Consumer / small electrics 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000" dirty="0">
                <a:latin typeface="Arial" pitchFamily="34" charset="0"/>
                <a:cs typeface="Times New Roman" pitchFamily="18" charset="0"/>
              </a:rPr>
              <a:t>1.1 x 1.1 mm </a:t>
            </a:r>
            <a:r>
              <a:rPr lang="en-US" sz="2000" b="1" i="1" dirty="0">
                <a:latin typeface="Arial" pitchFamily="34" charset="0"/>
                <a:cs typeface="Times New Roman" pitchFamily="18" charset="0"/>
              </a:rPr>
              <a:t>ADL/AHL/AHT-Series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proximity sensors</a:t>
            </a:r>
          </a:p>
          <a:p>
            <a:pPr marL="430213" indent="-430213" defTabSz="1370013">
              <a:spcBef>
                <a:spcPts val="12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Arial" pitchFamily="34" charset="0"/>
                <a:cs typeface="Times New Roman" pitchFamily="18" charset="0"/>
              </a:rPr>
              <a:t>Energy 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000" b="1" i="1" dirty="0">
                <a:latin typeface="Arial" pitchFamily="34" charset="0"/>
                <a:cs typeface="Times New Roman" pitchFamily="18" charset="0"/>
              </a:rPr>
              <a:t>AAT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and </a:t>
            </a:r>
            <a:r>
              <a:rPr lang="en-US" sz="2000" b="1" i="1" dirty="0">
                <a:latin typeface="Arial" pitchFamily="34" charset="0"/>
                <a:cs typeface="Times New Roman" pitchFamily="18" charset="0"/>
              </a:rPr>
              <a:t>ADT-Series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for meter rotation</a:t>
            </a:r>
          </a:p>
          <a:p>
            <a:pPr marL="430213" indent="-430213" defTabSz="1370013">
              <a:spcBef>
                <a:spcPts val="12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Arial" pitchFamily="34" charset="0"/>
                <a:cs typeface="Times New Roman" pitchFamily="18" charset="0"/>
              </a:rPr>
              <a:t>Medical devices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000" b="1" i="1" dirty="0">
                <a:latin typeface="Arial" pitchFamily="34" charset="0"/>
                <a:cs typeface="Times New Roman" pitchFamily="18" charset="0"/>
              </a:rPr>
              <a:t>Custom sensors</a:t>
            </a:r>
            <a:endParaRPr lang="en-US" sz="2400" b="1" i="1" dirty="0"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NVE Sensor Markets</a:t>
            </a:r>
          </a:p>
        </p:txBody>
      </p:sp>
      <p:pic>
        <p:nvPicPr>
          <p:cNvPr id="9" name="Picture 8" descr="CoolClips_vc02804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96" y="3458817"/>
            <a:ext cx="843229" cy="1127957"/>
          </a:xfrm>
          <a:prstGeom prst="rect">
            <a:avLst/>
          </a:prstGeom>
        </p:spPr>
      </p:pic>
      <p:pic>
        <p:nvPicPr>
          <p:cNvPr id="44034" name="Picture 2" descr="http://ts1.mm.bing.net/th?&amp;id=HN.608047161837749598&amp;w=300&amp;h=300&amp;c=0&amp;pid=1.9&amp;rs=0&amp;p=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5699" y="4784034"/>
            <a:ext cx="657951" cy="657951"/>
          </a:xfrm>
          <a:prstGeom prst="rect">
            <a:avLst/>
          </a:prstGeom>
          <a:noFill/>
        </p:spPr>
      </p:pic>
      <p:pic>
        <p:nvPicPr>
          <p:cNvPr id="10" name="Picture 5" descr="C:\NVE\Graphics\CustProds\pacemaker.jpg"/>
          <p:cNvPicPr>
            <a:picLocks noChangeAspect="1" noChangeArrowheads="1"/>
          </p:cNvPicPr>
          <p:nvPr/>
        </p:nvPicPr>
        <p:blipFill rotWithShape="1">
          <a:blip r:embed="rId6"/>
          <a:srcRect r="10070" b="10182"/>
          <a:stretch/>
        </p:blipFill>
        <p:spPr bwMode="auto">
          <a:xfrm>
            <a:off x="891694" y="5743816"/>
            <a:ext cx="643805" cy="57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580744" y="2776197"/>
            <a:ext cx="930962" cy="465367"/>
            <a:chOff x="2780463" y="4440740"/>
            <a:chExt cx="1375271" cy="687467"/>
          </a:xfrm>
        </p:grpSpPr>
        <p:sp>
          <p:nvSpPr>
            <p:cNvPr id="12" name="Freeform 1207"/>
            <p:cNvSpPr>
              <a:spLocks/>
            </p:cNvSpPr>
            <p:nvPr/>
          </p:nvSpPr>
          <p:spPr bwMode="auto">
            <a:xfrm>
              <a:off x="3593238" y="4754721"/>
              <a:ext cx="236375" cy="231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11"/>
                </a:cxn>
                <a:cxn ang="0">
                  <a:pos x="35" y="31"/>
                </a:cxn>
                <a:cxn ang="0">
                  <a:pos x="75" y="66"/>
                </a:cxn>
                <a:cxn ang="0">
                  <a:pos x="120" y="116"/>
                </a:cxn>
                <a:cxn ang="0">
                  <a:pos x="170" y="172"/>
                </a:cxn>
                <a:cxn ang="0">
                  <a:pos x="215" y="231"/>
                </a:cxn>
                <a:cxn ang="0">
                  <a:pos x="255" y="302"/>
                </a:cxn>
                <a:cxn ang="0">
                  <a:pos x="286" y="372"/>
                </a:cxn>
                <a:cxn ang="0">
                  <a:pos x="375" y="357"/>
                </a:cxn>
                <a:cxn ang="0">
                  <a:pos x="370" y="346"/>
                </a:cxn>
                <a:cxn ang="0">
                  <a:pos x="355" y="322"/>
                </a:cxn>
                <a:cxn ang="0">
                  <a:pos x="330" y="282"/>
                </a:cxn>
                <a:cxn ang="0">
                  <a:pos x="290" y="231"/>
                </a:cxn>
                <a:cxn ang="0">
                  <a:pos x="240" y="176"/>
                </a:cxn>
                <a:cxn ang="0">
                  <a:pos x="175" y="116"/>
                </a:cxn>
                <a:cxn ang="0">
                  <a:pos x="95" y="56"/>
                </a:cxn>
                <a:cxn ang="0">
                  <a:pos x="0" y="0"/>
                </a:cxn>
              </a:cxnLst>
              <a:rect l="0" t="0" r="r" b="b"/>
              <a:pathLst>
                <a:path w="375" h="372">
                  <a:moveTo>
                    <a:pt x="0" y="0"/>
                  </a:moveTo>
                  <a:lnTo>
                    <a:pt x="10" y="11"/>
                  </a:lnTo>
                  <a:lnTo>
                    <a:pt x="35" y="31"/>
                  </a:lnTo>
                  <a:lnTo>
                    <a:pt x="75" y="66"/>
                  </a:lnTo>
                  <a:lnTo>
                    <a:pt x="120" y="116"/>
                  </a:lnTo>
                  <a:lnTo>
                    <a:pt x="170" y="172"/>
                  </a:lnTo>
                  <a:lnTo>
                    <a:pt x="215" y="231"/>
                  </a:lnTo>
                  <a:lnTo>
                    <a:pt x="255" y="302"/>
                  </a:lnTo>
                  <a:lnTo>
                    <a:pt x="286" y="372"/>
                  </a:lnTo>
                  <a:lnTo>
                    <a:pt x="375" y="357"/>
                  </a:lnTo>
                  <a:lnTo>
                    <a:pt x="370" y="346"/>
                  </a:lnTo>
                  <a:lnTo>
                    <a:pt x="355" y="322"/>
                  </a:lnTo>
                  <a:lnTo>
                    <a:pt x="330" y="282"/>
                  </a:lnTo>
                  <a:lnTo>
                    <a:pt x="290" y="231"/>
                  </a:lnTo>
                  <a:lnTo>
                    <a:pt x="240" y="176"/>
                  </a:lnTo>
                  <a:lnTo>
                    <a:pt x="175" y="116"/>
                  </a:lnTo>
                  <a:lnTo>
                    <a:pt x="95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3" name="Freeform 1208"/>
            <p:cNvSpPr>
              <a:spLocks/>
            </p:cNvSpPr>
            <p:nvPr/>
          </p:nvSpPr>
          <p:spPr bwMode="auto">
            <a:xfrm>
              <a:off x="3902927" y="4669896"/>
              <a:ext cx="252807" cy="383614"/>
            </a:xfrm>
            <a:custGeom>
              <a:avLst/>
              <a:gdLst/>
              <a:ahLst/>
              <a:cxnLst>
                <a:cxn ang="0">
                  <a:pos x="49" y="361"/>
                </a:cxn>
                <a:cxn ang="0">
                  <a:pos x="65" y="317"/>
                </a:cxn>
                <a:cxn ang="0">
                  <a:pos x="85" y="286"/>
                </a:cxn>
                <a:cxn ang="0">
                  <a:pos x="110" y="266"/>
                </a:cxn>
                <a:cxn ang="0">
                  <a:pos x="135" y="256"/>
                </a:cxn>
                <a:cxn ang="0">
                  <a:pos x="155" y="251"/>
                </a:cxn>
                <a:cxn ang="0">
                  <a:pos x="170" y="246"/>
                </a:cxn>
                <a:cxn ang="0">
                  <a:pos x="175" y="236"/>
                </a:cxn>
                <a:cxn ang="0">
                  <a:pos x="160" y="216"/>
                </a:cxn>
                <a:cxn ang="0">
                  <a:pos x="135" y="191"/>
                </a:cxn>
                <a:cxn ang="0">
                  <a:pos x="104" y="166"/>
                </a:cxn>
                <a:cxn ang="0">
                  <a:pos x="75" y="141"/>
                </a:cxn>
                <a:cxn ang="0">
                  <a:pos x="40" y="116"/>
                </a:cxn>
                <a:cxn ang="0">
                  <a:pos x="45" y="0"/>
                </a:cxn>
                <a:cxn ang="0">
                  <a:pos x="85" y="21"/>
                </a:cxn>
                <a:cxn ang="0">
                  <a:pos x="126" y="40"/>
                </a:cxn>
                <a:cxn ang="0">
                  <a:pos x="165" y="71"/>
                </a:cxn>
                <a:cxn ang="0">
                  <a:pos x="205" y="95"/>
                </a:cxn>
                <a:cxn ang="0">
                  <a:pos x="241" y="121"/>
                </a:cxn>
                <a:cxn ang="0">
                  <a:pos x="270" y="141"/>
                </a:cxn>
                <a:cxn ang="0">
                  <a:pos x="291" y="156"/>
                </a:cxn>
                <a:cxn ang="0">
                  <a:pos x="296" y="161"/>
                </a:cxn>
                <a:cxn ang="0">
                  <a:pos x="311" y="176"/>
                </a:cxn>
                <a:cxn ang="0">
                  <a:pos x="351" y="221"/>
                </a:cxn>
                <a:cxn ang="0">
                  <a:pos x="386" y="282"/>
                </a:cxn>
                <a:cxn ang="0">
                  <a:pos x="400" y="351"/>
                </a:cxn>
                <a:cxn ang="0">
                  <a:pos x="395" y="401"/>
                </a:cxn>
                <a:cxn ang="0">
                  <a:pos x="386" y="436"/>
                </a:cxn>
                <a:cxn ang="0">
                  <a:pos x="360" y="472"/>
                </a:cxn>
                <a:cxn ang="0">
                  <a:pos x="311" y="507"/>
                </a:cxn>
                <a:cxn ang="0">
                  <a:pos x="291" y="516"/>
                </a:cxn>
                <a:cxn ang="0">
                  <a:pos x="261" y="527"/>
                </a:cxn>
                <a:cxn ang="0">
                  <a:pos x="225" y="536"/>
                </a:cxn>
                <a:cxn ang="0">
                  <a:pos x="190" y="551"/>
                </a:cxn>
                <a:cxn ang="0">
                  <a:pos x="146" y="566"/>
                </a:cxn>
                <a:cxn ang="0">
                  <a:pos x="100" y="577"/>
                </a:cxn>
                <a:cxn ang="0">
                  <a:pos x="49" y="591"/>
                </a:cxn>
                <a:cxn ang="0">
                  <a:pos x="0" y="606"/>
                </a:cxn>
                <a:cxn ang="0">
                  <a:pos x="20" y="381"/>
                </a:cxn>
                <a:cxn ang="0">
                  <a:pos x="35" y="377"/>
                </a:cxn>
                <a:cxn ang="0">
                  <a:pos x="40" y="366"/>
                </a:cxn>
                <a:cxn ang="0">
                  <a:pos x="49" y="361"/>
                </a:cxn>
              </a:cxnLst>
              <a:rect l="0" t="0" r="r" b="b"/>
              <a:pathLst>
                <a:path w="400" h="606">
                  <a:moveTo>
                    <a:pt x="49" y="361"/>
                  </a:moveTo>
                  <a:lnTo>
                    <a:pt x="65" y="317"/>
                  </a:lnTo>
                  <a:lnTo>
                    <a:pt x="85" y="286"/>
                  </a:lnTo>
                  <a:lnTo>
                    <a:pt x="110" y="266"/>
                  </a:lnTo>
                  <a:lnTo>
                    <a:pt x="135" y="256"/>
                  </a:lnTo>
                  <a:lnTo>
                    <a:pt x="155" y="251"/>
                  </a:lnTo>
                  <a:lnTo>
                    <a:pt x="170" y="246"/>
                  </a:lnTo>
                  <a:lnTo>
                    <a:pt x="175" y="236"/>
                  </a:lnTo>
                  <a:lnTo>
                    <a:pt x="160" y="216"/>
                  </a:lnTo>
                  <a:lnTo>
                    <a:pt x="135" y="191"/>
                  </a:lnTo>
                  <a:lnTo>
                    <a:pt x="104" y="166"/>
                  </a:lnTo>
                  <a:lnTo>
                    <a:pt x="75" y="141"/>
                  </a:lnTo>
                  <a:lnTo>
                    <a:pt x="40" y="116"/>
                  </a:lnTo>
                  <a:lnTo>
                    <a:pt x="45" y="0"/>
                  </a:lnTo>
                  <a:lnTo>
                    <a:pt x="85" y="21"/>
                  </a:lnTo>
                  <a:lnTo>
                    <a:pt x="126" y="40"/>
                  </a:lnTo>
                  <a:lnTo>
                    <a:pt x="165" y="71"/>
                  </a:lnTo>
                  <a:lnTo>
                    <a:pt x="205" y="95"/>
                  </a:lnTo>
                  <a:lnTo>
                    <a:pt x="241" y="121"/>
                  </a:lnTo>
                  <a:lnTo>
                    <a:pt x="270" y="141"/>
                  </a:lnTo>
                  <a:lnTo>
                    <a:pt x="291" y="156"/>
                  </a:lnTo>
                  <a:lnTo>
                    <a:pt x="296" y="161"/>
                  </a:lnTo>
                  <a:lnTo>
                    <a:pt x="311" y="176"/>
                  </a:lnTo>
                  <a:lnTo>
                    <a:pt x="351" y="221"/>
                  </a:lnTo>
                  <a:lnTo>
                    <a:pt x="386" y="282"/>
                  </a:lnTo>
                  <a:lnTo>
                    <a:pt x="400" y="351"/>
                  </a:lnTo>
                  <a:lnTo>
                    <a:pt x="395" y="401"/>
                  </a:lnTo>
                  <a:lnTo>
                    <a:pt x="386" y="436"/>
                  </a:lnTo>
                  <a:lnTo>
                    <a:pt x="360" y="472"/>
                  </a:lnTo>
                  <a:lnTo>
                    <a:pt x="311" y="507"/>
                  </a:lnTo>
                  <a:lnTo>
                    <a:pt x="291" y="516"/>
                  </a:lnTo>
                  <a:lnTo>
                    <a:pt x="261" y="527"/>
                  </a:lnTo>
                  <a:lnTo>
                    <a:pt x="225" y="536"/>
                  </a:lnTo>
                  <a:lnTo>
                    <a:pt x="190" y="551"/>
                  </a:lnTo>
                  <a:lnTo>
                    <a:pt x="146" y="566"/>
                  </a:lnTo>
                  <a:lnTo>
                    <a:pt x="100" y="577"/>
                  </a:lnTo>
                  <a:lnTo>
                    <a:pt x="49" y="591"/>
                  </a:lnTo>
                  <a:lnTo>
                    <a:pt x="0" y="606"/>
                  </a:lnTo>
                  <a:lnTo>
                    <a:pt x="20" y="381"/>
                  </a:lnTo>
                  <a:lnTo>
                    <a:pt x="35" y="377"/>
                  </a:lnTo>
                  <a:lnTo>
                    <a:pt x="40" y="366"/>
                  </a:lnTo>
                  <a:lnTo>
                    <a:pt x="49" y="361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4" name="Freeform 1209"/>
            <p:cNvSpPr>
              <a:spLocks/>
            </p:cNvSpPr>
            <p:nvPr/>
          </p:nvSpPr>
          <p:spPr bwMode="auto">
            <a:xfrm>
              <a:off x="2780463" y="4440740"/>
              <a:ext cx="1152800" cy="687467"/>
            </a:xfrm>
            <a:custGeom>
              <a:avLst/>
              <a:gdLst/>
              <a:ahLst/>
              <a:cxnLst>
                <a:cxn ang="0">
                  <a:pos x="55" y="245"/>
                </a:cxn>
                <a:cxn ang="0">
                  <a:pos x="170" y="230"/>
                </a:cxn>
                <a:cxn ang="0">
                  <a:pos x="271" y="205"/>
                </a:cxn>
                <a:cxn ang="0">
                  <a:pos x="342" y="150"/>
                </a:cxn>
                <a:cxn ang="0">
                  <a:pos x="432" y="75"/>
                </a:cxn>
                <a:cxn ang="0">
                  <a:pos x="572" y="40"/>
                </a:cxn>
                <a:cxn ang="0">
                  <a:pos x="687" y="24"/>
                </a:cxn>
                <a:cxn ang="0">
                  <a:pos x="812" y="9"/>
                </a:cxn>
                <a:cxn ang="0">
                  <a:pos x="958" y="0"/>
                </a:cxn>
                <a:cxn ang="0">
                  <a:pos x="1118" y="5"/>
                </a:cxn>
                <a:cxn ang="0">
                  <a:pos x="1284" y="20"/>
                </a:cxn>
                <a:cxn ang="0">
                  <a:pos x="1439" y="64"/>
                </a:cxn>
                <a:cxn ang="0">
                  <a:pos x="1560" y="144"/>
                </a:cxn>
                <a:cxn ang="0">
                  <a:pos x="1644" y="240"/>
                </a:cxn>
                <a:cxn ang="0">
                  <a:pos x="1699" y="300"/>
                </a:cxn>
                <a:cxn ang="0">
                  <a:pos x="1774" y="344"/>
                </a:cxn>
                <a:cxn ang="0">
                  <a:pos x="1820" y="364"/>
                </a:cxn>
                <a:cxn ang="0">
                  <a:pos x="1774" y="455"/>
                </a:cxn>
                <a:cxn ang="0">
                  <a:pos x="1655" y="404"/>
                </a:cxn>
                <a:cxn ang="0">
                  <a:pos x="1579" y="375"/>
                </a:cxn>
                <a:cxn ang="0">
                  <a:pos x="1414" y="419"/>
                </a:cxn>
                <a:cxn ang="0">
                  <a:pos x="1114" y="465"/>
                </a:cxn>
                <a:cxn ang="0">
                  <a:pos x="958" y="485"/>
                </a:cxn>
                <a:cxn ang="0">
                  <a:pos x="1118" y="610"/>
                </a:cxn>
                <a:cxn ang="0">
                  <a:pos x="1223" y="730"/>
                </a:cxn>
                <a:cxn ang="0">
                  <a:pos x="1249" y="765"/>
                </a:cxn>
                <a:cxn ang="0">
                  <a:pos x="1348" y="776"/>
                </a:cxn>
                <a:cxn ang="0">
                  <a:pos x="1474" y="805"/>
                </a:cxn>
                <a:cxn ang="0">
                  <a:pos x="1599" y="800"/>
                </a:cxn>
                <a:cxn ang="0">
                  <a:pos x="1725" y="770"/>
                </a:cxn>
                <a:cxn ang="0">
                  <a:pos x="1800" y="745"/>
                </a:cxn>
                <a:cxn ang="0">
                  <a:pos x="1674" y="996"/>
                </a:cxn>
                <a:cxn ang="0">
                  <a:pos x="1514" y="1031"/>
                </a:cxn>
                <a:cxn ang="0">
                  <a:pos x="1364" y="1056"/>
                </a:cxn>
                <a:cxn ang="0">
                  <a:pos x="1203" y="1061"/>
                </a:cxn>
                <a:cxn ang="0">
                  <a:pos x="1128" y="1041"/>
                </a:cxn>
                <a:cxn ang="0">
                  <a:pos x="1059" y="981"/>
                </a:cxn>
                <a:cxn ang="0">
                  <a:pos x="1043" y="1041"/>
                </a:cxn>
                <a:cxn ang="0">
                  <a:pos x="998" y="1065"/>
                </a:cxn>
                <a:cxn ang="0">
                  <a:pos x="913" y="1080"/>
                </a:cxn>
                <a:cxn ang="0">
                  <a:pos x="867" y="1085"/>
                </a:cxn>
                <a:cxn ang="0">
                  <a:pos x="823" y="1076"/>
                </a:cxn>
                <a:cxn ang="0">
                  <a:pos x="737" y="1031"/>
                </a:cxn>
                <a:cxn ang="0">
                  <a:pos x="693" y="911"/>
                </a:cxn>
                <a:cxn ang="0">
                  <a:pos x="682" y="836"/>
                </a:cxn>
                <a:cxn ang="0">
                  <a:pos x="597" y="796"/>
                </a:cxn>
                <a:cxn ang="0">
                  <a:pos x="441" y="715"/>
                </a:cxn>
                <a:cxn ang="0">
                  <a:pos x="362" y="690"/>
                </a:cxn>
                <a:cxn ang="0">
                  <a:pos x="301" y="745"/>
                </a:cxn>
                <a:cxn ang="0">
                  <a:pos x="256" y="750"/>
                </a:cxn>
                <a:cxn ang="0">
                  <a:pos x="170" y="730"/>
                </a:cxn>
                <a:cxn ang="0">
                  <a:pos x="126" y="650"/>
                </a:cxn>
                <a:cxn ang="0">
                  <a:pos x="111" y="605"/>
                </a:cxn>
                <a:cxn ang="0">
                  <a:pos x="60" y="575"/>
                </a:cxn>
                <a:cxn ang="0">
                  <a:pos x="11" y="459"/>
                </a:cxn>
                <a:cxn ang="0">
                  <a:pos x="5" y="309"/>
                </a:cxn>
                <a:cxn ang="0">
                  <a:pos x="20" y="245"/>
                </a:cxn>
              </a:cxnLst>
              <a:rect l="0" t="0" r="r" b="b"/>
              <a:pathLst>
                <a:path w="1825" h="1085">
                  <a:moveTo>
                    <a:pt x="20" y="245"/>
                  </a:moveTo>
                  <a:lnTo>
                    <a:pt x="31" y="245"/>
                  </a:lnTo>
                  <a:lnTo>
                    <a:pt x="55" y="245"/>
                  </a:lnTo>
                  <a:lnTo>
                    <a:pt x="95" y="240"/>
                  </a:lnTo>
                  <a:lnTo>
                    <a:pt x="141" y="234"/>
                  </a:lnTo>
                  <a:lnTo>
                    <a:pt x="170" y="230"/>
                  </a:lnTo>
                  <a:lnTo>
                    <a:pt x="210" y="220"/>
                  </a:lnTo>
                  <a:lnTo>
                    <a:pt x="246" y="214"/>
                  </a:lnTo>
                  <a:lnTo>
                    <a:pt x="271" y="205"/>
                  </a:lnTo>
                  <a:lnTo>
                    <a:pt x="296" y="190"/>
                  </a:lnTo>
                  <a:lnTo>
                    <a:pt x="316" y="170"/>
                  </a:lnTo>
                  <a:lnTo>
                    <a:pt x="342" y="150"/>
                  </a:lnTo>
                  <a:lnTo>
                    <a:pt x="362" y="124"/>
                  </a:lnTo>
                  <a:lnTo>
                    <a:pt x="391" y="99"/>
                  </a:lnTo>
                  <a:lnTo>
                    <a:pt x="432" y="75"/>
                  </a:lnTo>
                  <a:lnTo>
                    <a:pt x="481" y="60"/>
                  </a:lnTo>
                  <a:lnTo>
                    <a:pt x="547" y="44"/>
                  </a:lnTo>
                  <a:lnTo>
                    <a:pt x="572" y="40"/>
                  </a:lnTo>
                  <a:lnTo>
                    <a:pt x="602" y="35"/>
                  </a:lnTo>
                  <a:lnTo>
                    <a:pt x="642" y="29"/>
                  </a:lnTo>
                  <a:lnTo>
                    <a:pt x="687" y="24"/>
                  </a:lnTo>
                  <a:lnTo>
                    <a:pt x="732" y="20"/>
                  </a:lnTo>
                  <a:lnTo>
                    <a:pt x="777" y="14"/>
                  </a:lnTo>
                  <a:lnTo>
                    <a:pt x="812" y="9"/>
                  </a:lnTo>
                  <a:lnTo>
                    <a:pt x="838" y="5"/>
                  </a:lnTo>
                  <a:lnTo>
                    <a:pt x="898" y="0"/>
                  </a:lnTo>
                  <a:lnTo>
                    <a:pt x="958" y="0"/>
                  </a:lnTo>
                  <a:lnTo>
                    <a:pt x="1013" y="0"/>
                  </a:lnTo>
                  <a:lnTo>
                    <a:pt x="1068" y="5"/>
                  </a:lnTo>
                  <a:lnTo>
                    <a:pt x="1118" y="5"/>
                  </a:lnTo>
                  <a:lnTo>
                    <a:pt x="1174" y="9"/>
                  </a:lnTo>
                  <a:lnTo>
                    <a:pt x="1229" y="14"/>
                  </a:lnTo>
                  <a:lnTo>
                    <a:pt x="1284" y="20"/>
                  </a:lnTo>
                  <a:lnTo>
                    <a:pt x="1339" y="29"/>
                  </a:lnTo>
                  <a:lnTo>
                    <a:pt x="1394" y="44"/>
                  </a:lnTo>
                  <a:lnTo>
                    <a:pt x="1439" y="64"/>
                  </a:lnTo>
                  <a:lnTo>
                    <a:pt x="1484" y="89"/>
                  </a:lnTo>
                  <a:lnTo>
                    <a:pt x="1524" y="115"/>
                  </a:lnTo>
                  <a:lnTo>
                    <a:pt x="1560" y="144"/>
                  </a:lnTo>
                  <a:lnTo>
                    <a:pt x="1595" y="179"/>
                  </a:lnTo>
                  <a:lnTo>
                    <a:pt x="1624" y="214"/>
                  </a:lnTo>
                  <a:lnTo>
                    <a:pt x="1644" y="240"/>
                  </a:lnTo>
                  <a:lnTo>
                    <a:pt x="1664" y="265"/>
                  </a:lnTo>
                  <a:lnTo>
                    <a:pt x="1679" y="285"/>
                  </a:lnTo>
                  <a:lnTo>
                    <a:pt x="1699" y="300"/>
                  </a:lnTo>
                  <a:lnTo>
                    <a:pt x="1719" y="320"/>
                  </a:lnTo>
                  <a:lnTo>
                    <a:pt x="1745" y="335"/>
                  </a:lnTo>
                  <a:lnTo>
                    <a:pt x="1774" y="344"/>
                  </a:lnTo>
                  <a:lnTo>
                    <a:pt x="1815" y="360"/>
                  </a:lnTo>
                  <a:lnTo>
                    <a:pt x="1815" y="364"/>
                  </a:lnTo>
                  <a:lnTo>
                    <a:pt x="1820" y="364"/>
                  </a:lnTo>
                  <a:lnTo>
                    <a:pt x="1825" y="364"/>
                  </a:lnTo>
                  <a:lnTo>
                    <a:pt x="1820" y="480"/>
                  </a:lnTo>
                  <a:lnTo>
                    <a:pt x="1774" y="455"/>
                  </a:lnTo>
                  <a:lnTo>
                    <a:pt x="1734" y="435"/>
                  </a:lnTo>
                  <a:lnTo>
                    <a:pt x="1690" y="419"/>
                  </a:lnTo>
                  <a:lnTo>
                    <a:pt x="1655" y="404"/>
                  </a:lnTo>
                  <a:lnTo>
                    <a:pt x="1619" y="390"/>
                  </a:lnTo>
                  <a:lnTo>
                    <a:pt x="1595" y="380"/>
                  </a:lnTo>
                  <a:lnTo>
                    <a:pt x="1579" y="375"/>
                  </a:lnTo>
                  <a:lnTo>
                    <a:pt x="1575" y="375"/>
                  </a:lnTo>
                  <a:lnTo>
                    <a:pt x="1504" y="400"/>
                  </a:lnTo>
                  <a:lnTo>
                    <a:pt x="1414" y="419"/>
                  </a:lnTo>
                  <a:lnTo>
                    <a:pt x="1308" y="439"/>
                  </a:lnTo>
                  <a:lnTo>
                    <a:pt x="1209" y="455"/>
                  </a:lnTo>
                  <a:lnTo>
                    <a:pt x="1114" y="465"/>
                  </a:lnTo>
                  <a:lnTo>
                    <a:pt x="1033" y="475"/>
                  </a:lnTo>
                  <a:lnTo>
                    <a:pt x="978" y="485"/>
                  </a:lnTo>
                  <a:lnTo>
                    <a:pt x="958" y="485"/>
                  </a:lnTo>
                  <a:lnTo>
                    <a:pt x="1017" y="520"/>
                  </a:lnTo>
                  <a:lnTo>
                    <a:pt x="1068" y="565"/>
                  </a:lnTo>
                  <a:lnTo>
                    <a:pt x="1118" y="610"/>
                  </a:lnTo>
                  <a:lnTo>
                    <a:pt x="1158" y="655"/>
                  </a:lnTo>
                  <a:lnTo>
                    <a:pt x="1193" y="695"/>
                  </a:lnTo>
                  <a:lnTo>
                    <a:pt x="1223" y="730"/>
                  </a:lnTo>
                  <a:lnTo>
                    <a:pt x="1238" y="750"/>
                  </a:lnTo>
                  <a:lnTo>
                    <a:pt x="1244" y="760"/>
                  </a:lnTo>
                  <a:lnTo>
                    <a:pt x="1249" y="765"/>
                  </a:lnTo>
                  <a:lnTo>
                    <a:pt x="1258" y="776"/>
                  </a:lnTo>
                  <a:lnTo>
                    <a:pt x="1293" y="780"/>
                  </a:lnTo>
                  <a:lnTo>
                    <a:pt x="1348" y="776"/>
                  </a:lnTo>
                  <a:lnTo>
                    <a:pt x="1409" y="776"/>
                  </a:lnTo>
                  <a:lnTo>
                    <a:pt x="1449" y="790"/>
                  </a:lnTo>
                  <a:lnTo>
                    <a:pt x="1474" y="805"/>
                  </a:lnTo>
                  <a:lnTo>
                    <a:pt x="1479" y="816"/>
                  </a:lnTo>
                  <a:lnTo>
                    <a:pt x="1544" y="811"/>
                  </a:lnTo>
                  <a:lnTo>
                    <a:pt x="1599" y="800"/>
                  </a:lnTo>
                  <a:lnTo>
                    <a:pt x="1650" y="790"/>
                  </a:lnTo>
                  <a:lnTo>
                    <a:pt x="1690" y="780"/>
                  </a:lnTo>
                  <a:lnTo>
                    <a:pt x="1725" y="770"/>
                  </a:lnTo>
                  <a:lnTo>
                    <a:pt x="1754" y="760"/>
                  </a:lnTo>
                  <a:lnTo>
                    <a:pt x="1780" y="756"/>
                  </a:lnTo>
                  <a:lnTo>
                    <a:pt x="1800" y="745"/>
                  </a:lnTo>
                  <a:lnTo>
                    <a:pt x="1780" y="970"/>
                  </a:lnTo>
                  <a:lnTo>
                    <a:pt x="1730" y="986"/>
                  </a:lnTo>
                  <a:lnTo>
                    <a:pt x="1674" y="996"/>
                  </a:lnTo>
                  <a:lnTo>
                    <a:pt x="1619" y="1010"/>
                  </a:lnTo>
                  <a:lnTo>
                    <a:pt x="1569" y="1021"/>
                  </a:lnTo>
                  <a:lnTo>
                    <a:pt x="1514" y="1031"/>
                  </a:lnTo>
                  <a:lnTo>
                    <a:pt x="1464" y="1041"/>
                  </a:lnTo>
                  <a:lnTo>
                    <a:pt x="1414" y="1051"/>
                  </a:lnTo>
                  <a:lnTo>
                    <a:pt x="1364" y="1056"/>
                  </a:lnTo>
                  <a:lnTo>
                    <a:pt x="1299" y="1061"/>
                  </a:lnTo>
                  <a:lnTo>
                    <a:pt x="1244" y="1061"/>
                  </a:lnTo>
                  <a:lnTo>
                    <a:pt x="1203" y="1061"/>
                  </a:lnTo>
                  <a:lnTo>
                    <a:pt x="1174" y="1056"/>
                  </a:lnTo>
                  <a:lnTo>
                    <a:pt x="1148" y="1045"/>
                  </a:lnTo>
                  <a:lnTo>
                    <a:pt x="1128" y="1041"/>
                  </a:lnTo>
                  <a:lnTo>
                    <a:pt x="1114" y="1031"/>
                  </a:lnTo>
                  <a:lnTo>
                    <a:pt x="1098" y="1021"/>
                  </a:lnTo>
                  <a:lnTo>
                    <a:pt x="1059" y="981"/>
                  </a:lnTo>
                  <a:lnTo>
                    <a:pt x="1059" y="990"/>
                  </a:lnTo>
                  <a:lnTo>
                    <a:pt x="1053" y="1016"/>
                  </a:lnTo>
                  <a:lnTo>
                    <a:pt x="1043" y="1041"/>
                  </a:lnTo>
                  <a:lnTo>
                    <a:pt x="1033" y="1056"/>
                  </a:lnTo>
                  <a:lnTo>
                    <a:pt x="1017" y="1061"/>
                  </a:lnTo>
                  <a:lnTo>
                    <a:pt x="998" y="1065"/>
                  </a:lnTo>
                  <a:lnTo>
                    <a:pt x="973" y="1071"/>
                  </a:lnTo>
                  <a:lnTo>
                    <a:pt x="942" y="1076"/>
                  </a:lnTo>
                  <a:lnTo>
                    <a:pt x="913" y="1080"/>
                  </a:lnTo>
                  <a:lnTo>
                    <a:pt x="893" y="1080"/>
                  </a:lnTo>
                  <a:lnTo>
                    <a:pt x="872" y="1085"/>
                  </a:lnTo>
                  <a:lnTo>
                    <a:pt x="867" y="1085"/>
                  </a:lnTo>
                  <a:lnTo>
                    <a:pt x="863" y="1085"/>
                  </a:lnTo>
                  <a:lnTo>
                    <a:pt x="847" y="1080"/>
                  </a:lnTo>
                  <a:lnTo>
                    <a:pt x="823" y="1076"/>
                  </a:lnTo>
                  <a:lnTo>
                    <a:pt x="792" y="1065"/>
                  </a:lnTo>
                  <a:lnTo>
                    <a:pt x="768" y="1051"/>
                  </a:lnTo>
                  <a:lnTo>
                    <a:pt x="737" y="1031"/>
                  </a:lnTo>
                  <a:lnTo>
                    <a:pt x="717" y="1001"/>
                  </a:lnTo>
                  <a:lnTo>
                    <a:pt x="702" y="966"/>
                  </a:lnTo>
                  <a:lnTo>
                    <a:pt x="693" y="911"/>
                  </a:lnTo>
                  <a:lnTo>
                    <a:pt x="687" y="871"/>
                  </a:lnTo>
                  <a:lnTo>
                    <a:pt x="682" y="845"/>
                  </a:lnTo>
                  <a:lnTo>
                    <a:pt x="682" y="836"/>
                  </a:lnTo>
                  <a:lnTo>
                    <a:pt x="673" y="831"/>
                  </a:lnTo>
                  <a:lnTo>
                    <a:pt x="642" y="816"/>
                  </a:lnTo>
                  <a:lnTo>
                    <a:pt x="597" y="796"/>
                  </a:lnTo>
                  <a:lnTo>
                    <a:pt x="547" y="770"/>
                  </a:lnTo>
                  <a:lnTo>
                    <a:pt x="497" y="741"/>
                  </a:lnTo>
                  <a:lnTo>
                    <a:pt x="441" y="715"/>
                  </a:lnTo>
                  <a:lnTo>
                    <a:pt x="397" y="695"/>
                  </a:lnTo>
                  <a:lnTo>
                    <a:pt x="366" y="681"/>
                  </a:lnTo>
                  <a:lnTo>
                    <a:pt x="362" y="690"/>
                  </a:lnTo>
                  <a:lnTo>
                    <a:pt x="346" y="710"/>
                  </a:lnTo>
                  <a:lnTo>
                    <a:pt x="326" y="730"/>
                  </a:lnTo>
                  <a:lnTo>
                    <a:pt x="301" y="745"/>
                  </a:lnTo>
                  <a:lnTo>
                    <a:pt x="296" y="745"/>
                  </a:lnTo>
                  <a:lnTo>
                    <a:pt x="281" y="750"/>
                  </a:lnTo>
                  <a:lnTo>
                    <a:pt x="256" y="750"/>
                  </a:lnTo>
                  <a:lnTo>
                    <a:pt x="226" y="745"/>
                  </a:lnTo>
                  <a:lnTo>
                    <a:pt x="201" y="741"/>
                  </a:lnTo>
                  <a:lnTo>
                    <a:pt x="170" y="730"/>
                  </a:lnTo>
                  <a:lnTo>
                    <a:pt x="151" y="710"/>
                  </a:lnTo>
                  <a:lnTo>
                    <a:pt x="135" y="685"/>
                  </a:lnTo>
                  <a:lnTo>
                    <a:pt x="126" y="650"/>
                  </a:lnTo>
                  <a:lnTo>
                    <a:pt x="115" y="626"/>
                  </a:lnTo>
                  <a:lnTo>
                    <a:pt x="111" y="610"/>
                  </a:lnTo>
                  <a:lnTo>
                    <a:pt x="111" y="605"/>
                  </a:lnTo>
                  <a:lnTo>
                    <a:pt x="101" y="600"/>
                  </a:lnTo>
                  <a:lnTo>
                    <a:pt x="86" y="591"/>
                  </a:lnTo>
                  <a:lnTo>
                    <a:pt x="60" y="575"/>
                  </a:lnTo>
                  <a:lnTo>
                    <a:pt x="36" y="555"/>
                  </a:lnTo>
                  <a:lnTo>
                    <a:pt x="20" y="516"/>
                  </a:lnTo>
                  <a:lnTo>
                    <a:pt x="11" y="459"/>
                  </a:lnTo>
                  <a:lnTo>
                    <a:pt x="5" y="395"/>
                  </a:lnTo>
                  <a:lnTo>
                    <a:pt x="0" y="350"/>
                  </a:lnTo>
                  <a:lnTo>
                    <a:pt x="5" y="309"/>
                  </a:lnTo>
                  <a:lnTo>
                    <a:pt x="11" y="280"/>
                  </a:lnTo>
                  <a:lnTo>
                    <a:pt x="16" y="254"/>
                  </a:lnTo>
                  <a:lnTo>
                    <a:pt x="20" y="245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161338" y="6361113"/>
            <a:ext cx="815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8" rIns="91417" bIns="4570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200" b="0" dirty="0"/>
              <a:t>6/10/20 </a:t>
            </a:r>
          </a:p>
        </p:txBody>
      </p:sp>
    </p:spTree>
    <p:extLst>
      <p:ext uri="{BB962C8B-B14F-4D97-AF65-F5344CB8AC3E}">
        <p14:creationId xmlns:p14="http://schemas.microsoft.com/office/powerpoint/2010/main" val="1217919062"/>
      </p:ext>
    </p:extLst>
  </p:cSld>
  <p:clrMapOvr>
    <a:masterClrMapping/>
  </p:clrMapOvr>
  <p:transition>
    <p:zoom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5800" y="200025"/>
            <a:ext cx="7772400" cy="6381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91417" tIns="45708" rIns="91417" bIns="45708"/>
          <a:lstStyle/>
          <a:p>
            <a:pPr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The Four “Bs” of </a:t>
            </a:r>
            <a:r>
              <a:rPr lang="en-US" sz="290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NVE Sensors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63385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48640" y="1524000"/>
            <a:ext cx="859536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17" tIns="45708" rIns="91417" bIns="45708"/>
          <a:lstStyle/>
          <a:p>
            <a:pPr lvl="1">
              <a:spcBef>
                <a:spcPts val="600"/>
              </a:spcBef>
              <a:buFontTx/>
              <a:buNone/>
            </a:pPr>
            <a:r>
              <a:rPr lang="en-US" sz="2400" b="1" dirty="0">
                <a:solidFill>
                  <a:schemeClr val="accent2"/>
                </a:solidFill>
                <a:latin typeface="Arial" charset="0"/>
              </a:rPr>
              <a:t>B</a:t>
            </a:r>
            <a:r>
              <a:rPr lang="en-US" sz="2400" dirty="0">
                <a:latin typeface="Arial" charset="0"/>
              </a:rPr>
              <a:t>oxes—Miniaturization of medical and other devices</a:t>
            </a:r>
            <a:br>
              <a:rPr lang="en-US" sz="2400" dirty="0">
                <a:latin typeface="Arial" charset="0"/>
              </a:rPr>
            </a:br>
            <a:endParaRPr lang="en-US" sz="2400" dirty="0">
              <a:latin typeface="Arial" charset="0"/>
            </a:endParaRPr>
          </a:p>
          <a:p>
            <a:pPr lvl="1">
              <a:spcBef>
                <a:spcPts val="600"/>
              </a:spcBef>
              <a:buFontTx/>
              <a:buNone/>
            </a:pPr>
            <a:r>
              <a:rPr lang="en-US" sz="2400" b="1" dirty="0">
                <a:solidFill>
                  <a:schemeClr val="accent2"/>
                </a:solidFill>
                <a:latin typeface="Arial" charset="0"/>
              </a:rPr>
              <a:t>B</a:t>
            </a:r>
            <a:r>
              <a:rPr lang="en-US" sz="2400" dirty="0">
                <a:latin typeface="Arial" charset="0"/>
              </a:rPr>
              <a:t>ullet-proof—Reliable; proven in medical, aerospace</a:t>
            </a:r>
            <a:br>
              <a:rPr lang="en-US" sz="2400" dirty="0">
                <a:latin typeface="Arial" charset="0"/>
              </a:rPr>
            </a:br>
            <a:endParaRPr lang="en-US" sz="2400" dirty="0">
              <a:latin typeface="Arial" charset="0"/>
            </a:endParaRPr>
          </a:p>
          <a:p>
            <a:pPr marL="2001838" lvl="1" indent="-1544638">
              <a:spcBef>
                <a:spcPts val="600"/>
              </a:spcBef>
              <a:buFontTx/>
              <a:buNone/>
            </a:pPr>
            <a:r>
              <a:rPr lang="en-US" sz="2400" b="1" dirty="0">
                <a:solidFill>
                  <a:schemeClr val="accent2"/>
                </a:solidFill>
                <a:latin typeface="Arial" charset="0"/>
              </a:rPr>
              <a:t>B</a:t>
            </a:r>
            <a:r>
              <a:rPr lang="en-US" sz="2400" dirty="0">
                <a:latin typeface="Arial" charset="0"/>
              </a:rPr>
              <a:t>atteries—Power as low as nanowatts</a:t>
            </a:r>
          </a:p>
          <a:p>
            <a:pPr marL="2001838" lvl="1" indent="-1544638">
              <a:spcBef>
                <a:spcPts val="600"/>
              </a:spcBef>
              <a:buFontTx/>
              <a:buNone/>
            </a:pPr>
            <a:endParaRPr lang="en-US" sz="2400" b="1" dirty="0">
              <a:solidFill>
                <a:schemeClr val="accent2"/>
              </a:solidFill>
              <a:latin typeface="Arial" charset="0"/>
            </a:endParaRPr>
          </a:p>
          <a:p>
            <a:pPr marL="2001838" lvl="1" indent="-1544638">
              <a:spcBef>
                <a:spcPts val="600"/>
              </a:spcBef>
              <a:buFontTx/>
              <a:buNone/>
            </a:pPr>
            <a:r>
              <a:rPr lang="en-US" sz="2400" b="1" dirty="0">
                <a:solidFill>
                  <a:schemeClr val="accent2"/>
                </a:solidFill>
                <a:latin typeface="Arial" charset="0"/>
              </a:rPr>
              <a:t>B</a:t>
            </a:r>
            <a:r>
              <a:rPr lang="en-US" sz="2400" dirty="0">
                <a:latin typeface="Arial" charset="0"/>
              </a:rPr>
              <a:t>rains—Easy interface to the Internet of Things; </a:t>
            </a:r>
          </a:p>
          <a:p>
            <a:pPr marL="2001838" lvl="1" indent="-1544638">
              <a:spcBef>
                <a:spcPts val="600"/>
              </a:spcBef>
              <a:buFontTx/>
              <a:buNone/>
            </a:pPr>
            <a:r>
              <a:rPr lang="en-US" sz="2400" dirty="0">
                <a:latin typeface="Arial" charset="0"/>
              </a:rPr>
              <a:t>              I</a:t>
            </a:r>
            <a:r>
              <a:rPr lang="en-US" sz="2400" dirty="0">
                <a:latin typeface="Calibri"/>
              </a:rPr>
              <a:t>²</a:t>
            </a:r>
            <a:r>
              <a:rPr lang="en-US" sz="2400" dirty="0">
                <a:latin typeface="Arial" charset="0"/>
              </a:rPr>
              <a:t>C / SPI / Digital / Analog interfaces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161338" y="6361113"/>
            <a:ext cx="815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8" rIns="91417" bIns="4570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200" b="0" dirty="0"/>
              <a:t>6/10/20 </a:t>
            </a:r>
          </a:p>
        </p:txBody>
      </p:sp>
      <p:pic>
        <p:nvPicPr>
          <p:cNvPr id="6" name="Picture 5" descr="Brai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93958">
            <a:off x="462024" y="3172358"/>
            <a:ext cx="584405" cy="267080"/>
          </a:xfrm>
          <a:prstGeom prst="rect">
            <a:avLst/>
          </a:prstGeom>
        </p:spPr>
      </p:pic>
      <p:pic>
        <p:nvPicPr>
          <p:cNvPr id="7" name="Picture 6" descr="Brai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20000">
            <a:off x="441508" y="1594510"/>
            <a:ext cx="857250" cy="177165"/>
          </a:xfrm>
          <a:prstGeom prst="rect">
            <a:avLst/>
          </a:prstGeom>
        </p:spPr>
      </p:pic>
      <p:pic>
        <p:nvPicPr>
          <p:cNvPr id="10" name="Picture 9" descr="Brai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8664">
            <a:off x="513333" y="2195657"/>
            <a:ext cx="614661" cy="6383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36" y="3942486"/>
            <a:ext cx="733061" cy="708936"/>
          </a:xfrm>
          <a:prstGeom prst="rect">
            <a:avLst/>
          </a:prstGeom>
        </p:spPr>
      </p:pic>
    </p:spTree>
  </p:cSld>
  <p:clrMapOvr>
    <a:masterClrMapping/>
  </p:clrMapOvr>
  <p:transition advClick="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3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3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3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3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3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3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3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3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33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33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859" grpId="0" uiExpand="1" build="p" bldLvl="2" autoUpdateAnimBg="0" advAuto="100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Use Case: Cylinder Position Sensing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607" y="1805496"/>
            <a:ext cx="3636939" cy="3247007"/>
            <a:chOff x="1481002" y="1192470"/>
            <a:chExt cx="6986593" cy="4951161"/>
          </a:xfrm>
        </p:grpSpPr>
        <p:pic>
          <p:nvPicPr>
            <p:cNvPr id="218" name="Picture 4" descr="C:\Users\dbaker\Desktop\CPS-demo-cutaway-still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81002" y="3854331"/>
              <a:ext cx="6986593" cy="2289300"/>
            </a:xfrm>
            <a:prstGeom prst="rect">
              <a:avLst/>
            </a:prstGeom>
            <a:noFill/>
          </p:spPr>
        </p:pic>
        <p:pic>
          <p:nvPicPr>
            <p:cNvPr id="3074" name="Picture 2" descr="C:\Users\dbaker\Videos\CPS\Graphics\CPS-demo-cutaway-retracted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9110" y="1192470"/>
              <a:ext cx="6925652" cy="2269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 bwMode="auto">
            <a:xfrm>
              <a:off x="4342357" y="3991642"/>
              <a:ext cx="165968" cy="125279"/>
            </a:xfrm>
            <a:prstGeom prst="ellipse">
              <a:avLst/>
            </a:prstGeom>
            <a:gradFill>
              <a:gsLst>
                <a:gs pos="0">
                  <a:srgbClr val="FFFF00"/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724275" y="784105"/>
            <a:ext cx="5402118" cy="572312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82299" tIns="41148" rIns="82299" bIns="4114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370013">
              <a:spcBef>
                <a:spcPts val="4200"/>
              </a:spcBef>
              <a:buClr>
                <a:schemeClr val="tx1"/>
              </a:buClr>
              <a:buNone/>
            </a:pPr>
            <a:r>
              <a:rPr lang="en-US" sz="2400" dirty="0">
                <a:latin typeface="Arial" charset="0"/>
              </a:rPr>
              <a:t>Parts used: </a:t>
            </a:r>
            <a:br>
              <a:rPr lang="en-US" sz="2400" dirty="0">
                <a:latin typeface="Arial" charset="0"/>
              </a:rPr>
            </a:br>
            <a:r>
              <a:rPr lang="en-US" sz="2400" b="0" dirty="0">
                <a:latin typeface="Arial" charset="0"/>
              </a:rPr>
              <a:t>AD-Series (high voltage)               ADL-Series (ultralow power)                 AAT-Series (</a:t>
            </a:r>
            <a:r>
              <a:rPr lang="en-US" sz="2400" b="0" dirty="0" err="1">
                <a:latin typeface="Arial" charset="0"/>
              </a:rPr>
              <a:t>arcTan</a:t>
            </a:r>
            <a:r>
              <a:rPr lang="en-US" sz="2400" b="0" dirty="0">
                <a:latin typeface="Arial" charset="0"/>
              </a:rPr>
              <a:t> linear positioning) SM12x (programmable thresholds)</a:t>
            </a:r>
          </a:p>
          <a:p>
            <a:pPr marL="430213" indent="-430213" defTabSz="1370013">
              <a:spcBef>
                <a:spcPts val="42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400" dirty="0">
                <a:latin typeface="Arial" pitchFamily="34" charset="0"/>
                <a:cs typeface="Times New Roman" pitchFamily="18" charset="0"/>
              </a:rPr>
              <a:t>Applications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400" b="0" dirty="0">
                <a:latin typeface="Arial" pitchFamily="34" charset="0"/>
                <a:cs typeface="Times New Roman" pitchFamily="18" charset="0"/>
              </a:rPr>
              <a:t>Robotics and mechatronics 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400" b="0" dirty="0">
                <a:latin typeface="Arial" pitchFamily="34" charset="0"/>
                <a:cs typeface="Times New Roman" pitchFamily="18" charset="0"/>
              </a:rPr>
              <a:t>Proximity sensing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400" b="0" dirty="0">
                <a:latin typeface="Arial" pitchFamily="34" charset="0"/>
                <a:cs typeface="Times New Roman" pitchFamily="18" charset="0"/>
              </a:rPr>
              <a:t>Security</a:t>
            </a:r>
          </a:p>
          <a:p>
            <a:pPr marL="430213" indent="-430213" defTabSz="1370013">
              <a:spcBef>
                <a:spcPts val="12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400" dirty="0">
                <a:latin typeface="Arial" pitchFamily="34" charset="0"/>
                <a:cs typeface="Times New Roman" pitchFamily="18" charset="0"/>
              </a:rPr>
              <a:t>Advantages          </a:t>
            </a:r>
            <a:r>
              <a:rPr lang="en-US" sz="2400" b="0" dirty="0">
                <a:latin typeface="Arial" pitchFamily="34" charset="0"/>
                <a:cs typeface="Times New Roman" pitchFamily="18" charset="0"/>
              </a:rPr>
              <a:t> 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400" b="0" dirty="0">
                <a:latin typeface="Arial" pitchFamily="34" charset="0"/>
                <a:cs typeface="Times New Roman" pitchFamily="18" charset="0"/>
              </a:rPr>
              <a:t>High sensitivity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400" b="0" dirty="0">
                <a:latin typeface="Arial" pitchFamily="34" charset="0"/>
                <a:cs typeface="Times New Roman" pitchFamily="18" charset="0"/>
              </a:rPr>
              <a:t>Precise and repeatable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400" b="0" dirty="0">
                <a:latin typeface="Arial" pitchFamily="34" charset="0"/>
                <a:cs typeface="Times New Roman" pitchFamily="18" charset="0"/>
              </a:rPr>
              <a:t>Low power</a:t>
            </a:r>
          </a:p>
        </p:txBody>
      </p:sp>
      <p:sp>
        <p:nvSpPr>
          <p:cNvPr id="9" name="Rectangle 8"/>
          <p:cNvSpPr/>
          <p:nvPr/>
        </p:nvSpPr>
        <p:spPr>
          <a:xfrm>
            <a:off x="6122504" y="6440558"/>
            <a:ext cx="28094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spcBef>
                <a:spcPts val="0"/>
              </a:spcBef>
              <a:buClr>
                <a:srgbClr val="0046AD"/>
              </a:buClr>
              <a:buNone/>
              <a:defRPr/>
            </a:pPr>
            <a:r>
              <a:rPr lang="en-US" sz="1200" b="0">
                <a:cs typeface="Times New Roman" pitchFamily="18" charset="0"/>
              </a:rPr>
              <a:t>www.nve.com/application-thumbnails</a:t>
            </a:r>
            <a:endParaRPr lang="en-US" sz="12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651980"/>
      </p:ext>
    </p:extLst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Use Case: Process Control Proximity Detection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" name="Rectangle 24"/>
          <p:cNvSpPr txBox="1">
            <a:spLocks noChangeArrowheads="1"/>
          </p:cNvSpPr>
          <p:nvPr/>
        </p:nvSpPr>
        <p:spPr bwMode="auto">
          <a:xfrm>
            <a:off x="2902226" y="1274594"/>
            <a:ext cx="6082747" cy="496414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 sz="2400" dirty="0">
                <a:latin typeface="Arial" charset="0"/>
              </a:rPr>
              <a:t>Part used: </a:t>
            </a:r>
            <a:r>
              <a:rPr lang="en-US" sz="2400" b="0" dirty="0">
                <a:latin typeface="Arial" charset="0"/>
              </a:rPr>
              <a:t>SM124 Smart Magnetometer</a:t>
            </a:r>
          </a:p>
          <a:p>
            <a:pPr marL="688975" indent="-344488">
              <a:spcBef>
                <a:spcPts val="1800"/>
              </a:spcBef>
              <a:buFont typeface="Wingdings" pitchFamily="2" charset="2"/>
              <a:buChar char="Ø"/>
            </a:pPr>
            <a:r>
              <a:rPr lang="en-US" sz="2400" b="0" dirty="0">
                <a:latin typeface="Arial" charset="0"/>
              </a:rPr>
              <a:t>High-sensitivity sensor (1 </a:t>
            </a:r>
            <a:r>
              <a:rPr lang="en-US" sz="2400" b="0" dirty="0" err="1">
                <a:latin typeface="Arial" charset="0"/>
              </a:rPr>
              <a:t>mT</a:t>
            </a:r>
            <a:r>
              <a:rPr lang="en-US" sz="2400" b="0" dirty="0">
                <a:latin typeface="Arial" charset="0"/>
              </a:rPr>
              <a:t>)</a:t>
            </a:r>
          </a:p>
          <a:p>
            <a:pPr marL="688975" indent="-344488">
              <a:spcBef>
                <a:spcPts val="1800"/>
              </a:spcBef>
              <a:buFont typeface="Wingdings" pitchFamily="2" charset="2"/>
              <a:buChar char="Ø"/>
            </a:pPr>
            <a:r>
              <a:rPr lang="en-US" sz="2400" b="0" dirty="0">
                <a:latin typeface="Arial" charset="0"/>
              </a:rPr>
              <a:t>Very simple software </a:t>
            </a:r>
            <a:br>
              <a:rPr lang="en-US" sz="2400" b="0" dirty="0">
                <a:latin typeface="Arial" charset="0"/>
              </a:rPr>
            </a:br>
            <a:r>
              <a:rPr lang="en-US" sz="2400" b="0" dirty="0">
                <a:latin typeface="Arial" charset="0"/>
              </a:rPr>
              <a:t>(1-byte data, no commands, </a:t>
            </a:r>
            <a:br>
              <a:rPr lang="en-US" sz="2400" b="0" dirty="0">
                <a:latin typeface="Arial" charset="0"/>
              </a:rPr>
            </a:br>
            <a:r>
              <a:rPr lang="en-US" sz="2400" b="0" dirty="0">
                <a:latin typeface="Arial" charset="0"/>
              </a:rPr>
              <a:t>automatic repetitive read)</a:t>
            </a:r>
          </a:p>
          <a:p>
            <a:pPr marL="688975" indent="-344488">
              <a:spcBef>
                <a:spcPts val="1800"/>
              </a:spcBef>
              <a:buFont typeface="Wingdings" pitchFamily="2" charset="2"/>
              <a:buChar char="Ø"/>
            </a:pPr>
            <a:r>
              <a:rPr lang="en-US" sz="2400" b="0" dirty="0">
                <a:latin typeface="Arial" charset="0"/>
              </a:rPr>
              <a:t>Fast prototyping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7"/>
          <a:stretch/>
        </p:blipFill>
        <p:spPr bwMode="auto">
          <a:xfrm>
            <a:off x="305195" y="1961320"/>
            <a:ext cx="2651005" cy="253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885043" y="6581775"/>
            <a:ext cx="1258957" cy="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7" tIns="45708" rIns="91417" bIns="4570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200" b="0"/>
              <a:t> 6/25/19 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412616814"/>
      </p:ext>
    </p:extLst>
  </p:cSld>
  <p:clrMapOvr>
    <a:masterClrMapping/>
  </p:clrMapOvr>
  <p:transition>
    <p:zoom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Use Case: Pneumatic Cylinder Limit Switch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23826" y="1209675"/>
            <a:ext cx="9002568" cy="529755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82299" tIns="41148" rIns="82299" bIns="4114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370013">
              <a:spcBef>
                <a:spcPts val="4200"/>
              </a:spcBef>
              <a:buClr>
                <a:schemeClr val="tx1"/>
              </a:buClr>
              <a:buNone/>
            </a:pPr>
            <a:r>
              <a:rPr lang="en-US" sz="2400" dirty="0">
                <a:latin typeface="Arial" charset="0"/>
              </a:rPr>
              <a:t>Customer Interface: </a:t>
            </a:r>
            <a:r>
              <a:rPr lang="en-US" sz="2400" b="0" dirty="0">
                <a:latin typeface="Arial" charset="0"/>
              </a:rPr>
              <a:t>Programmable Switch                          </a:t>
            </a:r>
            <a:r>
              <a:rPr lang="en-US" sz="2400" dirty="0">
                <a:latin typeface="Arial" charset="0"/>
              </a:rPr>
              <a:t>Parts used: </a:t>
            </a:r>
            <a:r>
              <a:rPr lang="en-US" sz="2400" b="0" dirty="0">
                <a:latin typeface="Arial" charset="0"/>
              </a:rPr>
              <a:t>SM124/5 GMR Smart Sensors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974C2CA-3EAE-4BF7-A0A7-98ABFCB8B48C}"/>
              </a:ext>
            </a:extLst>
          </p:cNvPr>
          <p:cNvSpPr/>
          <p:nvPr/>
        </p:nvSpPr>
        <p:spPr>
          <a:xfrm>
            <a:off x="17606" y="880675"/>
            <a:ext cx="3497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https://youtu.be/OwZafMZB58Q</a:t>
            </a:r>
            <a:endParaRPr lang="en-US" sz="1200" dirty="0"/>
          </a:p>
          <a:p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93D2F9-B301-4520-8BDB-9F779A12D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63" y="1993828"/>
            <a:ext cx="9136755" cy="486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19413"/>
      </p:ext>
    </p:extLst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Use Case: Current Sensing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1629" y="1603256"/>
            <a:ext cx="4664763" cy="4381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82299" tIns="41148" rIns="82299" bIns="4114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370013">
              <a:spcBef>
                <a:spcPts val="4200"/>
              </a:spcBef>
              <a:buClr>
                <a:schemeClr val="tx1"/>
              </a:buClr>
              <a:buNone/>
            </a:pPr>
            <a:r>
              <a:rPr lang="en-US" sz="2800" dirty="0">
                <a:latin typeface="Arial" charset="0"/>
              </a:rPr>
              <a:t>Parts used: </a:t>
            </a:r>
            <a:br>
              <a:rPr lang="en-US" sz="2800" dirty="0">
                <a:latin typeface="Arial" charset="0"/>
              </a:rPr>
            </a:br>
            <a:r>
              <a:rPr lang="en-US" sz="2800" b="0" dirty="0">
                <a:latin typeface="Arial" charset="0"/>
              </a:rPr>
              <a:t>SM324 (high accuracy) SM225 (high speed)</a:t>
            </a:r>
          </a:p>
          <a:p>
            <a:pPr marL="430213" indent="-430213" defTabSz="1370013">
              <a:spcBef>
                <a:spcPts val="42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Arial" pitchFamily="34" charset="0"/>
                <a:cs typeface="Times New Roman" pitchFamily="18" charset="0"/>
              </a:rPr>
              <a:t>Applications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000" b="0" dirty="0">
                <a:latin typeface="Arial" pitchFamily="34" charset="0"/>
                <a:cs typeface="Times New Roman" pitchFamily="18" charset="0"/>
              </a:rPr>
              <a:t>Overcurrent protection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000" b="0" dirty="0">
                <a:latin typeface="Arial" pitchFamily="34" charset="0"/>
                <a:cs typeface="Times New Roman" pitchFamily="18" charset="0"/>
              </a:rPr>
              <a:t>Battery charging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000" b="0" dirty="0">
                <a:latin typeface="Arial" pitchFamily="34" charset="0"/>
                <a:cs typeface="Times New Roman" pitchFamily="18" charset="0"/>
              </a:rPr>
              <a:t>Ignition monitoring</a:t>
            </a:r>
          </a:p>
          <a:p>
            <a:pPr marL="430213" indent="-430213" defTabSz="1370013">
              <a:spcBef>
                <a:spcPts val="12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Arial" pitchFamily="34" charset="0"/>
                <a:cs typeface="Times New Roman" pitchFamily="18" charset="0"/>
              </a:rPr>
              <a:t>Advantages</a:t>
            </a:r>
            <a:r>
              <a:rPr lang="en-US" sz="2000" b="0" dirty="0">
                <a:latin typeface="Arial" pitchFamily="34" charset="0"/>
                <a:cs typeface="Times New Roman" pitchFamily="18" charset="0"/>
              </a:rPr>
              <a:t> 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000" b="0" dirty="0">
                <a:latin typeface="Arial" pitchFamily="34" charset="0"/>
                <a:cs typeface="Times New Roman" pitchFamily="18" charset="0"/>
              </a:rPr>
              <a:t>Fully isolated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000" b="0" dirty="0">
                <a:latin typeface="Arial" pitchFamily="34" charset="0"/>
                <a:cs typeface="Times New Roman" pitchFamily="18" charset="0"/>
              </a:rPr>
              <a:t>Miniaturization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000" b="0" dirty="0">
                <a:latin typeface="Arial" pitchFamily="34" charset="0"/>
                <a:cs typeface="Times New Roman" pitchFamily="18" charset="0"/>
              </a:rPr>
              <a:t>No insertion loss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842B781-63FA-4EB9-BCFE-B5FB82B40947}"/>
              </a:ext>
            </a:extLst>
          </p:cNvPr>
          <p:cNvGrpSpPr/>
          <p:nvPr/>
        </p:nvGrpSpPr>
        <p:grpSpPr>
          <a:xfrm>
            <a:off x="478515" y="1784366"/>
            <a:ext cx="3765493" cy="3092715"/>
            <a:chOff x="360743" y="2111789"/>
            <a:chExt cx="3765493" cy="4166319"/>
          </a:xfrm>
        </p:grpSpPr>
        <p:sp>
          <p:nvSpPr>
            <p:cNvPr id="11" name="AutoShape 9">
              <a:extLst>
                <a:ext uri="{FF2B5EF4-FFF2-40B4-BE49-F238E27FC236}">
                  <a16:creationId xmlns:a16="http://schemas.microsoft.com/office/drawing/2014/main" xmlns="" id="{0064E160-B9E8-42DB-B73E-D9B52CFB686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11400" y="2111789"/>
              <a:ext cx="3714836" cy="4166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15196" tIns="57598" rIns="115196" bIns="57598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xmlns="" id="{84FB4E93-6F9E-4811-A284-E66DFE633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407" y="2132162"/>
              <a:ext cx="3472952" cy="2740196"/>
            </a:xfrm>
            <a:prstGeom prst="rect">
              <a:avLst/>
            </a:prstGeom>
            <a:solidFill>
              <a:srgbClr val="88C28B"/>
            </a:solidFill>
            <a:ln w="0">
              <a:solidFill>
                <a:srgbClr val="88C28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15196" tIns="57598" rIns="115196" bIns="57598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xmlns="" id="{28930103-A943-4359-AABE-D6FE4DF34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222" y="3177986"/>
              <a:ext cx="3472952" cy="217314"/>
            </a:xfrm>
            <a:prstGeom prst="rect">
              <a:avLst/>
            </a:prstGeom>
            <a:solidFill>
              <a:srgbClr val="FE8A8A"/>
            </a:solidFill>
            <a:ln w="0">
              <a:solidFill>
                <a:srgbClr val="FE8A8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15196" tIns="57598" rIns="115196" bIns="57598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6">
              <a:extLst>
                <a:ext uri="{FF2B5EF4-FFF2-40B4-BE49-F238E27FC236}">
                  <a16:creationId xmlns:a16="http://schemas.microsoft.com/office/drawing/2014/main" xmlns="" id="{DC3FDB82-68D7-4A7A-8E91-19BFB6DAB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2370" y="2872388"/>
              <a:ext cx="68745" cy="217314"/>
            </a:xfrm>
            <a:custGeom>
              <a:avLst/>
              <a:gdLst/>
              <a:ahLst/>
              <a:cxnLst>
                <a:cxn ang="0">
                  <a:pos x="81" y="190"/>
                </a:cxn>
                <a:cxn ang="0">
                  <a:pos x="81" y="193"/>
                </a:cxn>
                <a:cxn ang="0">
                  <a:pos x="0" y="193"/>
                </a:cxn>
                <a:cxn ang="0">
                  <a:pos x="0" y="190"/>
                </a:cxn>
                <a:cxn ang="0">
                  <a:pos x="7" y="190"/>
                </a:cxn>
                <a:cxn ang="0">
                  <a:pos x="12" y="190"/>
                </a:cxn>
                <a:cxn ang="0">
                  <a:pos x="16" y="189"/>
                </a:cxn>
                <a:cxn ang="0">
                  <a:pos x="20" y="186"/>
                </a:cxn>
                <a:cxn ang="0">
                  <a:pos x="24" y="182"/>
                </a:cxn>
                <a:cxn ang="0">
                  <a:pos x="25" y="174"/>
                </a:cxn>
                <a:cxn ang="0">
                  <a:pos x="27" y="160"/>
                </a:cxn>
                <a:cxn ang="0">
                  <a:pos x="27" y="34"/>
                </a:cxn>
                <a:cxn ang="0">
                  <a:pos x="27" y="27"/>
                </a:cxn>
                <a:cxn ang="0">
                  <a:pos x="27" y="22"/>
                </a:cxn>
                <a:cxn ang="0">
                  <a:pos x="25" y="16"/>
                </a:cxn>
                <a:cxn ang="0">
                  <a:pos x="25" y="14"/>
                </a:cxn>
                <a:cxn ang="0">
                  <a:pos x="23" y="10"/>
                </a:cxn>
                <a:cxn ang="0">
                  <a:pos x="19" y="7"/>
                </a:cxn>
                <a:cxn ang="0">
                  <a:pos x="13" y="4"/>
                </a:cxn>
                <a:cxn ang="0">
                  <a:pos x="7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81" y="0"/>
                </a:cxn>
                <a:cxn ang="0">
                  <a:pos x="81" y="3"/>
                </a:cxn>
                <a:cxn ang="0">
                  <a:pos x="74" y="3"/>
                </a:cxn>
                <a:cxn ang="0">
                  <a:pos x="69" y="4"/>
                </a:cxn>
                <a:cxn ang="0">
                  <a:pos x="64" y="6"/>
                </a:cxn>
                <a:cxn ang="0">
                  <a:pos x="60" y="7"/>
                </a:cxn>
                <a:cxn ang="0">
                  <a:pos x="57" y="11"/>
                </a:cxn>
                <a:cxn ang="0">
                  <a:pos x="55" y="19"/>
                </a:cxn>
                <a:cxn ang="0">
                  <a:pos x="53" y="34"/>
                </a:cxn>
                <a:cxn ang="0">
                  <a:pos x="53" y="160"/>
                </a:cxn>
                <a:cxn ang="0">
                  <a:pos x="55" y="168"/>
                </a:cxn>
                <a:cxn ang="0">
                  <a:pos x="55" y="173"/>
                </a:cxn>
                <a:cxn ang="0">
                  <a:pos x="55" y="177"/>
                </a:cxn>
                <a:cxn ang="0">
                  <a:pos x="56" y="180"/>
                </a:cxn>
                <a:cxn ang="0">
                  <a:pos x="57" y="184"/>
                </a:cxn>
                <a:cxn ang="0">
                  <a:pos x="61" y="186"/>
                </a:cxn>
                <a:cxn ang="0">
                  <a:pos x="68" y="189"/>
                </a:cxn>
                <a:cxn ang="0">
                  <a:pos x="74" y="190"/>
                </a:cxn>
                <a:cxn ang="0">
                  <a:pos x="81" y="190"/>
                </a:cxn>
              </a:cxnLst>
              <a:rect l="0" t="0" r="r" b="b"/>
              <a:pathLst>
                <a:path w="81" h="193">
                  <a:moveTo>
                    <a:pt x="81" y="190"/>
                  </a:moveTo>
                  <a:lnTo>
                    <a:pt x="81" y="193"/>
                  </a:lnTo>
                  <a:lnTo>
                    <a:pt x="0" y="193"/>
                  </a:lnTo>
                  <a:lnTo>
                    <a:pt x="0" y="190"/>
                  </a:lnTo>
                  <a:lnTo>
                    <a:pt x="7" y="190"/>
                  </a:lnTo>
                  <a:lnTo>
                    <a:pt x="12" y="190"/>
                  </a:lnTo>
                  <a:lnTo>
                    <a:pt x="16" y="189"/>
                  </a:lnTo>
                  <a:lnTo>
                    <a:pt x="20" y="186"/>
                  </a:lnTo>
                  <a:lnTo>
                    <a:pt x="24" y="182"/>
                  </a:lnTo>
                  <a:lnTo>
                    <a:pt x="25" y="174"/>
                  </a:lnTo>
                  <a:lnTo>
                    <a:pt x="27" y="160"/>
                  </a:lnTo>
                  <a:lnTo>
                    <a:pt x="27" y="34"/>
                  </a:lnTo>
                  <a:lnTo>
                    <a:pt x="27" y="27"/>
                  </a:lnTo>
                  <a:lnTo>
                    <a:pt x="27" y="22"/>
                  </a:lnTo>
                  <a:lnTo>
                    <a:pt x="25" y="16"/>
                  </a:lnTo>
                  <a:lnTo>
                    <a:pt x="25" y="14"/>
                  </a:lnTo>
                  <a:lnTo>
                    <a:pt x="23" y="10"/>
                  </a:lnTo>
                  <a:lnTo>
                    <a:pt x="19" y="7"/>
                  </a:lnTo>
                  <a:lnTo>
                    <a:pt x="13" y="4"/>
                  </a:lnTo>
                  <a:lnTo>
                    <a:pt x="7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81" y="0"/>
                  </a:lnTo>
                  <a:lnTo>
                    <a:pt x="81" y="3"/>
                  </a:lnTo>
                  <a:lnTo>
                    <a:pt x="74" y="3"/>
                  </a:lnTo>
                  <a:lnTo>
                    <a:pt x="69" y="4"/>
                  </a:lnTo>
                  <a:lnTo>
                    <a:pt x="64" y="6"/>
                  </a:lnTo>
                  <a:lnTo>
                    <a:pt x="60" y="7"/>
                  </a:lnTo>
                  <a:lnTo>
                    <a:pt x="57" y="11"/>
                  </a:lnTo>
                  <a:lnTo>
                    <a:pt x="55" y="19"/>
                  </a:lnTo>
                  <a:lnTo>
                    <a:pt x="53" y="34"/>
                  </a:lnTo>
                  <a:lnTo>
                    <a:pt x="53" y="160"/>
                  </a:lnTo>
                  <a:lnTo>
                    <a:pt x="55" y="168"/>
                  </a:lnTo>
                  <a:lnTo>
                    <a:pt x="55" y="173"/>
                  </a:lnTo>
                  <a:lnTo>
                    <a:pt x="55" y="177"/>
                  </a:lnTo>
                  <a:lnTo>
                    <a:pt x="56" y="180"/>
                  </a:lnTo>
                  <a:lnTo>
                    <a:pt x="57" y="184"/>
                  </a:lnTo>
                  <a:lnTo>
                    <a:pt x="61" y="186"/>
                  </a:lnTo>
                  <a:lnTo>
                    <a:pt x="68" y="189"/>
                  </a:lnTo>
                  <a:lnTo>
                    <a:pt x="74" y="190"/>
                  </a:lnTo>
                  <a:lnTo>
                    <a:pt x="81" y="19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15196" tIns="57598" rIns="115196" bIns="57598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99">
              <a:extLst>
                <a:ext uri="{FF2B5EF4-FFF2-40B4-BE49-F238E27FC236}">
                  <a16:creationId xmlns:a16="http://schemas.microsoft.com/office/drawing/2014/main" xmlns="" id="{AA3AB76F-0ADB-4F58-9970-CE1DBC368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1083" y="2943694"/>
              <a:ext cx="509231" cy="702875"/>
            </a:xfrm>
            <a:prstGeom prst="rect">
              <a:avLst/>
            </a:prstGeom>
            <a:solidFill>
              <a:srgbClr val="3D3D3D"/>
            </a:solidFill>
            <a:ln w="0">
              <a:solidFill>
                <a:srgbClr val="3D3D3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15196" tIns="57598" rIns="115196" bIns="57598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00">
              <a:extLst>
                <a:ext uri="{FF2B5EF4-FFF2-40B4-BE49-F238E27FC236}">
                  <a16:creationId xmlns:a16="http://schemas.microsoft.com/office/drawing/2014/main" xmlns="" id="{705934C8-88AB-47F0-927D-969BE8574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276" y="3018395"/>
              <a:ext cx="112030" cy="149403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86" y="3"/>
                </a:cxn>
                <a:cxn ang="0">
                  <a:pos x="104" y="12"/>
                </a:cxn>
                <a:cxn ang="0">
                  <a:pos x="118" y="27"/>
                </a:cxn>
                <a:cxn ang="0">
                  <a:pos x="127" y="44"/>
                </a:cxn>
                <a:cxn ang="0">
                  <a:pos x="130" y="66"/>
                </a:cxn>
                <a:cxn ang="0">
                  <a:pos x="127" y="85"/>
                </a:cxn>
                <a:cxn ang="0">
                  <a:pos x="118" y="104"/>
                </a:cxn>
                <a:cxn ang="0">
                  <a:pos x="104" y="117"/>
                </a:cxn>
                <a:cxn ang="0">
                  <a:pos x="86" y="127"/>
                </a:cxn>
                <a:cxn ang="0">
                  <a:pos x="65" y="131"/>
                </a:cxn>
                <a:cxn ang="0">
                  <a:pos x="45" y="127"/>
                </a:cxn>
                <a:cxn ang="0">
                  <a:pos x="27" y="117"/>
                </a:cxn>
                <a:cxn ang="0">
                  <a:pos x="13" y="104"/>
                </a:cxn>
                <a:cxn ang="0">
                  <a:pos x="4" y="85"/>
                </a:cxn>
                <a:cxn ang="0">
                  <a:pos x="0" y="66"/>
                </a:cxn>
                <a:cxn ang="0">
                  <a:pos x="4" y="44"/>
                </a:cxn>
                <a:cxn ang="0">
                  <a:pos x="13" y="27"/>
                </a:cxn>
                <a:cxn ang="0">
                  <a:pos x="27" y="12"/>
                </a:cxn>
                <a:cxn ang="0">
                  <a:pos x="45" y="3"/>
                </a:cxn>
                <a:cxn ang="0">
                  <a:pos x="65" y="0"/>
                </a:cxn>
              </a:cxnLst>
              <a:rect l="0" t="0" r="r" b="b"/>
              <a:pathLst>
                <a:path w="130" h="131">
                  <a:moveTo>
                    <a:pt x="65" y="0"/>
                  </a:moveTo>
                  <a:lnTo>
                    <a:pt x="86" y="3"/>
                  </a:lnTo>
                  <a:lnTo>
                    <a:pt x="104" y="12"/>
                  </a:lnTo>
                  <a:lnTo>
                    <a:pt x="118" y="27"/>
                  </a:lnTo>
                  <a:lnTo>
                    <a:pt x="127" y="44"/>
                  </a:lnTo>
                  <a:lnTo>
                    <a:pt x="130" y="66"/>
                  </a:lnTo>
                  <a:lnTo>
                    <a:pt x="127" y="85"/>
                  </a:lnTo>
                  <a:lnTo>
                    <a:pt x="118" y="104"/>
                  </a:lnTo>
                  <a:lnTo>
                    <a:pt x="104" y="117"/>
                  </a:lnTo>
                  <a:lnTo>
                    <a:pt x="86" y="127"/>
                  </a:lnTo>
                  <a:lnTo>
                    <a:pt x="65" y="131"/>
                  </a:lnTo>
                  <a:lnTo>
                    <a:pt x="45" y="127"/>
                  </a:lnTo>
                  <a:lnTo>
                    <a:pt x="27" y="117"/>
                  </a:lnTo>
                  <a:lnTo>
                    <a:pt x="13" y="104"/>
                  </a:lnTo>
                  <a:lnTo>
                    <a:pt x="4" y="85"/>
                  </a:lnTo>
                  <a:lnTo>
                    <a:pt x="0" y="66"/>
                  </a:lnTo>
                  <a:lnTo>
                    <a:pt x="4" y="44"/>
                  </a:lnTo>
                  <a:lnTo>
                    <a:pt x="13" y="27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999999"/>
            </a:solidFill>
            <a:ln w="0">
              <a:solidFill>
                <a:srgbClr val="999999"/>
              </a:solidFill>
              <a:prstDash val="solid"/>
              <a:round/>
              <a:headEnd/>
              <a:tailEnd/>
            </a:ln>
          </p:spPr>
          <p:txBody>
            <a:bodyPr vert="horz" wrap="square" lIns="115196" tIns="57598" rIns="115196" bIns="57598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01">
              <a:extLst>
                <a:ext uri="{FF2B5EF4-FFF2-40B4-BE49-F238E27FC236}">
                  <a16:creationId xmlns:a16="http://schemas.microsoft.com/office/drawing/2014/main" xmlns="" id="{3784F0F5-15AE-4325-8240-EE5657856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276" y="3018395"/>
              <a:ext cx="112030" cy="149403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86" y="3"/>
                </a:cxn>
                <a:cxn ang="0">
                  <a:pos x="104" y="12"/>
                </a:cxn>
                <a:cxn ang="0">
                  <a:pos x="118" y="27"/>
                </a:cxn>
                <a:cxn ang="0">
                  <a:pos x="127" y="44"/>
                </a:cxn>
                <a:cxn ang="0">
                  <a:pos x="130" y="66"/>
                </a:cxn>
                <a:cxn ang="0">
                  <a:pos x="127" y="85"/>
                </a:cxn>
                <a:cxn ang="0">
                  <a:pos x="118" y="104"/>
                </a:cxn>
                <a:cxn ang="0">
                  <a:pos x="104" y="117"/>
                </a:cxn>
                <a:cxn ang="0">
                  <a:pos x="86" y="127"/>
                </a:cxn>
                <a:cxn ang="0">
                  <a:pos x="65" y="131"/>
                </a:cxn>
                <a:cxn ang="0">
                  <a:pos x="45" y="127"/>
                </a:cxn>
                <a:cxn ang="0">
                  <a:pos x="27" y="117"/>
                </a:cxn>
                <a:cxn ang="0">
                  <a:pos x="13" y="104"/>
                </a:cxn>
                <a:cxn ang="0">
                  <a:pos x="4" y="85"/>
                </a:cxn>
                <a:cxn ang="0">
                  <a:pos x="0" y="66"/>
                </a:cxn>
                <a:cxn ang="0">
                  <a:pos x="4" y="44"/>
                </a:cxn>
                <a:cxn ang="0">
                  <a:pos x="13" y="27"/>
                </a:cxn>
                <a:cxn ang="0">
                  <a:pos x="27" y="12"/>
                </a:cxn>
                <a:cxn ang="0">
                  <a:pos x="45" y="3"/>
                </a:cxn>
                <a:cxn ang="0">
                  <a:pos x="65" y="0"/>
                </a:cxn>
              </a:cxnLst>
              <a:rect l="0" t="0" r="r" b="b"/>
              <a:pathLst>
                <a:path w="130" h="131">
                  <a:moveTo>
                    <a:pt x="65" y="0"/>
                  </a:moveTo>
                  <a:lnTo>
                    <a:pt x="86" y="3"/>
                  </a:lnTo>
                  <a:lnTo>
                    <a:pt x="104" y="12"/>
                  </a:lnTo>
                  <a:lnTo>
                    <a:pt x="118" y="27"/>
                  </a:lnTo>
                  <a:lnTo>
                    <a:pt x="127" y="44"/>
                  </a:lnTo>
                  <a:lnTo>
                    <a:pt x="130" y="66"/>
                  </a:lnTo>
                  <a:lnTo>
                    <a:pt x="127" y="85"/>
                  </a:lnTo>
                  <a:lnTo>
                    <a:pt x="118" y="104"/>
                  </a:lnTo>
                  <a:lnTo>
                    <a:pt x="104" y="117"/>
                  </a:lnTo>
                  <a:lnTo>
                    <a:pt x="86" y="127"/>
                  </a:lnTo>
                  <a:lnTo>
                    <a:pt x="65" y="131"/>
                  </a:lnTo>
                  <a:lnTo>
                    <a:pt x="45" y="127"/>
                  </a:lnTo>
                  <a:lnTo>
                    <a:pt x="27" y="117"/>
                  </a:lnTo>
                  <a:lnTo>
                    <a:pt x="13" y="104"/>
                  </a:lnTo>
                  <a:lnTo>
                    <a:pt x="4" y="85"/>
                  </a:lnTo>
                  <a:lnTo>
                    <a:pt x="0" y="66"/>
                  </a:lnTo>
                  <a:lnTo>
                    <a:pt x="4" y="44"/>
                  </a:lnTo>
                  <a:lnTo>
                    <a:pt x="13" y="27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15196" tIns="57598" rIns="115196" bIns="57598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59">
              <a:extLst>
                <a:ext uri="{FF2B5EF4-FFF2-40B4-BE49-F238E27FC236}">
                  <a16:creationId xmlns:a16="http://schemas.microsoft.com/office/drawing/2014/main" xmlns="" id="{3D9EA0A8-3B15-42E0-932A-052AD216CEE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103954" y="3289795"/>
              <a:ext cx="465945" cy="33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15196" tIns="57598" rIns="115196" bIns="57598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1">
              <a:extLst>
                <a:ext uri="{FF2B5EF4-FFF2-40B4-BE49-F238E27FC236}">
                  <a16:creationId xmlns:a16="http://schemas.microsoft.com/office/drawing/2014/main" xmlns="" id="{F126E3DB-C1B1-4AC4-B348-2A295C6951C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53031" y="3225278"/>
              <a:ext cx="114576" cy="135822"/>
            </a:xfrm>
            <a:custGeom>
              <a:avLst/>
              <a:gdLst/>
              <a:ahLst/>
              <a:cxnLst>
                <a:cxn ang="0">
                  <a:pos x="134" y="62"/>
                </a:cxn>
                <a:cxn ang="0">
                  <a:pos x="0" y="0"/>
                </a:cxn>
                <a:cxn ang="0">
                  <a:pos x="0" y="120"/>
                </a:cxn>
                <a:cxn ang="0">
                  <a:pos x="134" y="62"/>
                </a:cxn>
              </a:cxnLst>
              <a:rect l="0" t="0" r="r" b="b"/>
              <a:pathLst>
                <a:path w="134" h="120">
                  <a:moveTo>
                    <a:pt x="134" y="62"/>
                  </a:moveTo>
                  <a:lnTo>
                    <a:pt x="0" y="0"/>
                  </a:lnTo>
                  <a:lnTo>
                    <a:pt x="0" y="120"/>
                  </a:lnTo>
                  <a:lnTo>
                    <a:pt x="134" y="62"/>
                  </a:lnTo>
                </a:path>
              </a:pathLst>
            </a:custGeom>
            <a:solidFill>
              <a:schemeClr val="tx1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15196" tIns="57598" rIns="115196" bIns="57598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0" name="Group 232">
              <a:extLst>
                <a:ext uri="{FF2B5EF4-FFF2-40B4-BE49-F238E27FC236}">
                  <a16:creationId xmlns:a16="http://schemas.microsoft.com/office/drawing/2014/main" xmlns="" id="{1EADAAE2-B19A-4060-B17A-1B097152EDA6}"/>
                </a:ext>
              </a:extLst>
            </p:cNvPr>
            <p:cNvGrpSpPr/>
            <p:nvPr/>
          </p:nvGrpSpPr>
          <p:grpSpPr>
            <a:xfrm>
              <a:off x="2112990" y="2310221"/>
              <a:ext cx="456025" cy="1464273"/>
              <a:chOff x="2619246" y="1210963"/>
              <a:chExt cx="405435" cy="976182"/>
            </a:xfrm>
          </p:grpSpPr>
          <p:grpSp>
            <p:nvGrpSpPr>
              <p:cNvPr id="37" name="Group 214">
                <a:extLst>
                  <a:ext uri="{FF2B5EF4-FFF2-40B4-BE49-F238E27FC236}">
                    <a16:creationId xmlns:a16="http://schemas.microsoft.com/office/drawing/2014/main" xmlns="" id="{E944528C-EEB6-4304-8619-C2C81B68C951}"/>
                  </a:ext>
                </a:extLst>
              </p:cNvPr>
              <p:cNvGrpSpPr/>
              <p:nvPr/>
            </p:nvGrpSpPr>
            <p:grpSpPr>
              <a:xfrm rot="16200000">
                <a:off x="2264991" y="1742343"/>
                <a:ext cx="799057" cy="90548"/>
                <a:chOff x="1489745" y="1980355"/>
                <a:chExt cx="799057" cy="90548"/>
              </a:xfrm>
              <a:solidFill>
                <a:srgbClr val="FF0000"/>
              </a:solidFill>
            </p:grpSpPr>
            <p:sp>
              <p:nvSpPr>
                <p:cNvPr id="39" name="Line 59">
                  <a:extLst>
                    <a:ext uri="{FF2B5EF4-FFF2-40B4-BE49-F238E27FC236}">
                      <a16:creationId xmlns:a16="http://schemas.microsoft.com/office/drawing/2014/main" xmlns="" id="{44DF5A08-830F-4433-A765-8904B9D562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89745" y="2025631"/>
                  <a:ext cx="753782" cy="0"/>
                </a:xfrm>
                <a:prstGeom prst="line">
                  <a:avLst/>
                </a:prstGeom>
                <a:solidFill>
                  <a:schemeClr val="accent2"/>
                </a:solidFill>
                <a:ln w="15875">
                  <a:solidFill>
                    <a:srgbClr val="C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Freeform 61">
                  <a:extLst>
                    <a:ext uri="{FF2B5EF4-FFF2-40B4-BE49-F238E27FC236}">
                      <a16:creationId xmlns:a16="http://schemas.microsoft.com/office/drawing/2014/main" xmlns="" id="{82226385-3FB5-44C7-A589-F13EDC7269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6937" y="1980355"/>
                  <a:ext cx="101865" cy="90548"/>
                </a:xfrm>
                <a:custGeom>
                  <a:avLst/>
                  <a:gdLst/>
                  <a:ahLst/>
                  <a:cxnLst>
                    <a:cxn ang="0">
                      <a:pos x="134" y="62"/>
                    </a:cxn>
                    <a:cxn ang="0">
                      <a:pos x="0" y="0"/>
                    </a:cxn>
                    <a:cxn ang="0">
                      <a:pos x="0" y="120"/>
                    </a:cxn>
                    <a:cxn ang="0">
                      <a:pos x="134" y="62"/>
                    </a:cxn>
                  </a:cxnLst>
                  <a:rect l="0" t="0" r="r" b="b"/>
                  <a:pathLst>
                    <a:path w="134" h="120">
                      <a:moveTo>
                        <a:pt x="134" y="62"/>
                      </a:moveTo>
                      <a:lnTo>
                        <a:pt x="0" y="0"/>
                      </a:lnTo>
                      <a:lnTo>
                        <a:pt x="0" y="120"/>
                      </a:lnTo>
                      <a:lnTo>
                        <a:pt x="134" y="62"/>
                      </a:lnTo>
                    </a:path>
                  </a:pathLst>
                </a:custGeom>
                <a:solidFill>
                  <a:srgbClr val="C00000"/>
                </a:solidFill>
                <a:ln w="6350">
                  <a:solidFill>
                    <a:srgbClr val="C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AE208A1E-A412-450F-8BA7-145C6575881B}"/>
                  </a:ext>
                </a:extLst>
              </p:cNvPr>
              <p:cNvSpPr txBox="1"/>
              <p:nvPr/>
            </p:nvSpPr>
            <p:spPr>
              <a:xfrm>
                <a:off x="2656702" y="1210963"/>
                <a:ext cx="367979" cy="29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00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  <a:endParaRPr lang="en-US" sz="2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720D4D3-EE38-4A11-8315-11D3C636B8B1}"/>
                </a:ext>
              </a:extLst>
            </p:cNvPr>
            <p:cNvSpPr txBox="1"/>
            <p:nvPr/>
          </p:nvSpPr>
          <p:spPr>
            <a:xfrm>
              <a:off x="1166743" y="3730393"/>
              <a:ext cx="1997485" cy="1110322"/>
            </a:xfrm>
            <a:prstGeom prst="rect">
              <a:avLst/>
            </a:prstGeom>
            <a:noFill/>
          </p:spPr>
          <p:txBody>
            <a:bodyPr wrap="square" lIns="115196" tIns="57598" rIns="115196" bIns="57598" rtlCol="0">
              <a:spAutoFit/>
            </a:bodyPr>
            <a:lstStyle/>
            <a:p>
              <a:pPr algn="ctr"/>
              <a:r>
                <a:rPr lang="en-US" sz="2300" dirty="0">
                  <a:latin typeface="Times New Roman" pitchFamily="18" charset="0"/>
                  <a:cs typeface="Times New Roman" pitchFamily="18" charset="0"/>
                </a:rPr>
                <a:t>TMR/ GMR Sensor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DAFD4F95-E05D-4AD0-BDF2-FBD0D5E45482}"/>
                </a:ext>
              </a:extLst>
            </p:cNvPr>
            <p:cNvGrpSpPr/>
            <p:nvPr/>
          </p:nvGrpSpPr>
          <p:grpSpPr>
            <a:xfrm>
              <a:off x="360743" y="5568693"/>
              <a:ext cx="3541432" cy="627918"/>
              <a:chOff x="320722" y="3712464"/>
              <a:chExt cx="3148555" cy="41861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BCFFE82A-0F3F-425A-A36A-71B663B0F278}"/>
                  </a:ext>
                </a:extLst>
              </p:cNvPr>
              <p:cNvSpPr/>
              <p:nvPr/>
            </p:nvSpPr>
            <p:spPr>
              <a:xfrm>
                <a:off x="1700784" y="3712464"/>
                <a:ext cx="457200" cy="12801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14">
                <a:extLst>
                  <a:ext uri="{FF2B5EF4-FFF2-40B4-BE49-F238E27FC236}">
                    <a16:creationId xmlns:a16="http://schemas.microsoft.com/office/drawing/2014/main" xmlns="" id="{0F4D4F40-3744-4D59-B862-76660095E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605" y="3839061"/>
                <a:ext cx="3087672" cy="292015"/>
              </a:xfrm>
              <a:prstGeom prst="rect">
                <a:avLst/>
              </a:prstGeom>
              <a:solidFill>
                <a:srgbClr val="88C28B"/>
              </a:solidFill>
              <a:ln w="0">
                <a:solidFill>
                  <a:srgbClr val="88C28B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58">
                <a:extLst>
                  <a:ext uri="{FF2B5EF4-FFF2-40B4-BE49-F238E27FC236}">
                    <a16:creationId xmlns:a16="http://schemas.microsoft.com/office/drawing/2014/main" xmlns="" id="{17CA2118-FA17-490B-980B-91678B581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605" y="3922564"/>
                <a:ext cx="3087672" cy="36219"/>
              </a:xfrm>
              <a:prstGeom prst="rect">
                <a:avLst/>
              </a:prstGeom>
              <a:solidFill>
                <a:srgbClr val="FE8A8A"/>
              </a:solidFill>
              <a:ln w="0">
                <a:solidFill>
                  <a:srgbClr val="FE8A8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Line 62">
                <a:extLst>
                  <a:ext uri="{FF2B5EF4-FFF2-40B4-BE49-F238E27FC236}">
                    <a16:creationId xmlns:a16="http://schemas.microsoft.com/office/drawing/2014/main" xmlns="" id="{C542DB0F-FF81-4851-AA8C-E5FDF65F74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4123" y="3777941"/>
                <a:ext cx="47537" cy="226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63">
                <a:extLst>
                  <a:ext uri="{FF2B5EF4-FFF2-40B4-BE49-F238E27FC236}">
                    <a16:creationId xmlns:a16="http://schemas.microsoft.com/office/drawing/2014/main" xmlns="" id="{662E5A7C-F6CF-414D-986B-45D55654DF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8825" y="3777941"/>
                <a:ext cx="45274" cy="226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102">
                <a:extLst>
                  <a:ext uri="{FF2B5EF4-FFF2-40B4-BE49-F238E27FC236}">
                    <a16:creationId xmlns:a16="http://schemas.microsoft.com/office/drawing/2014/main" xmlns="" id="{6A5B031A-2F66-4E89-9990-B778D756C4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8277" y="3757568"/>
                <a:ext cx="58856" cy="18110"/>
              </a:xfrm>
              <a:prstGeom prst="rect">
                <a:avLst/>
              </a:prstGeom>
              <a:solidFill>
                <a:srgbClr val="5E5E5E"/>
              </a:solidFill>
              <a:ln w="0">
                <a:solidFill>
                  <a:srgbClr val="5E5E5E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103">
                <a:extLst>
                  <a:ext uri="{FF2B5EF4-FFF2-40B4-BE49-F238E27FC236}">
                    <a16:creationId xmlns:a16="http://schemas.microsoft.com/office/drawing/2014/main" xmlns="" id="{B4F55C77-C735-4C3D-9E89-50BA0FBC6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8277" y="3757568"/>
                <a:ext cx="58856" cy="1811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104">
                <a:extLst>
                  <a:ext uri="{FF2B5EF4-FFF2-40B4-BE49-F238E27FC236}">
                    <a16:creationId xmlns:a16="http://schemas.microsoft.com/office/drawing/2014/main" xmlns="" id="{240477F7-E2EE-4572-8612-2471BA735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8277" y="3757568"/>
                <a:ext cx="58856" cy="18110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105">
                <a:extLst>
                  <a:ext uri="{FF2B5EF4-FFF2-40B4-BE49-F238E27FC236}">
                    <a16:creationId xmlns:a16="http://schemas.microsoft.com/office/drawing/2014/main" xmlns="" id="{0F9465AC-674D-4674-B54C-0699C627B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0366" y="3766623"/>
                <a:ext cx="192413" cy="18110"/>
              </a:xfrm>
              <a:prstGeom prst="rect">
                <a:avLst/>
              </a:prstGeom>
              <a:solidFill>
                <a:srgbClr val="B0B0B0"/>
              </a:solidFill>
              <a:ln w="0">
                <a:solidFill>
                  <a:srgbClr val="B0B0B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Rectangle 106">
                <a:extLst>
                  <a:ext uri="{FF2B5EF4-FFF2-40B4-BE49-F238E27FC236}">
                    <a16:creationId xmlns:a16="http://schemas.microsoft.com/office/drawing/2014/main" xmlns="" id="{1FA291B0-6D71-4B32-9E5B-833D77CD4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0366" y="3766623"/>
                <a:ext cx="192413" cy="18110"/>
              </a:xfrm>
              <a:prstGeom prst="rect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107">
                <a:extLst>
                  <a:ext uri="{FF2B5EF4-FFF2-40B4-BE49-F238E27FC236}">
                    <a16:creationId xmlns:a16="http://schemas.microsoft.com/office/drawing/2014/main" xmlns="" id="{BD357AA2-A063-47A2-ACA2-729CF4C09D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0018" y="3716822"/>
                <a:ext cx="470847" cy="126767"/>
              </a:xfrm>
              <a:custGeom>
                <a:avLst/>
                <a:gdLst/>
                <a:ahLst/>
                <a:cxnLst>
                  <a:cxn ang="0">
                    <a:pos x="612" y="168"/>
                  </a:cxn>
                  <a:cxn ang="0">
                    <a:pos x="623" y="168"/>
                  </a:cxn>
                  <a:cxn ang="0">
                    <a:pos x="623" y="0"/>
                  </a:cxn>
                  <a:cxn ang="0">
                    <a:pos x="0" y="0"/>
                  </a:cxn>
                  <a:cxn ang="0">
                    <a:pos x="0" y="168"/>
                  </a:cxn>
                  <a:cxn ang="0">
                    <a:pos x="12" y="168"/>
                  </a:cxn>
                  <a:cxn ang="0">
                    <a:pos x="612" y="168"/>
                  </a:cxn>
                  <a:cxn ang="0">
                    <a:pos x="12" y="144"/>
                  </a:cxn>
                  <a:cxn ang="0">
                    <a:pos x="12" y="156"/>
                  </a:cxn>
                  <a:cxn ang="0">
                    <a:pos x="24" y="156"/>
                  </a:cxn>
                  <a:cxn ang="0">
                    <a:pos x="24" y="12"/>
                  </a:cxn>
                  <a:cxn ang="0">
                    <a:pos x="12" y="12"/>
                  </a:cxn>
                  <a:cxn ang="0">
                    <a:pos x="12" y="24"/>
                  </a:cxn>
                  <a:cxn ang="0">
                    <a:pos x="612" y="24"/>
                  </a:cxn>
                  <a:cxn ang="0">
                    <a:pos x="612" y="12"/>
                  </a:cxn>
                  <a:cxn ang="0">
                    <a:pos x="600" y="12"/>
                  </a:cxn>
                  <a:cxn ang="0">
                    <a:pos x="600" y="156"/>
                  </a:cxn>
                  <a:cxn ang="0">
                    <a:pos x="612" y="156"/>
                  </a:cxn>
                  <a:cxn ang="0">
                    <a:pos x="612" y="144"/>
                  </a:cxn>
                  <a:cxn ang="0">
                    <a:pos x="12" y="144"/>
                  </a:cxn>
                </a:cxnLst>
                <a:rect l="0" t="0" r="r" b="b"/>
                <a:pathLst>
                  <a:path w="623" h="168">
                    <a:moveTo>
                      <a:pt x="612" y="168"/>
                    </a:moveTo>
                    <a:lnTo>
                      <a:pt x="623" y="168"/>
                    </a:lnTo>
                    <a:lnTo>
                      <a:pt x="623" y="0"/>
                    </a:lnTo>
                    <a:lnTo>
                      <a:pt x="0" y="0"/>
                    </a:lnTo>
                    <a:lnTo>
                      <a:pt x="0" y="168"/>
                    </a:lnTo>
                    <a:lnTo>
                      <a:pt x="12" y="168"/>
                    </a:lnTo>
                    <a:lnTo>
                      <a:pt x="612" y="168"/>
                    </a:lnTo>
                    <a:close/>
                    <a:moveTo>
                      <a:pt x="12" y="144"/>
                    </a:moveTo>
                    <a:lnTo>
                      <a:pt x="12" y="156"/>
                    </a:lnTo>
                    <a:lnTo>
                      <a:pt x="24" y="156"/>
                    </a:lnTo>
                    <a:lnTo>
                      <a:pt x="24" y="12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612" y="24"/>
                    </a:lnTo>
                    <a:lnTo>
                      <a:pt x="612" y="12"/>
                    </a:lnTo>
                    <a:lnTo>
                      <a:pt x="600" y="12"/>
                    </a:lnTo>
                    <a:lnTo>
                      <a:pt x="600" y="156"/>
                    </a:lnTo>
                    <a:lnTo>
                      <a:pt x="612" y="156"/>
                    </a:lnTo>
                    <a:lnTo>
                      <a:pt x="612" y="144"/>
                    </a:lnTo>
                    <a:lnTo>
                      <a:pt x="12" y="1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672A2E90-DA76-47F4-819C-8AA483ECA2DE}"/>
                  </a:ext>
                </a:extLst>
              </p:cNvPr>
              <p:cNvSpPr txBox="1"/>
              <p:nvPr/>
            </p:nvSpPr>
            <p:spPr>
              <a:xfrm>
                <a:off x="320722" y="3872552"/>
                <a:ext cx="1076232" cy="2051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Cross-section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93A23C21-0930-482B-A54B-90BDA369480C}"/>
                </a:ext>
              </a:extLst>
            </p:cNvPr>
            <p:cNvSpPr txBox="1"/>
            <p:nvPr/>
          </p:nvSpPr>
          <p:spPr>
            <a:xfrm>
              <a:off x="2976764" y="4450877"/>
              <a:ext cx="919881" cy="331765"/>
            </a:xfrm>
            <a:prstGeom prst="rect">
              <a:avLst/>
            </a:prstGeom>
            <a:noFill/>
          </p:spPr>
          <p:txBody>
            <a:bodyPr wrap="none" lIns="115196" tIns="57598" rIns="115196" bIns="57598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Top view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4590FB6-136D-43A0-99D0-32C3B6477BD4}"/>
                </a:ext>
              </a:extLst>
            </p:cNvPr>
            <p:cNvSpPr txBox="1"/>
            <p:nvPr/>
          </p:nvSpPr>
          <p:spPr>
            <a:xfrm>
              <a:off x="2383713" y="2694055"/>
              <a:ext cx="1710737" cy="824207"/>
            </a:xfrm>
            <a:prstGeom prst="rect">
              <a:avLst/>
            </a:prstGeom>
            <a:noFill/>
          </p:spPr>
          <p:txBody>
            <a:bodyPr wrap="square" lIns="115196" tIns="57598" rIns="115196" bIns="57598" rtlCol="0">
              <a:spAutoFit/>
            </a:bodyPr>
            <a:lstStyle/>
            <a:p>
              <a:pPr algn="ctr"/>
              <a:r>
                <a:rPr lang="en-US" sz="2300" dirty="0">
                  <a:latin typeface="Times New Roman" pitchFamily="18" charset="0"/>
                  <a:cs typeface="Times New Roman" pitchFamily="18" charset="0"/>
                </a:rPr>
                <a:t>Current Trace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88D03A4-5C63-4939-9DF3-E824E2DC593B}"/>
              </a:ext>
            </a:extLst>
          </p:cNvPr>
          <p:cNvSpPr txBox="1"/>
          <p:nvPr/>
        </p:nvSpPr>
        <p:spPr>
          <a:xfrm>
            <a:off x="1445344" y="4448400"/>
            <a:ext cx="1710737" cy="470264"/>
          </a:xfrm>
          <a:prstGeom prst="rect">
            <a:avLst/>
          </a:prstGeom>
          <a:noFill/>
        </p:spPr>
        <p:txBody>
          <a:bodyPr wrap="square" lIns="115196" tIns="57598" rIns="115196" bIns="57598" rtlCol="0">
            <a:spAutoFit/>
          </a:bodyPr>
          <a:lstStyle/>
          <a:p>
            <a:pPr algn="ctr"/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PCB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F4E9AB4-0CA2-4FE2-9623-C521D00F9A20}"/>
              </a:ext>
            </a:extLst>
          </p:cNvPr>
          <p:cNvSpPr txBox="1"/>
          <p:nvPr/>
        </p:nvSpPr>
        <p:spPr>
          <a:xfrm>
            <a:off x="529172" y="4918664"/>
            <a:ext cx="37148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Trace on any PCB layer, including under sensor</a:t>
            </a:r>
          </a:p>
          <a:p>
            <a:endParaRPr lang="en-US" sz="1400" dirty="0"/>
          </a:p>
          <a:p>
            <a:r>
              <a:rPr lang="en-US" sz="1400" dirty="0"/>
              <a:t>Currents from 0.1A – 200A (PCB traces)</a:t>
            </a:r>
          </a:p>
          <a:p>
            <a:r>
              <a:rPr lang="en-US" sz="1400" dirty="0"/>
              <a:t>                            1A – 1000+A (busbar)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39642340"/>
      </p:ext>
    </p:extLst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Content Placeholder 7"/>
          <p:cNvSpPr>
            <a:spLocks noGrp="1"/>
          </p:cNvSpPr>
          <p:nvPr>
            <p:ph idx="1"/>
          </p:nvPr>
        </p:nvSpPr>
        <p:spPr bwMode="auto">
          <a:xfrm>
            <a:off x="462825" y="1012825"/>
            <a:ext cx="8681175" cy="5486400"/>
          </a:xfrm>
          <a:noFill/>
          <a:ln>
            <a:miter lim="800000"/>
            <a:headEnd/>
            <a:tailEnd/>
          </a:ln>
        </p:spPr>
        <p:txBody>
          <a:bodyPr vert="horz" wrap="square" lIns="115196" tIns="57598" rIns="115196" bIns="57598" numCol="1" anchor="t" anchorCtr="0" compatLnSpc="1">
            <a:prstTxWarp prst="textNoShape">
              <a:avLst/>
            </a:prstTxWarp>
            <a:noAutofit/>
          </a:bodyPr>
          <a:lstStyle/>
          <a:p>
            <a:pPr marL="793974" lvl="1" indent="-393987" defTabSz="1725942">
              <a:spcBef>
                <a:spcPts val="1008"/>
              </a:spcBef>
              <a:buFont typeface="Wingdings" pitchFamily="2" charset="2"/>
              <a:buChar char="Ø"/>
            </a:pPr>
            <a:r>
              <a:rPr lang="en-US" sz="2500" dirty="0">
                <a:latin typeface="Arial" charset="0"/>
              </a:rPr>
              <a:t>No </a:t>
            </a:r>
            <a:r>
              <a:rPr lang="en-US" sz="2500" b="1" dirty="0">
                <a:latin typeface="Arial" charset="0"/>
              </a:rPr>
              <a:t>insertion loss</a:t>
            </a:r>
            <a:endParaRPr lang="en-US" sz="2500" dirty="0">
              <a:latin typeface="Arial" charset="0"/>
            </a:endParaRPr>
          </a:p>
          <a:p>
            <a:pPr marL="793974" lvl="1" indent="-393987" defTabSz="1725942">
              <a:spcBef>
                <a:spcPts val="1008"/>
              </a:spcBef>
              <a:buFont typeface="Wingdings" pitchFamily="2" charset="2"/>
              <a:buChar char="Ø"/>
            </a:pPr>
            <a:r>
              <a:rPr lang="en-US" sz="2500" dirty="0">
                <a:latin typeface="Arial" charset="0"/>
              </a:rPr>
              <a:t>Inherent </a:t>
            </a:r>
            <a:r>
              <a:rPr lang="en-US" sz="2500" b="1" dirty="0">
                <a:latin typeface="Arial" charset="0"/>
              </a:rPr>
              <a:t>isolation</a:t>
            </a:r>
            <a:endParaRPr lang="en-US" sz="2500" dirty="0">
              <a:latin typeface="Arial" charset="0"/>
            </a:endParaRPr>
          </a:p>
          <a:p>
            <a:pPr marL="793974" lvl="1" indent="-393987" defTabSz="1725942">
              <a:spcBef>
                <a:spcPts val="1008"/>
              </a:spcBef>
              <a:buFont typeface="Wingdings" pitchFamily="2" charset="2"/>
              <a:buChar char="Ø"/>
            </a:pPr>
            <a:r>
              <a:rPr lang="en-US" sz="2500" dirty="0">
                <a:latin typeface="Arial" charset="0"/>
              </a:rPr>
              <a:t>Unlimited </a:t>
            </a:r>
            <a:r>
              <a:rPr lang="en-US" sz="2500" b="1" dirty="0">
                <a:latin typeface="Arial" charset="0"/>
              </a:rPr>
              <a:t>common mode voltage </a:t>
            </a:r>
            <a:br>
              <a:rPr lang="en-US" sz="2500" b="1" dirty="0">
                <a:latin typeface="Arial" charset="0"/>
              </a:rPr>
            </a:br>
            <a:r>
              <a:rPr lang="en-US" sz="2500" dirty="0">
                <a:latin typeface="Arial" charset="0"/>
              </a:rPr>
              <a:t>(vs. 63V for typical analog front-ends)</a:t>
            </a:r>
          </a:p>
          <a:p>
            <a:pPr marL="793974" lvl="1" indent="-393987" defTabSz="1725942">
              <a:spcBef>
                <a:spcPts val="1008"/>
              </a:spcBef>
              <a:buFont typeface="Wingdings" pitchFamily="2" charset="2"/>
              <a:buChar char="Ø"/>
            </a:pPr>
            <a:r>
              <a:rPr lang="en-US" sz="2500" dirty="0">
                <a:latin typeface="Arial" charset="0"/>
              </a:rPr>
              <a:t>Built-in overcurrent detection by magnetic saturation (shunt overcurrent can overdrive amplifiers)</a:t>
            </a:r>
          </a:p>
          <a:p>
            <a:pPr marL="793974" lvl="1" indent="-393987" defTabSz="1725942">
              <a:spcBef>
                <a:spcPts val="1008"/>
              </a:spcBef>
              <a:buFont typeface="Wingdings" pitchFamily="2" charset="2"/>
              <a:buChar char="Ø"/>
            </a:pPr>
            <a:r>
              <a:rPr lang="en-US" sz="2500" dirty="0">
                <a:latin typeface="Arial" charset="0"/>
              </a:rPr>
              <a:t>Low </a:t>
            </a:r>
            <a:r>
              <a:rPr lang="en-US" sz="2500" b="1" dirty="0">
                <a:latin typeface="Arial" charset="0"/>
              </a:rPr>
              <a:t>parts count </a:t>
            </a:r>
            <a:r>
              <a:rPr lang="en-US" sz="2500" dirty="0">
                <a:latin typeface="Arial" charset="0"/>
              </a:rPr>
              <a:t>(no amplifier or transient suppression)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92882"/>
            <a:ext cx="9144000" cy="63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796" tIns="38399" rIns="76796" bIns="38399"/>
          <a:lstStyle/>
          <a:p>
            <a:pPr algn="ctr" defTabSz="1279957">
              <a:defRPr/>
            </a:pPr>
            <a:r>
              <a:rPr lang="en-US" sz="2900" kern="0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NVE Sensor Advantages Over Shunts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161338" y="6361113"/>
            <a:ext cx="815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8" rIns="91417" bIns="4570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200" b="0" dirty="0"/>
              <a:t>6/10/20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2D1E207-38BF-4DDF-AD23-07FA750F191F}"/>
              </a:ext>
            </a:extLst>
          </p:cNvPr>
          <p:cNvGrpSpPr/>
          <p:nvPr/>
        </p:nvGrpSpPr>
        <p:grpSpPr>
          <a:xfrm>
            <a:off x="5238781" y="4677242"/>
            <a:ext cx="2208026" cy="1447333"/>
            <a:chOff x="2725522" y="516874"/>
            <a:chExt cx="5667030" cy="5170694"/>
          </a:xfrm>
        </p:grpSpPr>
        <p:sp>
          <p:nvSpPr>
            <p:cNvPr id="28" name="Rectangle 3">
              <a:extLst>
                <a:ext uri="{FF2B5EF4-FFF2-40B4-BE49-F238E27FC236}">
                  <a16:creationId xmlns:a16="http://schemas.microsoft.com/office/drawing/2014/main" xmlns="" id="{FC88D609-6341-4C52-BF60-7C6D08958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1538" y="3701589"/>
              <a:ext cx="1841014" cy="1138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15" tIns="45708" rIns="91415" bIns="45708"/>
            <a:lstStyle/>
            <a:p>
              <a:pPr defTabSz="1015901">
                <a:lnSpc>
                  <a:spcPct val="90000"/>
                </a:lnSpc>
                <a:defRPr/>
              </a:pPr>
              <a:r>
                <a:rPr lang="en-US" sz="1200" dirty="0">
                  <a:latin typeface="Arial" charset="0"/>
                </a:rPr>
                <a:t>12V / 60W Motor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55B71F65-6D4D-4D8B-9352-95895FAEAC1D}"/>
                </a:ext>
              </a:extLst>
            </p:cNvPr>
            <p:cNvCxnSpPr/>
            <p:nvPr/>
          </p:nvCxnSpPr>
          <p:spPr>
            <a:xfrm>
              <a:off x="6027004" y="3374136"/>
              <a:ext cx="0" cy="2304288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CB6BE93A-EA52-4320-A968-59D2C3533D5F}"/>
                </a:ext>
              </a:extLst>
            </p:cNvPr>
            <p:cNvSpPr/>
            <p:nvPr/>
          </p:nvSpPr>
          <p:spPr>
            <a:xfrm>
              <a:off x="5492185" y="3813048"/>
              <a:ext cx="1079924" cy="14401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5196" tIns="57598" rIns="115196" bIns="57598"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Motor.gif">
              <a:extLst>
                <a:ext uri="{FF2B5EF4-FFF2-40B4-BE49-F238E27FC236}">
                  <a16:creationId xmlns:a16="http://schemas.microsoft.com/office/drawing/2014/main" xmlns="" id="{8814074F-D55B-4C71-A859-B119CE397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2470" y="3866025"/>
              <a:ext cx="1059354" cy="1330611"/>
            </a:xfrm>
            <a:prstGeom prst="rect">
              <a:avLst/>
            </a:prstGeom>
          </p:spPr>
        </p:pic>
        <p:sp>
          <p:nvSpPr>
            <p:cNvPr id="32" name="Freeform 2">
              <a:extLst>
                <a:ext uri="{FF2B5EF4-FFF2-40B4-BE49-F238E27FC236}">
                  <a16:creationId xmlns:a16="http://schemas.microsoft.com/office/drawing/2014/main" xmlns="" id="{F8BFD63F-A7C4-4B8D-991E-B4E7AFF22D48}"/>
                </a:ext>
              </a:extLst>
            </p:cNvPr>
            <p:cNvSpPr>
              <a:spLocks/>
            </p:cNvSpPr>
            <p:nvPr/>
          </p:nvSpPr>
          <p:spPr bwMode="auto">
            <a:xfrm rot="18900000">
              <a:off x="4019989" y="2867410"/>
              <a:ext cx="815399" cy="965616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64"/>
                </a:cxn>
                <a:cxn ang="0">
                  <a:pos x="136" y="23"/>
                </a:cxn>
                <a:cxn ang="0">
                  <a:pos x="88" y="158"/>
                </a:cxn>
                <a:cxn ang="0">
                  <a:pos x="224" y="118"/>
                </a:cxn>
                <a:cxn ang="0">
                  <a:pos x="173" y="250"/>
                </a:cxn>
                <a:cxn ang="0">
                  <a:pos x="312" y="209"/>
                </a:cxn>
                <a:cxn ang="0">
                  <a:pos x="285" y="277"/>
                </a:cxn>
              </a:cxnLst>
              <a:rect l="0" t="0" r="r" b="b"/>
              <a:pathLst>
                <a:path w="312" h="277">
                  <a:moveTo>
                    <a:pt x="24" y="0"/>
                  </a:moveTo>
                  <a:lnTo>
                    <a:pt x="0" y="64"/>
                  </a:lnTo>
                  <a:lnTo>
                    <a:pt x="136" y="23"/>
                  </a:lnTo>
                  <a:lnTo>
                    <a:pt x="88" y="158"/>
                  </a:lnTo>
                  <a:lnTo>
                    <a:pt x="224" y="118"/>
                  </a:lnTo>
                  <a:lnTo>
                    <a:pt x="173" y="250"/>
                  </a:lnTo>
                  <a:lnTo>
                    <a:pt x="312" y="209"/>
                  </a:lnTo>
                  <a:lnTo>
                    <a:pt x="285" y="277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15196" tIns="57598" rIns="115196" bIns="57598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3">
              <a:extLst>
                <a:ext uri="{FF2B5EF4-FFF2-40B4-BE49-F238E27FC236}">
                  <a16:creationId xmlns:a16="http://schemas.microsoft.com/office/drawing/2014/main" xmlns="" id="{E9469E26-4C75-40BA-91DA-4B7590004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4316" y="1067096"/>
              <a:ext cx="1736727" cy="1275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15" tIns="45708" rIns="91415" bIns="45708"/>
            <a:lstStyle/>
            <a:p>
              <a:pPr algn="ctr" defTabSz="1015901">
                <a:lnSpc>
                  <a:spcPct val="90000"/>
                </a:lnSpc>
                <a:defRPr/>
              </a:pPr>
              <a:r>
                <a:rPr lang="en-US" sz="1200" dirty="0">
                  <a:latin typeface="Arial" charset="0"/>
                </a:rPr>
                <a:t>22 m</a:t>
              </a:r>
              <a:r>
                <a:rPr lang="el-GR" sz="1200" dirty="0">
                  <a:latin typeface="Arial" charset="0"/>
                </a:rPr>
                <a:t>Ω</a:t>
              </a:r>
              <a:r>
                <a:rPr lang="en-US" sz="1200" dirty="0">
                  <a:latin typeface="Arial" charset="0"/>
                </a:rPr>
                <a:t> </a:t>
              </a:r>
            </a:p>
            <a:p>
              <a:pPr algn="ctr" defTabSz="1015901">
                <a:lnSpc>
                  <a:spcPct val="90000"/>
                </a:lnSpc>
                <a:defRPr/>
              </a:pPr>
              <a:r>
                <a:rPr lang="en-US" sz="1200" dirty="0">
                  <a:latin typeface="Arial" charset="0"/>
                </a:rPr>
                <a:t>shunt 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C577006E-80DB-42DF-B70C-59A5E2135E96}"/>
                </a:ext>
              </a:extLst>
            </p:cNvPr>
            <p:cNvCxnSpPr/>
            <p:nvPr/>
          </p:nvCxnSpPr>
          <p:spPr>
            <a:xfrm flipH="1">
              <a:off x="4926510" y="3374136"/>
              <a:ext cx="1110779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7D531593-B192-4B42-A2FD-BB7D55B4431A}"/>
                </a:ext>
              </a:extLst>
            </p:cNvPr>
            <p:cNvCxnSpPr/>
            <p:nvPr/>
          </p:nvCxnSpPr>
          <p:spPr>
            <a:xfrm flipH="1">
              <a:off x="2848942" y="5687568"/>
              <a:ext cx="3184919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2E9C73BC-1E46-4DA3-A0F9-AE69576DE257}"/>
                </a:ext>
              </a:extLst>
            </p:cNvPr>
            <p:cNvCxnSpPr/>
            <p:nvPr/>
          </p:nvCxnSpPr>
          <p:spPr>
            <a:xfrm flipH="1">
              <a:off x="2823228" y="3328742"/>
              <a:ext cx="1110779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0A0E05C6-F7C3-4FD8-B010-3E217CEE8CE5}"/>
                </a:ext>
              </a:extLst>
            </p:cNvPr>
            <p:cNvCxnSpPr/>
            <p:nvPr/>
          </p:nvCxnSpPr>
          <p:spPr>
            <a:xfrm>
              <a:off x="3286054" y="3328742"/>
              <a:ext cx="185130" cy="0"/>
            </a:xfrm>
            <a:prstGeom prst="line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42E87505-8AA3-4990-A92A-8E46EFE8F8A8}"/>
                </a:ext>
              </a:extLst>
            </p:cNvPr>
            <p:cNvGrpSpPr/>
            <p:nvPr/>
          </p:nvGrpSpPr>
          <p:grpSpPr>
            <a:xfrm>
              <a:off x="4917220" y="2368857"/>
              <a:ext cx="881812" cy="959886"/>
              <a:chOff x="4371716" y="1414646"/>
              <a:chExt cx="783986" cy="639924"/>
            </a:xfrm>
          </p:grpSpPr>
          <p:sp>
            <p:nvSpPr>
              <p:cNvPr id="45" name="Freeform 47">
                <a:extLst>
                  <a:ext uri="{FF2B5EF4-FFF2-40B4-BE49-F238E27FC236}">
                    <a16:creationId xmlns:a16="http://schemas.microsoft.com/office/drawing/2014/main" xmlns="" id="{E5888A57-38CA-4C89-9778-767B426F5185}"/>
                  </a:ext>
                </a:extLst>
              </p:cNvPr>
              <p:cNvSpPr/>
              <p:nvPr/>
            </p:nvSpPr>
            <p:spPr>
              <a:xfrm>
                <a:off x="4371716" y="1414646"/>
                <a:ext cx="280063" cy="478161"/>
              </a:xfrm>
              <a:custGeom>
                <a:avLst/>
                <a:gdLst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46304 w 237744"/>
                  <a:gd name="connsiteY6" fmla="*/ 246888 h 457200"/>
                  <a:gd name="connsiteX7" fmla="*/ 164592 w 237744"/>
                  <a:gd name="connsiteY7" fmla="*/ 118872 h 457200"/>
                  <a:gd name="connsiteX8" fmla="*/ 173736 w 237744"/>
                  <a:gd name="connsiteY8" fmla="*/ 27432 h 457200"/>
                  <a:gd name="connsiteX9" fmla="*/ 210312 w 237744"/>
                  <a:gd name="connsiteY9" fmla="*/ 18288 h 457200"/>
                  <a:gd name="connsiteX10" fmla="*/ 237744 w 237744"/>
                  <a:gd name="connsiteY10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46304 w 237744"/>
                  <a:gd name="connsiteY6" fmla="*/ 246888 h 457200"/>
                  <a:gd name="connsiteX7" fmla="*/ 164592 w 237744"/>
                  <a:gd name="connsiteY7" fmla="*/ 118872 h 457200"/>
                  <a:gd name="connsiteX8" fmla="*/ 173736 w 237744"/>
                  <a:gd name="connsiteY8" fmla="*/ 27432 h 457200"/>
                  <a:gd name="connsiteX9" fmla="*/ 237744 w 237744"/>
                  <a:gd name="connsiteY9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46304 w 237744"/>
                  <a:gd name="connsiteY6" fmla="*/ 246888 h 457200"/>
                  <a:gd name="connsiteX7" fmla="*/ 164592 w 237744"/>
                  <a:gd name="connsiteY7" fmla="*/ 118872 h 457200"/>
                  <a:gd name="connsiteX8" fmla="*/ 237744 w 237744"/>
                  <a:gd name="connsiteY8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64592 w 237744"/>
                  <a:gd name="connsiteY6" fmla="*/ 118872 h 457200"/>
                  <a:gd name="connsiteX7" fmla="*/ 237744 w 237744"/>
                  <a:gd name="connsiteY7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0 w 237744"/>
                  <a:gd name="connsiteY1" fmla="*/ 356616 h 457200"/>
                  <a:gd name="connsiteX2" fmla="*/ 9144 w 237744"/>
                  <a:gd name="connsiteY2" fmla="*/ 320040 h 457200"/>
                  <a:gd name="connsiteX3" fmla="*/ 118872 w 237744"/>
                  <a:gd name="connsiteY3" fmla="*/ 274320 h 457200"/>
                  <a:gd name="connsiteX4" fmla="*/ 164592 w 237744"/>
                  <a:gd name="connsiteY4" fmla="*/ 118872 h 457200"/>
                  <a:gd name="connsiteX5" fmla="*/ 237744 w 237744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16699 w 235571"/>
                  <a:gd name="connsiteY3" fmla="*/ 274320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50882 w 235571"/>
                  <a:gd name="connsiteY3" fmla="*/ 260077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50882 w 235571"/>
                  <a:gd name="connsiteY3" fmla="*/ 260077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50882 w 235571"/>
                  <a:gd name="connsiteY3" fmla="*/ 260077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19812 w 248412"/>
                  <a:gd name="connsiteY0" fmla="*/ 457200 h 457200"/>
                  <a:gd name="connsiteX1" fmla="*/ 67640 w 248412"/>
                  <a:gd name="connsiteY1" fmla="*/ 373707 h 457200"/>
                  <a:gd name="connsiteX2" fmla="*/ 19812 w 248412"/>
                  <a:gd name="connsiteY2" fmla="*/ 320040 h 457200"/>
                  <a:gd name="connsiteX3" fmla="*/ 163723 w 248412"/>
                  <a:gd name="connsiteY3" fmla="*/ 260077 h 457200"/>
                  <a:gd name="connsiteX4" fmla="*/ 175260 w 248412"/>
                  <a:gd name="connsiteY4" fmla="*/ 118872 h 457200"/>
                  <a:gd name="connsiteX5" fmla="*/ 248412 w 248412"/>
                  <a:gd name="connsiteY5" fmla="*/ 0 h 457200"/>
                  <a:gd name="connsiteX0" fmla="*/ 48298 w 276898"/>
                  <a:gd name="connsiteY0" fmla="*/ 457200 h 457200"/>
                  <a:gd name="connsiteX1" fmla="*/ 96126 w 276898"/>
                  <a:gd name="connsiteY1" fmla="*/ 373707 h 457200"/>
                  <a:gd name="connsiteX2" fmla="*/ 48298 w 276898"/>
                  <a:gd name="connsiteY2" fmla="*/ 320040 h 457200"/>
                  <a:gd name="connsiteX3" fmla="*/ 192209 w 276898"/>
                  <a:gd name="connsiteY3" fmla="*/ 260077 h 457200"/>
                  <a:gd name="connsiteX4" fmla="*/ 203746 w 276898"/>
                  <a:gd name="connsiteY4" fmla="*/ 118872 h 457200"/>
                  <a:gd name="connsiteX5" fmla="*/ 276898 w 276898"/>
                  <a:gd name="connsiteY5" fmla="*/ 0 h 457200"/>
                  <a:gd name="connsiteX0" fmla="*/ 48298 w 276898"/>
                  <a:gd name="connsiteY0" fmla="*/ 457200 h 457200"/>
                  <a:gd name="connsiteX1" fmla="*/ 96126 w 276898"/>
                  <a:gd name="connsiteY1" fmla="*/ 373707 h 457200"/>
                  <a:gd name="connsiteX2" fmla="*/ 48298 w 276898"/>
                  <a:gd name="connsiteY2" fmla="*/ 320040 h 457200"/>
                  <a:gd name="connsiteX3" fmla="*/ 192209 w 276898"/>
                  <a:gd name="connsiteY3" fmla="*/ 260077 h 457200"/>
                  <a:gd name="connsiteX4" fmla="*/ 203746 w 276898"/>
                  <a:gd name="connsiteY4" fmla="*/ 118872 h 457200"/>
                  <a:gd name="connsiteX5" fmla="*/ 276898 w 276898"/>
                  <a:gd name="connsiteY5" fmla="*/ 0 h 457200"/>
                  <a:gd name="connsiteX0" fmla="*/ 51147 w 279747"/>
                  <a:gd name="connsiteY0" fmla="*/ 457200 h 457200"/>
                  <a:gd name="connsiteX1" fmla="*/ 98975 w 279747"/>
                  <a:gd name="connsiteY1" fmla="*/ 373707 h 457200"/>
                  <a:gd name="connsiteX2" fmla="*/ 48298 w 279747"/>
                  <a:gd name="connsiteY2" fmla="*/ 285856 h 457200"/>
                  <a:gd name="connsiteX3" fmla="*/ 195058 w 279747"/>
                  <a:gd name="connsiteY3" fmla="*/ 260077 h 457200"/>
                  <a:gd name="connsiteX4" fmla="*/ 206595 w 279747"/>
                  <a:gd name="connsiteY4" fmla="*/ 118872 h 457200"/>
                  <a:gd name="connsiteX5" fmla="*/ 279747 w 279747"/>
                  <a:gd name="connsiteY5" fmla="*/ 0 h 457200"/>
                  <a:gd name="connsiteX0" fmla="*/ 51147 w 279747"/>
                  <a:gd name="connsiteY0" fmla="*/ 457200 h 457200"/>
                  <a:gd name="connsiteX1" fmla="*/ 98975 w 279747"/>
                  <a:gd name="connsiteY1" fmla="*/ 373707 h 457200"/>
                  <a:gd name="connsiteX2" fmla="*/ 48298 w 279747"/>
                  <a:gd name="connsiteY2" fmla="*/ 285856 h 457200"/>
                  <a:gd name="connsiteX3" fmla="*/ 195058 w 279747"/>
                  <a:gd name="connsiteY3" fmla="*/ 260077 h 457200"/>
                  <a:gd name="connsiteX4" fmla="*/ 206595 w 279747"/>
                  <a:gd name="connsiteY4" fmla="*/ 118872 h 457200"/>
                  <a:gd name="connsiteX5" fmla="*/ 279747 w 279747"/>
                  <a:gd name="connsiteY5" fmla="*/ 0 h 457200"/>
                  <a:gd name="connsiteX0" fmla="*/ 51147 w 329528"/>
                  <a:gd name="connsiteY0" fmla="*/ 478161 h 478161"/>
                  <a:gd name="connsiteX1" fmla="*/ 98975 w 329528"/>
                  <a:gd name="connsiteY1" fmla="*/ 394668 h 478161"/>
                  <a:gd name="connsiteX2" fmla="*/ 48298 w 329528"/>
                  <a:gd name="connsiteY2" fmla="*/ 306817 h 478161"/>
                  <a:gd name="connsiteX3" fmla="*/ 195058 w 329528"/>
                  <a:gd name="connsiteY3" fmla="*/ 281038 h 478161"/>
                  <a:gd name="connsiteX4" fmla="*/ 206595 w 329528"/>
                  <a:gd name="connsiteY4" fmla="*/ 139833 h 478161"/>
                  <a:gd name="connsiteX5" fmla="*/ 329528 w 329528"/>
                  <a:gd name="connsiteY5" fmla="*/ 0 h 478161"/>
                  <a:gd name="connsiteX0" fmla="*/ 51147 w 332148"/>
                  <a:gd name="connsiteY0" fmla="*/ 488641 h 488641"/>
                  <a:gd name="connsiteX1" fmla="*/ 98975 w 332148"/>
                  <a:gd name="connsiteY1" fmla="*/ 405148 h 488641"/>
                  <a:gd name="connsiteX2" fmla="*/ 48298 w 332148"/>
                  <a:gd name="connsiteY2" fmla="*/ 317297 h 488641"/>
                  <a:gd name="connsiteX3" fmla="*/ 195058 w 332148"/>
                  <a:gd name="connsiteY3" fmla="*/ 291518 h 488641"/>
                  <a:gd name="connsiteX4" fmla="*/ 206595 w 332148"/>
                  <a:gd name="connsiteY4" fmla="*/ 150313 h 488641"/>
                  <a:gd name="connsiteX5" fmla="*/ 332148 w 332148"/>
                  <a:gd name="connsiteY5" fmla="*/ 0 h 488641"/>
                  <a:gd name="connsiteX0" fmla="*/ 51147 w 334768"/>
                  <a:gd name="connsiteY0" fmla="*/ 501741 h 501741"/>
                  <a:gd name="connsiteX1" fmla="*/ 98975 w 334768"/>
                  <a:gd name="connsiteY1" fmla="*/ 418248 h 501741"/>
                  <a:gd name="connsiteX2" fmla="*/ 48298 w 334768"/>
                  <a:gd name="connsiteY2" fmla="*/ 330397 h 501741"/>
                  <a:gd name="connsiteX3" fmla="*/ 195058 w 334768"/>
                  <a:gd name="connsiteY3" fmla="*/ 304618 h 501741"/>
                  <a:gd name="connsiteX4" fmla="*/ 206595 w 334768"/>
                  <a:gd name="connsiteY4" fmla="*/ 163413 h 501741"/>
                  <a:gd name="connsiteX5" fmla="*/ 334768 w 334768"/>
                  <a:gd name="connsiteY5" fmla="*/ 0 h 50174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06595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06595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17076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17076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17076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217076 w 326908"/>
                  <a:gd name="connsiteY3" fmla="*/ 158173 h 496501"/>
                  <a:gd name="connsiteX4" fmla="*/ 326908 w 326908"/>
                  <a:gd name="connsiteY4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217076 w 326908"/>
                  <a:gd name="connsiteY3" fmla="*/ 158173 h 496501"/>
                  <a:gd name="connsiteX4" fmla="*/ 326908 w 326908"/>
                  <a:gd name="connsiteY4" fmla="*/ 0 h 496501"/>
                  <a:gd name="connsiteX0" fmla="*/ 17086 w 292847"/>
                  <a:gd name="connsiteY0" fmla="*/ 496501 h 496501"/>
                  <a:gd name="connsiteX1" fmla="*/ 64914 w 292847"/>
                  <a:gd name="connsiteY1" fmla="*/ 413008 h 496501"/>
                  <a:gd name="connsiteX2" fmla="*/ 48298 w 292847"/>
                  <a:gd name="connsiteY2" fmla="*/ 351358 h 496501"/>
                  <a:gd name="connsiteX3" fmla="*/ 183015 w 292847"/>
                  <a:gd name="connsiteY3" fmla="*/ 158173 h 496501"/>
                  <a:gd name="connsiteX4" fmla="*/ 292847 w 292847"/>
                  <a:gd name="connsiteY4" fmla="*/ 0 h 496501"/>
                  <a:gd name="connsiteX0" fmla="*/ 17086 w 292847"/>
                  <a:gd name="connsiteY0" fmla="*/ 496501 h 496501"/>
                  <a:gd name="connsiteX1" fmla="*/ 64914 w 292847"/>
                  <a:gd name="connsiteY1" fmla="*/ 413008 h 496501"/>
                  <a:gd name="connsiteX2" fmla="*/ 48298 w 292847"/>
                  <a:gd name="connsiteY2" fmla="*/ 351358 h 496501"/>
                  <a:gd name="connsiteX3" fmla="*/ 183015 w 292847"/>
                  <a:gd name="connsiteY3" fmla="*/ 158173 h 496501"/>
                  <a:gd name="connsiteX4" fmla="*/ 292847 w 292847"/>
                  <a:gd name="connsiteY4" fmla="*/ 0 h 496501"/>
                  <a:gd name="connsiteX0" fmla="*/ 3986 w 279747"/>
                  <a:gd name="connsiteY0" fmla="*/ 496501 h 496501"/>
                  <a:gd name="connsiteX1" fmla="*/ 51814 w 279747"/>
                  <a:gd name="connsiteY1" fmla="*/ 413008 h 496501"/>
                  <a:gd name="connsiteX2" fmla="*/ 35198 w 279747"/>
                  <a:gd name="connsiteY2" fmla="*/ 351358 h 496501"/>
                  <a:gd name="connsiteX3" fmla="*/ 169915 w 279747"/>
                  <a:gd name="connsiteY3" fmla="*/ 158173 h 496501"/>
                  <a:gd name="connsiteX4" fmla="*/ 279747 w 279747"/>
                  <a:gd name="connsiteY4" fmla="*/ 0 h 496501"/>
                  <a:gd name="connsiteX0" fmla="*/ 0 w 275761"/>
                  <a:gd name="connsiteY0" fmla="*/ 496501 h 496501"/>
                  <a:gd name="connsiteX1" fmla="*/ 31212 w 275761"/>
                  <a:gd name="connsiteY1" fmla="*/ 351358 h 496501"/>
                  <a:gd name="connsiteX2" fmla="*/ 165929 w 275761"/>
                  <a:gd name="connsiteY2" fmla="*/ 158173 h 496501"/>
                  <a:gd name="connsiteX3" fmla="*/ 275761 w 275761"/>
                  <a:gd name="connsiteY3" fmla="*/ 0 h 496501"/>
                  <a:gd name="connsiteX0" fmla="*/ 0 w 275761"/>
                  <a:gd name="connsiteY0" fmla="*/ 496501 h 496501"/>
                  <a:gd name="connsiteX1" fmla="*/ 31212 w 275761"/>
                  <a:gd name="connsiteY1" fmla="*/ 351358 h 496501"/>
                  <a:gd name="connsiteX2" fmla="*/ 165929 w 275761"/>
                  <a:gd name="connsiteY2" fmla="*/ 158173 h 496501"/>
                  <a:gd name="connsiteX3" fmla="*/ 275761 w 275761"/>
                  <a:gd name="connsiteY3" fmla="*/ 0 h 496501"/>
                  <a:gd name="connsiteX0" fmla="*/ 17403 w 293164"/>
                  <a:gd name="connsiteY0" fmla="*/ 496501 h 496501"/>
                  <a:gd name="connsiteX1" fmla="*/ 48615 w 293164"/>
                  <a:gd name="connsiteY1" fmla="*/ 351358 h 496501"/>
                  <a:gd name="connsiteX2" fmla="*/ 183332 w 293164"/>
                  <a:gd name="connsiteY2" fmla="*/ 158173 h 496501"/>
                  <a:gd name="connsiteX3" fmla="*/ 293164 w 293164"/>
                  <a:gd name="connsiteY3" fmla="*/ 0 h 496501"/>
                  <a:gd name="connsiteX0" fmla="*/ 17403 w 293164"/>
                  <a:gd name="connsiteY0" fmla="*/ 496501 h 496501"/>
                  <a:gd name="connsiteX1" fmla="*/ 48615 w 293164"/>
                  <a:gd name="connsiteY1" fmla="*/ 351358 h 496501"/>
                  <a:gd name="connsiteX2" fmla="*/ 183332 w 293164"/>
                  <a:gd name="connsiteY2" fmla="*/ 158173 h 496501"/>
                  <a:gd name="connsiteX3" fmla="*/ 293164 w 293164"/>
                  <a:gd name="connsiteY3" fmla="*/ 0 h 496501"/>
                  <a:gd name="connsiteX0" fmla="*/ 17403 w 269583"/>
                  <a:gd name="connsiteY0" fmla="*/ 472921 h 472921"/>
                  <a:gd name="connsiteX1" fmla="*/ 48615 w 269583"/>
                  <a:gd name="connsiteY1" fmla="*/ 327778 h 472921"/>
                  <a:gd name="connsiteX2" fmla="*/ 183332 w 269583"/>
                  <a:gd name="connsiteY2" fmla="*/ 134593 h 472921"/>
                  <a:gd name="connsiteX3" fmla="*/ 269583 w 269583"/>
                  <a:gd name="connsiteY3" fmla="*/ 0 h 472921"/>
                  <a:gd name="connsiteX0" fmla="*/ 17403 w 280063"/>
                  <a:gd name="connsiteY0" fmla="*/ 478161 h 478161"/>
                  <a:gd name="connsiteX1" fmla="*/ 48615 w 280063"/>
                  <a:gd name="connsiteY1" fmla="*/ 333018 h 478161"/>
                  <a:gd name="connsiteX2" fmla="*/ 183332 w 280063"/>
                  <a:gd name="connsiteY2" fmla="*/ 139833 h 478161"/>
                  <a:gd name="connsiteX3" fmla="*/ 280063 w 280063"/>
                  <a:gd name="connsiteY3" fmla="*/ 0 h 47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0063" h="478161">
                    <a:moveTo>
                      <a:pt x="17403" y="478161"/>
                    </a:moveTo>
                    <a:cubicBezTo>
                      <a:pt x="71066" y="440063"/>
                      <a:pt x="0" y="399886"/>
                      <a:pt x="48615" y="333018"/>
                    </a:cubicBezTo>
                    <a:cubicBezTo>
                      <a:pt x="107600" y="272205"/>
                      <a:pt x="244319" y="327649"/>
                      <a:pt x="183332" y="139833"/>
                    </a:cubicBezTo>
                    <a:cubicBezTo>
                      <a:pt x="172371" y="88204"/>
                      <a:pt x="238622" y="30006"/>
                      <a:pt x="280063" y="0"/>
                    </a:cubicBezTo>
                  </a:path>
                </a:pathLst>
              </a:cu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 48">
                <a:extLst>
                  <a:ext uri="{FF2B5EF4-FFF2-40B4-BE49-F238E27FC236}">
                    <a16:creationId xmlns:a16="http://schemas.microsoft.com/office/drawing/2014/main" xmlns="" id="{A967B9D1-5640-46E6-B3B3-72F2FCDB7DDA}"/>
                  </a:ext>
                </a:extLst>
              </p:cNvPr>
              <p:cNvSpPr/>
              <p:nvPr/>
            </p:nvSpPr>
            <p:spPr>
              <a:xfrm>
                <a:off x="4426237" y="1428182"/>
                <a:ext cx="532525" cy="559383"/>
              </a:xfrm>
              <a:custGeom>
                <a:avLst/>
                <a:gdLst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46304 w 237744"/>
                  <a:gd name="connsiteY6" fmla="*/ 246888 h 457200"/>
                  <a:gd name="connsiteX7" fmla="*/ 164592 w 237744"/>
                  <a:gd name="connsiteY7" fmla="*/ 118872 h 457200"/>
                  <a:gd name="connsiteX8" fmla="*/ 173736 w 237744"/>
                  <a:gd name="connsiteY8" fmla="*/ 27432 h 457200"/>
                  <a:gd name="connsiteX9" fmla="*/ 210312 w 237744"/>
                  <a:gd name="connsiteY9" fmla="*/ 18288 h 457200"/>
                  <a:gd name="connsiteX10" fmla="*/ 237744 w 237744"/>
                  <a:gd name="connsiteY10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46304 w 237744"/>
                  <a:gd name="connsiteY6" fmla="*/ 246888 h 457200"/>
                  <a:gd name="connsiteX7" fmla="*/ 164592 w 237744"/>
                  <a:gd name="connsiteY7" fmla="*/ 118872 h 457200"/>
                  <a:gd name="connsiteX8" fmla="*/ 173736 w 237744"/>
                  <a:gd name="connsiteY8" fmla="*/ 27432 h 457200"/>
                  <a:gd name="connsiteX9" fmla="*/ 237744 w 237744"/>
                  <a:gd name="connsiteY9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46304 w 237744"/>
                  <a:gd name="connsiteY6" fmla="*/ 246888 h 457200"/>
                  <a:gd name="connsiteX7" fmla="*/ 164592 w 237744"/>
                  <a:gd name="connsiteY7" fmla="*/ 118872 h 457200"/>
                  <a:gd name="connsiteX8" fmla="*/ 237744 w 237744"/>
                  <a:gd name="connsiteY8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64592 w 237744"/>
                  <a:gd name="connsiteY6" fmla="*/ 118872 h 457200"/>
                  <a:gd name="connsiteX7" fmla="*/ 237744 w 237744"/>
                  <a:gd name="connsiteY7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0 w 237744"/>
                  <a:gd name="connsiteY1" fmla="*/ 356616 h 457200"/>
                  <a:gd name="connsiteX2" fmla="*/ 9144 w 237744"/>
                  <a:gd name="connsiteY2" fmla="*/ 320040 h 457200"/>
                  <a:gd name="connsiteX3" fmla="*/ 118872 w 237744"/>
                  <a:gd name="connsiteY3" fmla="*/ 274320 h 457200"/>
                  <a:gd name="connsiteX4" fmla="*/ 164592 w 237744"/>
                  <a:gd name="connsiteY4" fmla="*/ 118872 h 457200"/>
                  <a:gd name="connsiteX5" fmla="*/ 237744 w 237744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16699 w 235571"/>
                  <a:gd name="connsiteY3" fmla="*/ 274320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50882 w 235571"/>
                  <a:gd name="connsiteY3" fmla="*/ 260077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50882 w 235571"/>
                  <a:gd name="connsiteY3" fmla="*/ 260077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50882 w 235571"/>
                  <a:gd name="connsiteY3" fmla="*/ 260077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19812 w 248412"/>
                  <a:gd name="connsiteY0" fmla="*/ 457200 h 457200"/>
                  <a:gd name="connsiteX1" fmla="*/ 67640 w 248412"/>
                  <a:gd name="connsiteY1" fmla="*/ 373707 h 457200"/>
                  <a:gd name="connsiteX2" fmla="*/ 19812 w 248412"/>
                  <a:gd name="connsiteY2" fmla="*/ 320040 h 457200"/>
                  <a:gd name="connsiteX3" fmla="*/ 163723 w 248412"/>
                  <a:gd name="connsiteY3" fmla="*/ 260077 h 457200"/>
                  <a:gd name="connsiteX4" fmla="*/ 175260 w 248412"/>
                  <a:gd name="connsiteY4" fmla="*/ 118872 h 457200"/>
                  <a:gd name="connsiteX5" fmla="*/ 248412 w 248412"/>
                  <a:gd name="connsiteY5" fmla="*/ 0 h 457200"/>
                  <a:gd name="connsiteX0" fmla="*/ 48298 w 276898"/>
                  <a:gd name="connsiteY0" fmla="*/ 457200 h 457200"/>
                  <a:gd name="connsiteX1" fmla="*/ 96126 w 276898"/>
                  <a:gd name="connsiteY1" fmla="*/ 373707 h 457200"/>
                  <a:gd name="connsiteX2" fmla="*/ 48298 w 276898"/>
                  <a:gd name="connsiteY2" fmla="*/ 320040 h 457200"/>
                  <a:gd name="connsiteX3" fmla="*/ 192209 w 276898"/>
                  <a:gd name="connsiteY3" fmla="*/ 260077 h 457200"/>
                  <a:gd name="connsiteX4" fmla="*/ 203746 w 276898"/>
                  <a:gd name="connsiteY4" fmla="*/ 118872 h 457200"/>
                  <a:gd name="connsiteX5" fmla="*/ 276898 w 276898"/>
                  <a:gd name="connsiteY5" fmla="*/ 0 h 457200"/>
                  <a:gd name="connsiteX0" fmla="*/ 48298 w 276898"/>
                  <a:gd name="connsiteY0" fmla="*/ 457200 h 457200"/>
                  <a:gd name="connsiteX1" fmla="*/ 96126 w 276898"/>
                  <a:gd name="connsiteY1" fmla="*/ 373707 h 457200"/>
                  <a:gd name="connsiteX2" fmla="*/ 48298 w 276898"/>
                  <a:gd name="connsiteY2" fmla="*/ 320040 h 457200"/>
                  <a:gd name="connsiteX3" fmla="*/ 192209 w 276898"/>
                  <a:gd name="connsiteY3" fmla="*/ 260077 h 457200"/>
                  <a:gd name="connsiteX4" fmla="*/ 203746 w 276898"/>
                  <a:gd name="connsiteY4" fmla="*/ 118872 h 457200"/>
                  <a:gd name="connsiteX5" fmla="*/ 276898 w 276898"/>
                  <a:gd name="connsiteY5" fmla="*/ 0 h 457200"/>
                  <a:gd name="connsiteX0" fmla="*/ 51147 w 279747"/>
                  <a:gd name="connsiteY0" fmla="*/ 457200 h 457200"/>
                  <a:gd name="connsiteX1" fmla="*/ 98975 w 279747"/>
                  <a:gd name="connsiteY1" fmla="*/ 373707 h 457200"/>
                  <a:gd name="connsiteX2" fmla="*/ 48298 w 279747"/>
                  <a:gd name="connsiteY2" fmla="*/ 285856 h 457200"/>
                  <a:gd name="connsiteX3" fmla="*/ 195058 w 279747"/>
                  <a:gd name="connsiteY3" fmla="*/ 260077 h 457200"/>
                  <a:gd name="connsiteX4" fmla="*/ 206595 w 279747"/>
                  <a:gd name="connsiteY4" fmla="*/ 118872 h 457200"/>
                  <a:gd name="connsiteX5" fmla="*/ 279747 w 279747"/>
                  <a:gd name="connsiteY5" fmla="*/ 0 h 457200"/>
                  <a:gd name="connsiteX0" fmla="*/ 51147 w 279747"/>
                  <a:gd name="connsiteY0" fmla="*/ 457200 h 457200"/>
                  <a:gd name="connsiteX1" fmla="*/ 98975 w 279747"/>
                  <a:gd name="connsiteY1" fmla="*/ 373707 h 457200"/>
                  <a:gd name="connsiteX2" fmla="*/ 48298 w 279747"/>
                  <a:gd name="connsiteY2" fmla="*/ 285856 h 457200"/>
                  <a:gd name="connsiteX3" fmla="*/ 195058 w 279747"/>
                  <a:gd name="connsiteY3" fmla="*/ 260077 h 457200"/>
                  <a:gd name="connsiteX4" fmla="*/ 206595 w 279747"/>
                  <a:gd name="connsiteY4" fmla="*/ 118872 h 457200"/>
                  <a:gd name="connsiteX5" fmla="*/ 279747 w 279747"/>
                  <a:gd name="connsiteY5" fmla="*/ 0 h 457200"/>
                  <a:gd name="connsiteX0" fmla="*/ 51147 w 329528"/>
                  <a:gd name="connsiteY0" fmla="*/ 478161 h 478161"/>
                  <a:gd name="connsiteX1" fmla="*/ 98975 w 329528"/>
                  <a:gd name="connsiteY1" fmla="*/ 394668 h 478161"/>
                  <a:gd name="connsiteX2" fmla="*/ 48298 w 329528"/>
                  <a:gd name="connsiteY2" fmla="*/ 306817 h 478161"/>
                  <a:gd name="connsiteX3" fmla="*/ 195058 w 329528"/>
                  <a:gd name="connsiteY3" fmla="*/ 281038 h 478161"/>
                  <a:gd name="connsiteX4" fmla="*/ 206595 w 329528"/>
                  <a:gd name="connsiteY4" fmla="*/ 139833 h 478161"/>
                  <a:gd name="connsiteX5" fmla="*/ 329528 w 329528"/>
                  <a:gd name="connsiteY5" fmla="*/ 0 h 478161"/>
                  <a:gd name="connsiteX0" fmla="*/ 51147 w 332148"/>
                  <a:gd name="connsiteY0" fmla="*/ 488641 h 488641"/>
                  <a:gd name="connsiteX1" fmla="*/ 98975 w 332148"/>
                  <a:gd name="connsiteY1" fmla="*/ 405148 h 488641"/>
                  <a:gd name="connsiteX2" fmla="*/ 48298 w 332148"/>
                  <a:gd name="connsiteY2" fmla="*/ 317297 h 488641"/>
                  <a:gd name="connsiteX3" fmla="*/ 195058 w 332148"/>
                  <a:gd name="connsiteY3" fmla="*/ 291518 h 488641"/>
                  <a:gd name="connsiteX4" fmla="*/ 206595 w 332148"/>
                  <a:gd name="connsiteY4" fmla="*/ 150313 h 488641"/>
                  <a:gd name="connsiteX5" fmla="*/ 332148 w 332148"/>
                  <a:gd name="connsiteY5" fmla="*/ 0 h 488641"/>
                  <a:gd name="connsiteX0" fmla="*/ 51147 w 334768"/>
                  <a:gd name="connsiteY0" fmla="*/ 501741 h 501741"/>
                  <a:gd name="connsiteX1" fmla="*/ 98975 w 334768"/>
                  <a:gd name="connsiteY1" fmla="*/ 418248 h 501741"/>
                  <a:gd name="connsiteX2" fmla="*/ 48298 w 334768"/>
                  <a:gd name="connsiteY2" fmla="*/ 330397 h 501741"/>
                  <a:gd name="connsiteX3" fmla="*/ 195058 w 334768"/>
                  <a:gd name="connsiteY3" fmla="*/ 304618 h 501741"/>
                  <a:gd name="connsiteX4" fmla="*/ 206595 w 334768"/>
                  <a:gd name="connsiteY4" fmla="*/ 163413 h 501741"/>
                  <a:gd name="connsiteX5" fmla="*/ 334768 w 334768"/>
                  <a:gd name="connsiteY5" fmla="*/ 0 h 50174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06595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06595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17076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17076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17076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217076 w 326908"/>
                  <a:gd name="connsiteY3" fmla="*/ 158173 h 496501"/>
                  <a:gd name="connsiteX4" fmla="*/ 326908 w 326908"/>
                  <a:gd name="connsiteY4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217076 w 326908"/>
                  <a:gd name="connsiteY3" fmla="*/ 158173 h 496501"/>
                  <a:gd name="connsiteX4" fmla="*/ 326908 w 326908"/>
                  <a:gd name="connsiteY4" fmla="*/ 0 h 496501"/>
                  <a:gd name="connsiteX0" fmla="*/ 17086 w 292847"/>
                  <a:gd name="connsiteY0" fmla="*/ 496501 h 496501"/>
                  <a:gd name="connsiteX1" fmla="*/ 64914 w 292847"/>
                  <a:gd name="connsiteY1" fmla="*/ 413008 h 496501"/>
                  <a:gd name="connsiteX2" fmla="*/ 48298 w 292847"/>
                  <a:gd name="connsiteY2" fmla="*/ 351358 h 496501"/>
                  <a:gd name="connsiteX3" fmla="*/ 183015 w 292847"/>
                  <a:gd name="connsiteY3" fmla="*/ 158173 h 496501"/>
                  <a:gd name="connsiteX4" fmla="*/ 292847 w 292847"/>
                  <a:gd name="connsiteY4" fmla="*/ 0 h 496501"/>
                  <a:gd name="connsiteX0" fmla="*/ 17086 w 292847"/>
                  <a:gd name="connsiteY0" fmla="*/ 496501 h 496501"/>
                  <a:gd name="connsiteX1" fmla="*/ 64914 w 292847"/>
                  <a:gd name="connsiteY1" fmla="*/ 413008 h 496501"/>
                  <a:gd name="connsiteX2" fmla="*/ 48298 w 292847"/>
                  <a:gd name="connsiteY2" fmla="*/ 351358 h 496501"/>
                  <a:gd name="connsiteX3" fmla="*/ 183015 w 292847"/>
                  <a:gd name="connsiteY3" fmla="*/ 158173 h 496501"/>
                  <a:gd name="connsiteX4" fmla="*/ 292847 w 292847"/>
                  <a:gd name="connsiteY4" fmla="*/ 0 h 496501"/>
                  <a:gd name="connsiteX0" fmla="*/ 3986 w 279747"/>
                  <a:gd name="connsiteY0" fmla="*/ 496501 h 496501"/>
                  <a:gd name="connsiteX1" fmla="*/ 51814 w 279747"/>
                  <a:gd name="connsiteY1" fmla="*/ 413008 h 496501"/>
                  <a:gd name="connsiteX2" fmla="*/ 35198 w 279747"/>
                  <a:gd name="connsiteY2" fmla="*/ 351358 h 496501"/>
                  <a:gd name="connsiteX3" fmla="*/ 169915 w 279747"/>
                  <a:gd name="connsiteY3" fmla="*/ 158173 h 496501"/>
                  <a:gd name="connsiteX4" fmla="*/ 279747 w 279747"/>
                  <a:gd name="connsiteY4" fmla="*/ 0 h 496501"/>
                  <a:gd name="connsiteX0" fmla="*/ 0 w 275761"/>
                  <a:gd name="connsiteY0" fmla="*/ 496501 h 496501"/>
                  <a:gd name="connsiteX1" fmla="*/ 31212 w 275761"/>
                  <a:gd name="connsiteY1" fmla="*/ 351358 h 496501"/>
                  <a:gd name="connsiteX2" fmla="*/ 165929 w 275761"/>
                  <a:gd name="connsiteY2" fmla="*/ 158173 h 496501"/>
                  <a:gd name="connsiteX3" fmla="*/ 275761 w 275761"/>
                  <a:gd name="connsiteY3" fmla="*/ 0 h 496501"/>
                  <a:gd name="connsiteX0" fmla="*/ 0 w 275761"/>
                  <a:gd name="connsiteY0" fmla="*/ 496501 h 496501"/>
                  <a:gd name="connsiteX1" fmla="*/ 31212 w 275761"/>
                  <a:gd name="connsiteY1" fmla="*/ 351358 h 496501"/>
                  <a:gd name="connsiteX2" fmla="*/ 165929 w 275761"/>
                  <a:gd name="connsiteY2" fmla="*/ 158173 h 496501"/>
                  <a:gd name="connsiteX3" fmla="*/ 275761 w 275761"/>
                  <a:gd name="connsiteY3" fmla="*/ 0 h 496501"/>
                  <a:gd name="connsiteX0" fmla="*/ 17403 w 293164"/>
                  <a:gd name="connsiteY0" fmla="*/ 496501 h 496501"/>
                  <a:gd name="connsiteX1" fmla="*/ 48615 w 293164"/>
                  <a:gd name="connsiteY1" fmla="*/ 351358 h 496501"/>
                  <a:gd name="connsiteX2" fmla="*/ 183332 w 293164"/>
                  <a:gd name="connsiteY2" fmla="*/ 158173 h 496501"/>
                  <a:gd name="connsiteX3" fmla="*/ 293164 w 293164"/>
                  <a:gd name="connsiteY3" fmla="*/ 0 h 496501"/>
                  <a:gd name="connsiteX0" fmla="*/ 17403 w 293164"/>
                  <a:gd name="connsiteY0" fmla="*/ 496501 h 496501"/>
                  <a:gd name="connsiteX1" fmla="*/ 48615 w 293164"/>
                  <a:gd name="connsiteY1" fmla="*/ 351358 h 496501"/>
                  <a:gd name="connsiteX2" fmla="*/ 183332 w 293164"/>
                  <a:gd name="connsiteY2" fmla="*/ 158173 h 496501"/>
                  <a:gd name="connsiteX3" fmla="*/ 293164 w 293164"/>
                  <a:gd name="connsiteY3" fmla="*/ 0 h 496501"/>
                  <a:gd name="connsiteX0" fmla="*/ 17403 w 269583"/>
                  <a:gd name="connsiteY0" fmla="*/ 472921 h 472921"/>
                  <a:gd name="connsiteX1" fmla="*/ 48615 w 269583"/>
                  <a:gd name="connsiteY1" fmla="*/ 327778 h 472921"/>
                  <a:gd name="connsiteX2" fmla="*/ 183332 w 269583"/>
                  <a:gd name="connsiteY2" fmla="*/ 134593 h 472921"/>
                  <a:gd name="connsiteX3" fmla="*/ 269583 w 269583"/>
                  <a:gd name="connsiteY3" fmla="*/ 0 h 472921"/>
                  <a:gd name="connsiteX0" fmla="*/ 17403 w 280063"/>
                  <a:gd name="connsiteY0" fmla="*/ 478161 h 478161"/>
                  <a:gd name="connsiteX1" fmla="*/ 48615 w 280063"/>
                  <a:gd name="connsiteY1" fmla="*/ 333018 h 478161"/>
                  <a:gd name="connsiteX2" fmla="*/ 183332 w 280063"/>
                  <a:gd name="connsiteY2" fmla="*/ 139833 h 478161"/>
                  <a:gd name="connsiteX3" fmla="*/ 280063 w 280063"/>
                  <a:gd name="connsiteY3" fmla="*/ 0 h 478161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183332 w 434646"/>
                  <a:gd name="connsiteY2" fmla="*/ 278696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183332 w 434646"/>
                  <a:gd name="connsiteY2" fmla="*/ 278696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43603 w 460846"/>
                  <a:gd name="connsiteY0" fmla="*/ 617024 h 617024"/>
                  <a:gd name="connsiteX1" fmla="*/ 48615 w 460846"/>
                  <a:gd name="connsiteY1" fmla="*/ 374939 h 617024"/>
                  <a:gd name="connsiteX2" fmla="*/ 235733 w 460846"/>
                  <a:gd name="connsiteY2" fmla="*/ 184374 h 617024"/>
                  <a:gd name="connsiteX3" fmla="*/ 460846 w 460846"/>
                  <a:gd name="connsiteY3" fmla="*/ 0 h 617024"/>
                  <a:gd name="connsiteX0" fmla="*/ 43603 w 460846"/>
                  <a:gd name="connsiteY0" fmla="*/ 617024 h 617024"/>
                  <a:gd name="connsiteX1" fmla="*/ 48615 w 460846"/>
                  <a:gd name="connsiteY1" fmla="*/ 374939 h 617024"/>
                  <a:gd name="connsiteX2" fmla="*/ 235733 w 460846"/>
                  <a:gd name="connsiteY2" fmla="*/ 184374 h 617024"/>
                  <a:gd name="connsiteX3" fmla="*/ 460846 w 460846"/>
                  <a:gd name="connsiteY3" fmla="*/ 0 h 617024"/>
                  <a:gd name="connsiteX0" fmla="*/ 54083 w 471326"/>
                  <a:gd name="connsiteY0" fmla="*/ 617024 h 617024"/>
                  <a:gd name="connsiteX1" fmla="*/ 59095 w 471326"/>
                  <a:gd name="connsiteY1" fmla="*/ 374939 h 617024"/>
                  <a:gd name="connsiteX2" fmla="*/ 246213 w 471326"/>
                  <a:gd name="connsiteY2" fmla="*/ 184374 h 617024"/>
                  <a:gd name="connsiteX3" fmla="*/ 471326 w 471326"/>
                  <a:gd name="connsiteY3" fmla="*/ 0 h 617024"/>
                  <a:gd name="connsiteX0" fmla="*/ 38363 w 455606"/>
                  <a:gd name="connsiteY0" fmla="*/ 617024 h 617024"/>
                  <a:gd name="connsiteX1" fmla="*/ 59095 w 455606"/>
                  <a:gd name="connsiteY1" fmla="*/ 369699 h 617024"/>
                  <a:gd name="connsiteX2" fmla="*/ 230493 w 455606"/>
                  <a:gd name="connsiteY2" fmla="*/ 184374 h 617024"/>
                  <a:gd name="connsiteX3" fmla="*/ 455606 w 455606"/>
                  <a:gd name="connsiteY3" fmla="*/ 0 h 617024"/>
                  <a:gd name="connsiteX0" fmla="*/ 38363 w 455606"/>
                  <a:gd name="connsiteY0" fmla="*/ 617024 h 617024"/>
                  <a:gd name="connsiteX1" fmla="*/ 59095 w 455606"/>
                  <a:gd name="connsiteY1" fmla="*/ 369699 h 617024"/>
                  <a:gd name="connsiteX2" fmla="*/ 230493 w 455606"/>
                  <a:gd name="connsiteY2" fmla="*/ 184374 h 617024"/>
                  <a:gd name="connsiteX3" fmla="*/ 455606 w 455606"/>
                  <a:gd name="connsiteY3" fmla="*/ 0 h 617024"/>
                  <a:gd name="connsiteX0" fmla="*/ 0 w 527285"/>
                  <a:gd name="connsiteY0" fmla="*/ 554143 h 554143"/>
                  <a:gd name="connsiteX1" fmla="*/ 130774 w 527285"/>
                  <a:gd name="connsiteY1" fmla="*/ 3696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696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696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696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565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565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565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565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565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32525"/>
                  <a:gd name="connsiteY0" fmla="*/ 559383 h 559383"/>
                  <a:gd name="connsiteX1" fmla="*/ 136014 w 532525"/>
                  <a:gd name="connsiteY1" fmla="*/ 356599 h 559383"/>
                  <a:gd name="connsiteX2" fmla="*/ 307412 w 532525"/>
                  <a:gd name="connsiteY2" fmla="*/ 184374 h 559383"/>
                  <a:gd name="connsiteX3" fmla="*/ 532525 w 532525"/>
                  <a:gd name="connsiteY3" fmla="*/ 0 h 559383"/>
                  <a:gd name="connsiteX0" fmla="*/ 0 w 532525"/>
                  <a:gd name="connsiteY0" fmla="*/ 559383 h 559383"/>
                  <a:gd name="connsiteX1" fmla="*/ 136014 w 532525"/>
                  <a:gd name="connsiteY1" fmla="*/ 356599 h 559383"/>
                  <a:gd name="connsiteX2" fmla="*/ 307412 w 532525"/>
                  <a:gd name="connsiteY2" fmla="*/ 184374 h 559383"/>
                  <a:gd name="connsiteX3" fmla="*/ 532525 w 532525"/>
                  <a:gd name="connsiteY3" fmla="*/ 0 h 55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525" h="559383">
                    <a:moveTo>
                      <a:pt x="0" y="559383"/>
                    </a:moveTo>
                    <a:cubicBezTo>
                      <a:pt x="195146" y="526525"/>
                      <a:pt x="50719" y="381546"/>
                      <a:pt x="136014" y="356599"/>
                    </a:cubicBezTo>
                    <a:cubicBezTo>
                      <a:pt x="252640" y="356047"/>
                      <a:pt x="313133" y="288405"/>
                      <a:pt x="307412" y="184374"/>
                    </a:cubicBezTo>
                    <a:cubicBezTo>
                      <a:pt x="359333" y="106544"/>
                      <a:pt x="462262" y="226511"/>
                      <a:pt x="532525" y="0"/>
                    </a:cubicBezTo>
                  </a:path>
                </a:pathLst>
              </a:cu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9">
                <a:extLst>
                  <a:ext uri="{FF2B5EF4-FFF2-40B4-BE49-F238E27FC236}">
                    <a16:creationId xmlns:a16="http://schemas.microsoft.com/office/drawing/2014/main" xmlns="" id="{99E3305C-5DF3-495C-91C5-3F05254ED121}"/>
                  </a:ext>
                </a:extLst>
              </p:cNvPr>
              <p:cNvSpPr/>
              <p:nvPr/>
            </p:nvSpPr>
            <p:spPr>
              <a:xfrm>
                <a:off x="4461957" y="1467919"/>
                <a:ext cx="693745" cy="586651"/>
              </a:xfrm>
              <a:custGeom>
                <a:avLst/>
                <a:gdLst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46304 w 237744"/>
                  <a:gd name="connsiteY6" fmla="*/ 246888 h 457200"/>
                  <a:gd name="connsiteX7" fmla="*/ 164592 w 237744"/>
                  <a:gd name="connsiteY7" fmla="*/ 118872 h 457200"/>
                  <a:gd name="connsiteX8" fmla="*/ 173736 w 237744"/>
                  <a:gd name="connsiteY8" fmla="*/ 27432 h 457200"/>
                  <a:gd name="connsiteX9" fmla="*/ 210312 w 237744"/>
                  <a:gd name="connsiteY9" fmla="*/ 18288 h 457200"/>
                  <a:gd name="connsiteX10" fmla="*/ 237744 w 237744"/>
                  <a:gd name="connsiteY10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46304 w 237744"/>
                  <a:gd name="connsiteY6" fmla="*/ 246888 h 457200"/>
                  <a:gd name="connsiteX7" fmla="*/ 164592 w 237744"/>
                  <a:gd name="connsiteY7" fmla="*/ 118872 h 457200"/>
                  <a:gd name="connsiteX8" fmla="*/ 173736 w 237744"/>
                  <a:gd name="connsiteY8" fmla="*/ 27432 h 457200"/>
                  <a:gd name="connsiteX9" fmla="*/ 237744 w 237744"/>
                  <a:gd name="connsiteY9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46304 w 237744"/>
                  <a:gd name="connsiteY6" fmla="*/ 246888 h 457200"/>
                  <a:gd name="connsiteX7" fmla="*/ 164592 w 237744"/>
                  <a:gd name="connsiteY7" fmla="*/ 118872 h 457200"/>
                  <a:gd name="connsiteX8" fmla="*/ 237744 w 237744"/>
                  <a:gd name="connsiteY8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64592 w 237744"/>
                  <a:gd name="connsiteY6" fmla="*/ 118872 h 457200"/>
                  <a:gd name="connsiteX7" fmla="*/ 237744 w 237744"/>
                  <a:gd name="connsiteY7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0 w 237744"/>
                  <a:gd name="connsiteY1" fmla="*/ 356616 h 457200"/>
                  <a:gd name="connsiteX2" fmla="*/ 9144 w 237744"/>
                  <a:gd name="connsiteY2" fmla="*/ 320040 h 457200"/>
                  <a:gd name="connsiteX3" fmla="*/ 118872 w 237744"/>
                  <a:gd name="connsiteY3" fmla="*/ 274320 h 457200"/>
                  <a:gd name="connsiteX4" fmla="*/ 164592 w 237744"/>
                  <a:gd name="connsiteY4" fmla="*/ 118872 h 457200"/>
                  <a:gd name="connsiteX5" fmla="*/ 237744 w 237744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16699 w 235571"/>
                  <a:gd name="connsiteY3" fmla="*/ 274320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50882 w 235571"/>
                  <a:gd name="connsiteY3" fmla="*/ 260077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50882 w 235571"/>
                  <a:gd name="connsiteY3" fmla="*/ 260077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50882 w 235571"/>
                  <a:gd name="connsiteY3" fmla="*/ 260077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19812 w 248412"/>
                  <a:gd name="connsiteY0" fmla="*/ 457200 h 457200"/>
                  <a:gd name="connsiteX1" fmla="*/ 67640 w 248412"/>
                  <a:gd name="connsiteY1" fmla="*/ 373707 h 457200"/>
                  <a:gd name="connsiteX2" fmla="*/ 19812 w 248412"/>
                  <a:gd name="connsiteY2" fmla="*/ 320040 h 457200"/>
                  <a:gd name="connsiteX3" fmla="*/ 163723 w 248412"/>
                  <a:gd name="connsiteY3" fmla="*/ 260077 h 457200"/>
                  <a:gd name="connsiteX4" fmla="*/ 175260 w 248412"/>
                  <a:gd name="connsiteY4" fmla="*/ 118872 h 457200"/>
                  <a:gd name="connsiteX5" fmla="*/ 248412 w 248412"/>
                  <a:gd name="connsiteY5" fmla="*/ 0 h 457200"/>
                  <a:gd name="connsiteX0" fmla="*/ 48298 w 276898"/>
                  <a:gd name="connsiteY0" fmla="*/ 457200 h 457200"/>
                  <a:gd name="connsiteX1" fmla="*/ 96126 w 276898"/>
                  <a:gd name="connsiteY1" fmla="*/ 373707 h 457200"/>
                  <a:gd name="connsiteX2" fmla="*/ 48298 w 276898"/>
                  <a:gd name="connsiteY2" fmla="*/ 320040 h 457200"/>
                  <a:gd name="connsiteX3" fmla="*/ 192209 w 276898"/>
                  <a:gd name="connsiteY3" fmla="*/ 260077 h 457200"/>
                  <a:gd name="connsiteX4" fmla="*/ 203746 w 276898"/>
                  <a:gd name="connsiteY4" fmla="*/ 118872 h 457200"/>
                  <a:gd name="connsiteX5" fmla="*/ 276898 w 276898"/>
                  <a:gd name="connsiteY5" fmla="*/ 0 h 457200"/>
                  <a:gd name="connsiteX0" fmla="*/ 48298 w 276898"/>
                  <a:gd name="connsiteY0" fmla="*/ 457200 h 457200"/>
                  <a:gd name="connsiteX1" fmla="*/ 96126 w 276898"/>
                  <a:gd name="connsiteY1" fmla="*/ 373707 h 457200"/>
                  <a:gd name="connsiteX2" fmla="*/ 48298 w 276898"/>
                  <a:gd name="connsiteY2" fmla="*/ 320040 h 457200"/>
                  <a:gd name="connsiteX3" fmla="*/ 192209 w 276898"/>
                  <a:gd name="connsiteY3" fmla="*/ 260077 h 457200"/>
                  <a:gd name="connsiteX4" fmla="*/ 203746 w 276898"/>
                  <a:gd name="connsiteY4" fmla="*/ 118872 h 457200"/>
                  <a:gd name="connsiteX5" fmla="*/ 276898 w 276898"/>
                  <a:gd name="connsiteY5" fmla="*/ 0 h 457200"/>
                  <a:gd name="connsiteX0" fmla="*/ 51147 w 279747"/>
                  <a:gd name="connsiteY0" fmla="*/ 457200 h 457200"/>
                  <a:gd name="connsiteX1" fmla="*/ 98975 w 279747"/>
                  <a:gd name="connsiteY1" fmla="*/ 373707 h 457200"/>
                  <a:gd name="connsiteX2" fmla="*/ 48298 w 279747"/>
                  <a:gd name="connsiteY2" fmla="*/ 285856 h 457200"/>
                  <a:gd name="connsiteX3" fmla="*/ 195058 w 279747"/>
                  <a:gd name="connsiteY3" fmla="*/ 260077 h 457200"/>
                  <a:gd name="connsiteX4" fmla="*/ 206595 w 279747"/>
                  <a:gd name="connsiteY4" fmla="*/ 118872 h 457200"/>
                  <a:gd name="connsiteX5" fmla="*/ 279747 w 279747"/>
                  <a:gd name="connsiteY5" fmla="*/ 0 h 457200"/>
                  <a:gd name="connsiteX0" fmla="*/ 51147 w 279747"/>
                  <a:gd name="connsiteY0" fmla="*/ 457200 h 457200"/>
                  <a:gd name="connsiteX1" fmla="*/ 98975 w 279747"/>
                  <a:gd name="connsiteY1" fmla="*/ 373707 h 457200"/>
                  <a:gd name="connsiteX2" fmla="*/ 48298 w 279747"/>
                  <a:gd name="connsiteY2" fmla="*/ 285856 h 457200"/>
                  <a:gd name="connsiteX3" fmla="*/ 195058 w 279747"/>
                  <a:gd name="connsiteY3" fmla="*/ 260077 h 457200"/>
                  <a:gd name="connsiteX4" fmla="*/ 206595 w 279747"/>
                  <a:gd name="connsiteY4" fmla="*/ 118872 h 457200"/>
                  <a:gd name="connsiteX5" fmla="*/ 279747 w 279747"/>
                  <a:gd name="connsiteY5" fmla="*/ 0 h 457200"/>
                  <a:gd name="connsiteX0" fmla="*/ 51147 w 329528"/>
                  <a:gd name="connsiteY0" fmla="*/ 478161 h 478161"/>
                  <a:gd name="connsiteX1" fmla="*/ 98975 w 329528"/>
                  <a:gd name="connsiteY1" fmla="*/ 394668 h 478161"/>
                  <a:gd name="connsiteX2" fmla="*/ 48298 w 329528"/>
                  <a:gd name="connsiteY2" fmla="*/ 306817 h 478161"/>
                  <a:gd name="connsiteX3" fmla="*/ 195058 w 329528"/>
                  <a:gd name="connsiteY3" fmla="*/ 281038 h 478161"/>
                  <a:gd name="connsiteX4" fmla="*/ 206595 w 329528"/>
                  <a:gd name="connsiteY4" fmla="*/ 139833 h 478161"/>
                  <a:gd name="connsiteX5" fmla="*/ 329528 w 329528"/>
                  <a:gd name="connsiteY5" fmla="*/ 0 h 478161"/>
                  <a:gd name="connsiteX0" fmla="*/ 51147 w 332148"/>
                  <a:gd name="connsiteY0" fmla="*/ 488641 h 488641"/>
                  <a:gd name="connsiteX1" fmla="*/ 98975 w 332148"/>
                  <a:gd name="connsiteY1" fmla="*/ 405148 h 488641"/>
                  <a:gd name="connsiteX2" fmla="*/ 48298 w 332148"/>
                  <a:gd name="connsiteY2" fmla="*/ 317297 h 488641"/>
                  <a:gd name="connsiteX3" fmla="*/ 195058 w 332148"/>
                  <a:gd name="connsiteY3" fmla="*/ 291518 h 488641"/>
                  <a:gd name="connsiteX4" fmla="*/ 206595 w 332148"/>
                  <a:gd name="connsiteY4" fmla="*/ 150313 h 488641"/>
                  <a:gd name="connsiteX5" fmla="*/ 332148 w 332148"/>
                  <a:gd name="connsiteY5" fmla="*/ 0 h 488641"/>
                  <a:gd name="connsiteX0" fmla="*/ 51147 w 334768"/>
                  <a:gd name="connsiteY0" fmla="*/ 501741 h 501741"/>
                  <a:gd name="connsiteX1" fmla="*/ 98975 w 334768"/>
                  <a:gd name="connsiteY1" fmla="*/ 418248 h 501741"/>
                  <a:gd name="connsiteX2" fmla="*/ 48298 w 334768"/>
                  <a:gd name="connsiteY2" fmla="*/ 330397 h 501741"/>
                  <a:gd name="connsiteX3" fmla="*/ 195058 w 334768"/>
                  <a:gd name="connsiteY3" fmla="*/ 304618 h 501741"/>
                  <a:gd name="connsiteX4" fmla="*/ 206595 w 334768"/>
                  <a:gd name="connsiteY4" fmla="*/ 163413 h 501741"/>
                  <a:gd name="connsiteX5" fmla="*/ 334768 w 334768"/>
                  <a:gd name="connsiteY5" fmla="*/ 0 h 50174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06595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06595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17076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17076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17076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217076 w 326908"/>
                  <a:gd name="connsiteY3" fmla="*/ 158173 h 496501"/>
                  <a:gd name="connsiteX4" fmla="*/ 326908 w 326908"/>
                  <a:gd name="connsiteY4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217076 w 326908"/>
                  <a:gd name="connsiteY3" fmla="*/ 158173 h 496501"/>
                  <a:gd name="connsiteX4" fmla="*/ 326908 w 326908"/>
                  <a:gd name="connsiteY4" fmla="*/ 0 h 496501"/>
                  <a:gd name="connsiteX0" fmla="*/ 17086 w 292847"/>
                  <a:gd name="connsiteY0" fmla="*/ 496501 h 496501"/>
                  <a:gd name="connsiteX1" fmla="*/ 64914 w 292847"/>
                  <a:gd name="connsiteY1" fmla="*/ 413008 h 496501"/>
                  <a:gd name="connsiteX2" fmla="*/ 48298 w 292847"/>
                  <a:gd name="connsiteY2" fmla="*/ 351358 h 496501"/>
                  <a:gd name="connsiteX3" fmla="*/ 183015 w 292847"/>
                  <a:gd name="connsiteY3" fmla="*/ 158173 h 496501"/>
                  <a:gd name="connsiteX4" fmla="*/ 292847 w 292847"/>
                  <a:gd name="connsiteY4" fmla="*/ 0 h 496501"/>
                  <a:gd name="connsiteX0" fmla="*/ 17086 w 292847"/>
                  <a:gd name="connsiteY0" fmla="*/ 496501 h 496501"/>
                  <a:gd name="connsiteX1" fmla="*/ 64914 w 292847"/>
                  <a:gd name="connsiteY1" fmla="*/ 413008 h 496501"/>
                  <a:gd name="connsiteX2" fmla="*/ 48298 w 292847"/>
                  <a:gd name="connsiteY2" fmla="*/ 351358 h 496501"/>
                  <a:gd name="connsiteX3" fmla="*/ 183015 w 292847"/>
                  <a:gd name="connsiteY3" fmla="*/ 158173 h 496501"/>
                  <a:gd name="connsiteX4" fmla="*/ 292847 w 292847"/>
                  <a:gd name="connsiteY4" fmla="*/ 0 h 496501"/>
                  <a:gd name="connsiteX0" fmla="*/ 3986 w 279747"/>
                  <a:gd name="connsiteY0" fmla="*/ 496501 h 496501"/>
                  <a:gd name="connsiteX1" fmla="*/ 51814 w 279747"/>
                  <a:gd name="connsiteY1" fmla="*/ 413008 h 496501"/>
                  <a:gd name="connsiteX2" fmla="*/ 35198 w 279747"/>
                  <a:gd name="connsiteY2" fmla="*/ 351358 h 496501"/>
                  <a:gd name="connsiteX3" fmla="*/ 169915 w 279747"/>
                  <a:gd name="connsiteY3" fmla="*/ 158173 h 496501"/>
                  <a:gd name="connsiteX4" fmla="*/ 279747 w 279747"/>
                  <a:gd name="connsiteY4" fmla="*/ 0 h 496501"/>
                  <a:gd name="connsiteX0" fmla="*/ 0 w 275761"/>
                  <a:gd name="connsiteY0" fmla="*/ 496501 h 496501"/>
                  <a:gd name="connsiteX1" fmla="*/ 31212 w 275761"/>
                  <a:gd name="connsiteY1" fmla="*/ 351358 h 496501"/>
                  <a:gd name="connsiteX2" fmla="*/ 165929 w 275761"/>
                  <a:gd name="connsiteY2" fmla="*/ 158173 h 496501"/>
                  <a:gd name="connsiteX3" fmla="*/ 275761 w 275761"/>
                  <a:gd name="connsiteY3" fmla="*/ 0 h 496501"/>
                  <a:gd name="connsiteX0" fmla="*/ 0 w 275761"/>
                  <a:gd name="connsiteY0" fmla="*/ 496501 h 496501"/>
                  <a:gd name="connsiteX1" fmla="*/ 31212 w 275761"/>
                  <a:gd name="connsiteY1" fmla="*/ 351358 h 496501"/>
                  <a:gd name="connsiteX2" fmla="*/ 165929 w 275761"/>
                  <a:gd name="connsiteY2" fmla="*/ 158173 h 496501"/>
                  <a:gd name="connsiteX3" fmla="*/ 275761 w 275761"/>
                  <a:gd name="connsiteY3" fmla="*/ 0 h 496501"/>
                  <a:gd name="connsiteX0" fmla="*/ 17403 w 293164"/>
                  <a:gd name="connsiteY0" fmla="*/ 496501 h 496501"/>
                  <a:gd name="connsiteX1" fmla="*/ 48615 w 293164"/>
                  <a:gd name="connsiteY1" fmla="*/ 351358 h 496501"/>
                  <a:gd name="connsiteX2" fmla="*/ 183332 w 293164"/>
                  <a:gd name="connsiteY2" fmla="*/ 158173 h 496501"/>
                  <a:gd name="connsiteX3" fmla="*/ 293164 w 293164"/>
                  <a:gd name="connsiteY3" fmla="*/ 0 h 496501"/>
                  <a:gd name="connsiteX0" fmla="*/ 17403 w 293164"/>
                  <a:gd name="connsiteY0" fmla="*/ 496501 h 496501"/>
                  <a:gd name="connsiteX1" fmla="*/ 48615 w 293164"/>
                  <a:gd name="connsiteY1" fmla="*/ 351358 h 496501"/>
                  <a:gd name="connsiteX2" fmla="*/ 183332 w 293164"/>
                  <a:gd name="connsiteY2" fmla="*/ 158173 h 496501"/>
                  <a:gd name="connsiteX3" fmla="*/ 293164 w 293164"/>
                  <a:gd name="connsiteY3" fmla="*/ 0 h 496501"/>
                  <a:gd name="connsiteX0" fmla="*/ 17403 w 269583"/>
                  <a:gd name="connsiteY0" fmla="*/ 472921 h 472921"/>
                  <a:gd name="connsiteX1" fmla="*/ 48615 w 269583"/>
                  <a:gd name="connsiteY1" fmla="*/ 327778 h 472921"/>
                  <a:gd name="connsiteX2" fmla="*/ 183332 w 269583"/>
                  <a:gd name="connsiteY2" fmla="*/ 134593 h 472921"/>
                  <a:gd name="connsiteX3" fmla="*/ 269583 w 269583"/>
                  <a:gd name="connsiteY3" fmla="*/ 0 h 472921"/>
                  <a:gd name="connsiteX0" fmla="*/ 17403 w 280063"/>
                  <a:gd name="connsiteY0" fmla="*/ 478161 h 478161"/>
                  <a:gd name="connsiteX1" fmla="*/ 48615 w 280063"/>
                  <a:gd name="connsiteY1" fmla="*/ 333018 h 478161"/>
                  <a:gd name="connsiteX2" fmla="*/ 183332 w 280063"/>
                  <a:gd name="connsiteY2" fmla="*/ 139833 h 478161"/>
                  <a:gd name="connsiteX3" fmla="*/ 280063 w 280063"/>
                  <a:gd name="connsiteY3" fmla="*/ 0 h 478161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183332 w 434646"/>
                  <a:gd name="connsiteY2" fmla="*/ 278696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183332 w 434646"/>
                  <a:gd name="connsiteY2" fmla="*/ 278696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43603 w 460846"/>
                  <a:gd name="connsiteY0" fmla="*/ 617024 h 617024"/>
                  <a:gd name="connsiteX1" fmla="*/ 48615 w 460846"/>
                  <a:gd name="connsiteY1" fmla="*/ 374939 h 617024"/>
                  <a:gd name="connsiteX2" fmla="*/ 235733 w 460846"/>
                  <a:gd name="connsiteY2" fmla="*/ 184374 h 617024"/>
                  <a:gd name="connsiteX3" fmla="*/ 460846 w 460846"/>
                  <a:gd name="connsiteY3" fmla="*/ 0 h 617024"/>
                  <a:gd name="connsiteX0" fmla="*/ 43603 w 460846"/>
                  <a:gd name="connsiteY0" fmla="*/ 617024 h 617024"/>
                  <a:gd name="connsiteX1" fmla="*/ 48615 w 460846"/>
                  <a:gd name="connsiteY1" fmla="*/ 374939 h 617024"/>
                  <a:gd name="connsiteX2" fmla="*/ 235733 w 460846"/>
                  <a:gd name="connsiteY2" fmla="*/ 184374 h 617024"/>
                  <a:gd name="connsiteX3" fmla="*/ 460846 w 460846"/>
                  <a:gd name="connsiteY3" fmla="*/ 0 h 617024"/>
                  <a:gd name="connsiteX0" fmla="*/ 54083 w 471326"/>
                  <a:gd name="connsiteY0" fmla="*/ 617024 h 617024"/>
                  <a:gd name="connsiteX1" fmla="*/ 59095 w 471326"/>
                  <a:gd name="connsiteY1" fmla="*/ 374939 h 617024"/>
                  <a:gd name="connsiteX2" fmla="*/ 246213 w 471326"/>
                  <a:gd name="connsiteY2" fmla="*/ 184374 h 617024"/>
                  <a:gd name="connsiteX3" fmla="*/ 471326 w 471326"/>
                  <a:gd name="connsiteY3" fmla="*/ 0 h 617024"/>
                  <a:gd name="connsiteX0" fmla="*/ 38363 w 455606"/>
                  <a:gd name="connsiteY0" fmla="*/ 617024 h 617024"/>
                  <a:gd name="connsiteX1" fmla="*/ 59095 w 455606"/>
                  <a:gd name="connsiteY1" fmla="*/ 369699 h 617024"/>
                  <a:gd name="connsiteX2" fmla="*/ 230493 w 455606"/>
                  <a:gd name="connsiteY2" fmla="*/ 184374 h 617024"/>
                  <a:gd name="connsiteX3" fmla="*/ 455606 w 455606"/>
                  <a:gd name="connsiteY3" fmla="*/ 0 h 617024"/>
                  <a:gd name="connsiteX0" fmla="*/ 38363 w 455606"/>
                  <a:gd name="connsiteY0" fmla="*/ 617024 h 617024"/>
                  <a:gd name="connsiteX1" fmla="*/ 59095 w 455606"/>
                  <a:gd name="connsiteY1" fmla="*/ 369699 h 617024"/>
                  <a:gd name="connsiteX2" fmla="*/ 230493 w 455606"/>
                  <a:gd name="connsiteY2" fmla="*/ 184374 h 617024"/>
                  <a:gd name="connsiteX3" fmla="*/ 455606 w 455606"/>
                  <a:gd name="connsiteY3" fmla="*/ 0 h 617024"/>
                  <a:gd name="connsiteX0" fmla="*/ 0 w 527285"/>
                  <a:gd name="connsiteY0" fmla="*/ 554143 h 554143"/>
                  <a:gd name="connsiteX1" fmla="*/ 130774 w 527285"/>
                  <a:gd name="connsiteY1" fmla="*/ 3696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696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696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696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565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565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565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565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06325"/>
                  <a:gd name="connsiteY0" fmla="*/ 569863 h 569863"/>
                  <a:gd name="connsiteX1" fmla="*/ 130774 w 506325"/>
                  <a:gd name="connsiteY1" fmla="*/ 372319 h 569863"/>
                  <a:gd name="connsiteX2" fmla="*/ 302172 w 506325"/>
                  <a:gd name="connsiteY2" fmla="*/ 200094 h 569863"/>
                  <a:gd name="connsiteX3" fmla="*/ 506325 w 506325"/>
                  <a:gd name="connsiteY3" fmla="*/ 0 h 569863"/>
                  <a:gd name="connsiteX0" fmla="*/ 0 w 506325"/>
                  <a:gd name="connsiteY0" fmla="*/ 569863 h 569863"/>
                  <a:gd name="connsiteX1" fmla="*/ 130774 w 506325"/>
                  <a:gd name="connsiteY1" fmla="*/ 372319 h 569863"/>
                  <a:gd name="connsiteX2" fmla="*/ 302172 w 506325"/>
                  <a:gd name="connsiteY2" fmla="*/ 200094 h 569863"/>
                  <a:gd name="connsiteX3" fmla="*/ 506325 w 506325"/>
                  <a:gd name="connsiteY3" fmla="*/ 0 h 569863"/>
                  <a:gd name="connsiteX0" fmla="*/ 0 w 506325"/>
                  <a:gd name="connsiteY0" fmla="*/ 569863 h 569863"/>
                  <a:gd name="connsiteX1" fmla="*/ 130774 w 506325"/>
                  <a:gd name="connsiteY1" fmla="*/ 372319 h 569863"/>
                  <a:gd name="connsiteX2" fmla="*/ 289072 w 506325"/>
                  <a:gd name="connsiteY2" fmla="*/ 221054 h 569863"/>
                  <a:gd name="connsiteX3" fmla="*/ 506325 w 506325"/>
                  <a:gd name="connsiteY3" fmla="*/ 0 h 569863"/>
                  <a:gd name="connsiteX0" fmla="*/ 0 w 506325"/>
                  <a:gd name="connsiteY0" fmla="*/ 569863 h 569863"/>
                  <a:gd name="connsiteX1" fmla="*/ 130774 w 506325"/>
                  <a:gd name="connsiteY1" fmla="*/ 372319 h 569863"/>
                  <a:gd name="connsiteX2" fmla="*/ 289072 w 506325"/>
                  <a:gd name="connsiteY2" fmla="*/ 221054 h 569863"/>
                  <a:gd name="connsiteX3" fmla="*/ 506325 w 506325"/>
                  <a:gd name="connsiteY3" fmla="*/ 0 h 569863"/>
                  <a:gd name="connsiteX0" fmla="*/ 96004 w 602329"/>
                  <a:gd name="connsiteY0" fmla="*/ 569863 h 569863"/>
                  <a:gd name="connsiteX1" fmla="*/ 85295 w 602329"/>
                  <a:gd name="connsiteY1" fmla="*/ 437820 h 569863"/>
                  <a:gd name="connsiteX2" fmla="*/ 385076 w 602329"/>
                  <a:gd name="connsiteY2" fmla="*/ 221054 h 569863"/>
                  <a:gd name="connsiteX3" fmla="*/ 602329 w 602329"/>
                  <a:gd name="connsiteY3" fmla="*/ 0 h 569863"/>
                  <a:gd name="connsiteX0" fmla="*/ 96004 w 602329"/>
                  <a:gd name="connsiteY0" fmla="*/ 569863 h 569863"/>
                  <a:gd name="connsiteX1" fmla="*/ 85295 w 602329"/>
                  <a:gd name="connsiteY1" fmla="*/ 437820 h 569863"/>
                  <a:gd name="connsiteX2" fmla="*/ 385076 w 602329"/>
                  <a:gd name="connsiteY2" fmla="*/ 221054 h 569863"/>
                  <a:gd name="connsiteX3" fmla="*/ 602329 w 602329"/>
                  <a:gd name="connsiteY3" fmla="*/ 0 h 569863"/>
                  <a:gd name="connsiteX0" fmla="*/ 189205 w 695530"/>
                  <a:gd name="connsiteY0" fmla="*/ 569863 h 608658"/>
                  <a:gd name="connsiteX1" fmla="*/ 1785 w 695530"/>
                  <a:gd name="connsiteY1" fmla="*/ 586651 h 608658"/>
                  <a:gd name="connsiteX2" fmla="*/ 178496 w 695530"/>
                  <a:gd name="connsiteY2" fmla="*/ 437820 h 608658"/>
                  <a:gd name="connsiteX3" fmla="*/ 478277 w 695530"/>
                  <a:gd name="connsiteY3" fmla="*/ 221054 h 608658"/>
                  <a:gd name="connsiteX4" fmla="*/ 695530 w 695530"/>
                  <a:gd name="connsiteY4" fmla="*/ 0 h 608658"/>
                  <a:gd name="connsiteX0" fmla="*/ 1785 w 695530"/>
                  <a:gd name="connsiteY0" fmla="*/ 586651 h 586651"/>
                  <a:gd name="connsiteX1" fmla="*/ 178496 w 695530"/>
                  <a:gd name="connsiteY1" fmla="*/ 437820 h 586651"/>
                  <a:gd name="connsiteX2" fmla="*/ 478277 w 695530"/>
                  <a:gd name="connsiteY2" fmla="*/ 221054 h 586651"/>
                  <a:gd name="connsiteX3" fmla="*/ 695530 w 695530"/>
                  <a:gd name="connsiteY3" fmla="*/ 0 h 586651"/>
                  <a:gd name="connsiteX0" fmla="*/ 1785 w 695530"/>
                  <a:gd name="connsiteY0" fmla="*/ 586651 h 586651"/>
                  <a:gd name="connsiteX1" fmla="*/ 178496 w 695530"/>
                  <a:gd name="connsiteY1" fmla="*/ 437820 h 586651"/>
                  <a:gd name="connsiteX2" fmla="*/ 478277 w 695530"/>
                  <a:gd name="connsiteY2" fmla="*/ 221054 h 586651"/>
                  <a:gd name="connsiteX3" fmla="*/ 695530 w 695530"/>
                  <a:gd name="connsiteY3" fmla="*/ 0 h 586651"/>
                  <a:gd name="connsiteX0" fmla="*/ 57818 w 751563"/>
                  <a:gd name="connsiteY0" fmla="*/ 586651 h 586651"/>
                  <a:gd name="connsiteX1" fmla="*/ 234529 w 751563"/>
                  <a:gd name="connsiteY1" fmla="*/ 437820 h 586651"/>
                  <a:gd name="connsiteX2" fmla="*/ 534310 w 751563"/>
                  <a:gd name="connsiteY2" fmla="*/ 221054 h 586651"/>
                  <a:gd name="connsiteX3" fmla="*/ 751563 w 751563"/>
                  <a:gd name="connsiteY3" fmla="*/ 0 h 586651"/>
                  <a:gd name="connsiteX0" fmla="*/ 57818 w 751563"/>
                  <a:gd name="connsiteY0" fmla="*/ 586651 h 586651"/>
                  <a:gd name="connsiteX1" fmla="*/ 234529 w 751563"/>
                  <a:gd name="connsiteY1" fmla="*/ 437820 h 586651"/>
                  <a:gd name="connsiteX2" fmla="*/ 534310 w 751563"/>
                  <a:gd name="connsiteY2" fmla="*/ 221054 h 586651"/>
                  <a:gd name="connsiteX3" fmla="*/ 751563 w 751563"/>
                  <a:gd name="connsiteY3" fmla="*/ 0 h 586651"/>
                  <a:gd name="connsiteX0" fmla="*/ 0 w 693745"/>
                  <a:gd name="connsiteY0" fmla="*/ 586651 h 586651"/>
                  <a:gd name="connsiteX1" fmla="*/ 176711 w 693745"/>
                  <a:gd name="connsiteY1" fmla="*/ 437820 h 586651"/>
                  <a:gd name="connsiteX2" fmla="*/ 476492 w 693745"/>
                  <a:gd name="connsiteY2" fmla="*/ 221054 h 586651"/>
                  <a:gd name="connsiteX3" fmla="*/ 693745 w 693745"/>
                  <a:gd name="connsiteY3" fmla="*/ 0 h 586651"/>
                  <a:gd name="connsiteX0" fmla="*/ 0 w 693745"/>
                  <a:gd name="connsiteY0" fmla="*/ 586651 h 586651"/>
                  <a:gd name="connsiteX1" fmla="*/ 202911 w 693745"/>
                  <a:gd name="connsiteY1" fmla="*/ 432580 h 586651"/>
                  <a:gd name="connsiteX2" fmla="*/ 476492 w 693745"/>
                  <a:gd name="connsiteY2" fmla="*/ 221054 h 586651"/>
                  <a:gd name="connsiteX3" fmla="*/ 693745 w 693745"/>
                  <a:gd name="connsiteY3" fmla="*/ 0 h 586651"/>
                  <a:gd name="connsiteX0" fmla="*/ 0 w 693745"/>
                  <a:gd name="connsiteY0" fmla="*/ 586651 h 586651"/>
                  <a:gd name="connsiteX1" fmla="*/ 202911 w 693745"/>
                  <a:gd name="connsiteY1" fmla="*/ 432580 h 586651"/>
                  <a:gd name="connsiteX2" fmla="*/ 476492 w 693745"/>
                  <a:gd name="connsiteY2" fmla="*/ 221054 h 586651"/>
                  <a:gd name="connsiteX3" fmla="*/ 693745 w 693745"/>
                  <a:gd name="connsiteY3" fmla="*/ 0 h 586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3745" h="586651">
                    <a:moveTo>
                      <a:pt x="0" y="586651"/>
                    </a:moveTo>
                    <a:cubicBezTo>
                      <a:pt x="234020" y="538443"/>
                      <a:pt x="104625" y="440992"/>
                      <a:pt x="202911" y="432580"/>
                    </a:cubicBezTo>
                    <a:cubicBezTo>
                      <a:pt x="437440" y="392727"/>
                      <a:pt x="411472" y="330325"/>
                      <a:pt x="476492" y="221054"/>
                    </a:cubicBezTo>
                    <a:cubicBezTo>
                      <a:pt x="528413" y="143224"/>
                      <a:pt x="675883" y="265812"/>
                      <a:pt x="693745" y="0"/>
                    </a:cubicBezTo>
                  </a:path>
                </a:pathLst>
              </a:cu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 3">
              <a:extLst>
                <a:ext uri="{FF2B5EF4-FFF2-40B4-BE49-F238E27FC236}">
                  <a16:creationId xmlns:a16="http://schemas.microsoft.com/office/drawing/2014/main" xmlns="" id="{0D8EB567-4325-4CDC-887F-300DEFE61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027" y="516874"/>
              <a:ext cx="1947960" cy="1046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016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1415" tIns="45708" rIns="91415" bIns="45708"/>
            <a:lstStyle/>
            <a:p>
              <a:pPr algn="ctr" defTabSz="1015901">
                <a:lnSpc>
                  <a:spcPct val="90000"/>
                </a:lnSpc>
                <a:defRPr/>
              </a:pPr>
              <a:r>
                <a:rPr lang="en-US" sz="1200" dirty="0">
                  <a:solidFill>
                    <a:srgbClr val="FF0000"/>
                  </a:solidFill>
                  <a:latin typeface="Arial" charset="0"/>
                </a:rPr>
                <a:t>550 </a:t>
              </a:r>
              <a:r>
                <a:rPr lang="en-US" sz="1200" dirty="0" err="1">
                  <a:solidFill>
                    <a:srgbClr val="FF0000"/>
                  </a:solidFill>
                  <a:latin typeface="Arial" charset="0"/>
                </a:rPr>
                <a:t>mW</a:t>
              </a:r>
              <a:endParaRPr lang="en-US" sz="1200" dirty="0">
                <a:solidFill>
                  <a:srgbClr val="FF0000"/>
                </a:solidFill>
                <a:latin typeface="Arial" charset="0"/>
              </a:endParaRPr>
            </a:p>
            <a:p>
              <a:pPr algn="ctr" defTabSz="1015901">
                <a:lnSpc>
                  <a:spcPct val="90000"/>
                </a:lnSpc>
                <a:defRPr/>
              </a:pPr>
              <a:r>
                <a:rPr lang="en-US" sz="1200" dirty="0">
                  <a:solidFill>
                    <a:srgbClr val="FF0000"/>
                  </a:solidFill>
                  <a:latin typeface="Arial" charset="0"/>
                </a:rPr>
                <a:t>Heat Loss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5C18DD68-6A7E-4272-BA20-3E21BDA12049}"/>
                </a:ext>
              </a:extLst>
            </p:cNvPr>
            <p:cNvGrpSpPr/>
            <p:nvPr/>
          </p:nvGrpSpPr>
          <p:grpSpPr>
            <a:xfrm flipH="1">
              <a:off x="3103633" y="2309421"/>
              <a:ext cx="881812" cy="959886"/>
              <a:chOff x="4371716" y="1414646"/>
              <a:chExt cx="783986" cy="639924"/>
            </a:xfrm>
          </p:grpSpPr>
          <p:sp>
            <p:nvSpPr>
              <p:cNvPr id="42" name="Freeform 54">
                <a:extLst>
                  <a:ext uri="{FF2B5EF4-FFF2-40B4-BE49-F238E27FC236}">
                    <a16:creationId xmlns:a16="http://schemas.microsoft.com/office/drawing/2014/main" xmlns="" id="{403680A9-C98D-43A9-961A-88833D9F5386}"/>
                  </a:ext>
                </a:extLst>
              </p:cNvPr>
              <p:cNvSpPr/>
              <p:nvPr/>
            </p:nvSpPr>
            <p:spPr>
              <a:xfrm>
                <a:off x="4371716" y="1414646"/>
                <a:ext cx="280063" cy="478161"/>
              </a:xfrm>
              <a:custGeom>
                <a:avLst/>
                <a:gdLst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46304 w 237744"/>
                  <a:gd name="connsiteY6" fmla="*/ 246888 h 457200"/>
                  <a:gd name="connsiteX7" fmla="*/ 164592 w 237744"/>
                  <a:gd name="connsiteY7" fmla="*/ 118872 h 457200"/>
                  <a:gd name="connsiteX8" fmla="*/ 173736 w 237744"/>
                  <a:gd name="connsiteY8" fmla="*/ 27432 h 457200"/>
                  <a:gd name="connsiteX9" fmla="*/ 210312 w 237744"/>
                  <a:gd name="connsiteY9" fmla="*/ 18288 h 457200"/>
                  <a:gd name="connsiteX10" fmla="*/ 237744 w 237744"/>
                  <a:gd name="connsiteY10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46304 w 237744"/>
                  <a:gd name="connsiteY6" fmla="*/ 246888 h 457200"/>
                  <a:gd name="connsiteX7" fmla="*/ 164592 w 237744"/>
                  <a:gd name="connsiteY7" fmla="*/ 118872 h 457200"/>
                  <a:gd name="connsiteX8" fmla="*/ 173736 w 237744"/>
                  <a:gd name="connsiteY8" fmla="*/ 27432 h 457200"/>
                  <a:gd name="connsiteX9" fmla="*/ 237744 w 237744"/>
                  <a:gd name="connsiteY9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46304 w 237744"/>
                  <a:gd name="connsiteY6" fmla="*/ 246888 h 457200"/>
                  <a:gd name="connsiteX7" fmla="*/ 164592 w 237744"/>
                  <a:gd name="connsiteY7" fmla="*/ 118872 h 457200"/>
                  <a:gd name="connsiteX8" fmla="*/ 237744 w 237744"/>
                  <a:gd name="connsiteY8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64592 w 237744"/>
                  <a:gd name="connsiteY6" fmla="*/ 118872 h 457200"/>
                  <a:gd name="connsiteX7" fmla="*/ 237744 w 237744"/>
                  <a:gd name="connsiteY7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0 w 237744"/>
                  <a:gd name="connsiteY1" fmla="*/ 356616 h 457200"/>
                  <a:gd name="connsiteX2" fmla="*/ 9144 w 237744"/>
                  <a:gd name="connsiteY2" fmla="*/ 320040 h 457200"/>
                  <a:gd name="connsiteX3" fmla="*/ 118872 w 237744"/>
                  <a:gd name="connsiteY3" fmla="*/ 274320 h 457200"/>
                  <a:gd name="connsiteX4" fmla="*/ 164592 w 237744"/>
                  <a:gd name="connsiteY4" fmla="*/ 118872 h 457200"/>
                  <a:gd name="connsiteX5" fmla="*/ 237744 w 237744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16699 w 235571"/>
                  <a:gd name="connsiteY3" fmla="*/ 274320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50882 w 235571"/>
                  <a:gd name="connsiteY3" fmla="*/ 260077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50882 w 235571"/>
                  <a:gd name="connsiteY3" fmla="*/ 260077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50882 w 235571"/>
                  <a:gd name="connsiteY3" fmla="*/ 260077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19812 w 248412"/>
                  <a:gd name="connsiteY0" fmla="*/ 457200 h 457200"/>
                  <a:gd name="connsiteX1" fmla="*/ 67640 w 248412"/>
                  <a:gd name="connsiteY1" fmla="*/ 373707 h 457200"/>
                  <a:gd name="connsiteX2" fmla="*/ 19812 w 248412"/>
                  <a:gd name="connsiteY2" fmla="*/ 320040 h 457200"/>
                  <a:gd name="connsiteX3" fmla="*/ 163723 w 248412"/>
                  <a:gd name="connsiteY3" fmla="*/ 260077 h 457200"/>
                  <a:gd name="connsiteX4" fmla="*/ 175260 w 248412"/>
                  <a:gd name="connsiteY4" fmla="*/ 118872 h 457200"/>
                  <a:gd name="connsiteX5" fmla="*/ 248412 w 248412"/>
                  <a:gd name="connsiteY5" fmla="*/ 0 h 457200"/>
                  <a:gd name="connsiteX0" fmla="*/ 48298 w 276898"/>
                  <a:gd name="connsiteY0" fmla="*/ 457200 h 457200"/>
                  <a:gd name="connsiteX1" fmla="*/ 96126 w 276898"/>
                  <a:gd name="connsiteY1" fmla="*/ 373707 h 457200"/>
                  <a:gd name="connsiteX2" fmla="*/ 48298 w 276898"/>
                  <a:gd name="connsiteY2" fmla="*/ 320040 h 457200"/>
                  <a:gd name="connsiteX3" fmla="*/ 192209 w 276898"/>
                  <a:gd name="connsiteY3" fmla="*/ 260077 h 457200"/>
                  <a:gd name="connsiteX4" fmla="*/ 203746 w 276898"/>
                  <a:gd name="connsiteY4" fmla="*/ 118872 h 457200"/>
                  <a:gd name="connsiteX5" fmla="*/ 276898 w 276898"/>
                  <a:gd name="connsiteY5" fmla="*/ 0 h 457200"/>
                  <a:gd name="connsiteX0" fmla="*/ 48298 w 276898"/>
                  <a:gd name="connsiteY0" fmla="*/ 457200 h 457200"/>
                  <a:gd name="connsiteX1" fmla="*/ 96126 w 276898"/>
                  <a:gd name="connsiteY1" fmla="*/ 373707 h 457200"/>
                  <a:gd name="connsiteX2" fmla="*/ 48298 w 276898"/>
                  <a:gd name="connsiteY2" fmla="*/ 320040 h 457200"/>
                  <a:gd name="connsiteX3" fmla="*/ 192209 w 276898"/>
                  <a:gd name="connsiteY3" fmla="*/ 260077 h 457200"/>
                  <a:gd name="connsiteX4" fmla="*/ 203746 w 276898"/>
                  <a:gd name="connsiteY4" fmla="*/ 118872 h 457200"/>
                  <a:gd name="connsiteX5" fmla="*/ 276898 w 276898"/>
                  <a:gd name="connsiteY5" fmla="*/ 0 h 457200"/>
                  <a:gd name="connsiteX0" fmla="*/ 51147 w 279747"/>
                  <a:gd name="connsiteY0" fmla="*/ 457200 h 457200"/>
                  <a:gd name="connsiteX1" fmla="*/ 98975 w 279747"/>
                  <a:gd name="connsiteY1" fmla="*/ 373707 h 457200"/>
                  <a:gd name="connsiteX2" fmla="*/ 48298 w 279747"/>
                  <a:gd name="connsiteY2" fmla="*/ 285856 h 457200"/>
                  <a:gd name="connsiteX3" fmla="*/ 195058 w 279747"/>
                  <a:gd name="connsiteY3" fmla="*/ 260077 h 457200"/>
                  <a:gd name="connsiteX4" fmla="*/ 206595 w 279747"/>
                  <a:gd name="connsiteY4" fmla="*/ 118872 h 457200"/>
                  <a:gd name="connsiteX5" fmla="*/ 279747 w 279747"/>
                  <a:gd name="connsiteY5" fmla="*/ 0 h 457200"/>
                  <a:gd name="connsiteX0" fmla="*/ 51147 w 279747"/>
                  <a:gd name="connsiteY0" fmla="*/ 457200 h 457200"/>
                  <a:gd name="connsiteX1" fmla="*/ 98975 w 279747"/>
                  <a:gd name="connsiteY1" fmla="*/ 373707 h 457200"/>
                  <a:gd name="connsiteX2" fmla="*/ 48298 w 279747"/>
                  <a:gd name="connsiteY2" fmla="*/ 285856 h 457200"/>
                  <a:gd name="connsiteX3" fmla="*/ 195058 w 279747"/>
                  <a:gd name="connsiteY3" fmla="*/ 260077 h 457200"/>
                  <a:gd name="connsiteX4" fmla="*/ 206595 w 279747"/>
                  <a:gd name="connsiteY4" fmla="*/ 118872 h 457200"/>
                  <a:gd name="connsiteX5" fmla="*/ 279747 w 279747"/>
                  <a:gd name="connsiteY5" fmla="*/ 0 h 457200"/>
                  <a:gd name="connsiteX0" fmla="*/ 51147 w 329528"/>
                  <a:gd name="connsiteY0" fmla="*/ 478161 h 478161"/>
                  <a:gd name="connsiteX1" fmla="*/ 98975 w 329528"/>
                  <a:gd name="connsiteY1" fmla="*/ 394668 h 478161"/>
                  <a:gd name="connsiteX2" fmla="*/ 48298 w 329528"/>
                  <a:gd name="connsiteY2" fmla="*/ 306817 h 478161"/>
                  <a:gd name="connsiteX3" fmla="*/ 195058 w 329528"/>
                  <a:gd name="connsiteY3" fmla="*/ 281038 h 478161"/>
                  <a:gd name="connsiteX4" fmla="*/ 206595 w 329528"/>
                  <a:gd name="connsiteY4" fmla="*/ 139833 h 478161"/>
                  <a:gd name="connsiteX5" fmla="*/ 329528 w 329528"/>
                  <a:gd name="connsiteY5" fmla="*/ 0 h 478161"/>
                  <a:gd name="connsiteX0" fmla="*/ 51147 w 332148"/>
                  <a:gd name="connsiteY0" fmla="*/ 488641 h 488641"/>
                  <a:gd name="connsiteX1" fmla="*/ 98975 w 332148"/>
                  <a:gd name="connsiteY1" fmla="*/ 405148 h 488641"/>
                  <a:gd name="connsiteX2" fmla="*/ 48298 w 332148"/>
                  <a:gd name="connsiteY2" fmla="*/ 317297 h 488641"/>
                  <a:gd name="connsiteX3" fmla="*/ 195058 w 332148"/>
                  <a:gd name="connsiteY3" fmla="*/ 291518 h 488641"/>
                  <a:gd name="connsiteX4" fmla="*/ 206595 w 332148"/>
                  <a:gd name="connsiteY4" fmla="*/ 150313 h 488641"/>
                  <a:gd name="connsiteX5" fmla="*/ 332148 w 332148"/>
                  <a:gd name="connsiteY5" fmla="*/ 0 h 488641"/>
                  <a:gd name="connsiteX0" fmla="*/ 51147 w 334768"/>
                  <a:gd name="connsiteY0" fmla="*/ 501741 h 501741"/>
                  <a:gd name="connsiteX1" fmla="*/ 98975 w 334768"/>
                  <a:gd name="connsiteY1" fmla="*/ 418248 h 501741"/>
                  <a:gd name="connsiteX2" fmla="*/ 48298 w 334768"/>
                  <a:gd name="connsiteY2" fmla="*/ 330397 h 501741"/>
                  <a:gd name="connsiteX3" fmla="*/ 195058 w 334768"/>
                  <a:gd name="connsiteY3" fmla="*/ 304618 h 501741"/>
                  <a:gd name="connsiteX4" fmla="*/ 206595 w 334768"/>
                  <a:gd name="connsiteY4" fmla="*/ 163413 h 501741"/>
                  <a:gd name="connsiteX5" fmla="*/ 334768 w 334768"/>
                  <a:gd name="connsiteY5" fmla="*/ 0 h 50174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06595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06595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17076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17076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17076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217076 w 326908"/>
                  <a:gd name="connsiteY3" fmla="*/ 158173 h 496501"/>
                  <a:gd name="connsiteX4" fmla="*/ 326908 w 326908"/>
                  <a:gd name="connsiteY4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217076 w 326908"/>
                  <a:gd name="connsiteY3" fmla="*/ 158173 h 496501"/>
                  <a:gd name="connsiteX4" fmla="*/ 326908 w 326908"/>
                  <a:gd name="connsiteY4" fmla="*/ 0 h 496501"/>
                  <a:gd name="connsiteX0" fmla="*/ 17086 w 292847"/>
                  <a:gd name="connsiteY0" fmla="*/ 496501 h 496501"/>
                  <a:gd name="connsiteX1" fmla="*/ 64914 w 292847"/>
                  <a:gd name="connsiteY1" fmla="*/ 413008 h 496501"/>
                  <a:gd name="connsiteX2" fmla="*/ 48298 w 292847"/>
                  <a:gd name="connsiteY2" fmla="*/ 351358 h 496501"/>
                  <a:gd name="connsiteX3" fmla="*/ 183015 w 292847"/>
                  <a:gd name="connsiteY3" fmla="*/ 158173 h 496501"/>
                  <a:gd name="connsiteX4" fmla="*/ 292847 w 292847"/>
                  <a:gd name="connsiteY4" fmla="*/ 0 h 496501"/>
                  <a:gd name="connsiteX0" fmla="*/ 17086 w 292847"/>
                  <a:gd name="connsiteY0" fmla="*/ 496501 h 496501"/>
                  <a:gd name="connsiteX1" fmla="*/ 64914 w 292847"/>
                  <a:gd name="connsiteY1" fmla="*/ 413008 h 496501"/>
                  <a:gd name="connsiteX2" fmla="*/ 48298 w 292847"/>
                  <a:gd name="connsiteY2" fmla="*/ 351358 h 496501"/>
                  <a:gd name="connsiteX3" fmla="*/ 183015 w 292847"/>
                  <a:gd name="connsiteY3" fmla="*/ 158173 h 496501"/>
                  <a:gd name="connsiteX4" fmla="*/ 292847 w 292847"/>
                  <a:gd name="connsiteY4" fmla="*/ 0 h 496501"/>
                  <a:gd name="connsiteX0" fmla="*/ 3986 w 279747"/>
                  <a:gd name="connsiteY0" fmla="*/ 496501 h 496501"/>
                  <a:gd name="connsiteX1" fmla="*/ 51814 w 279747"/>
                  <a:gd name="connsiteY1" fmla="*/ 413008 h 496501"/>
                  <a:gd name="connsiteX2" fmla="*/ 35198 w 279747"/>
                  <a:gd name="connsiteY2" fmla="*/ 351358 h 496501"/>
                  <a:gd name="connsiteX3" fmla="*/ 169915 w 279747"/>
                  <a:gd name="connsiteY3" fmla="*/ 158173 h 496501"/>
                  <a:gd name="connsiteX4" fmla="*/ 279747 w 279747"/>
                  <a:gd name="connsiteY4" fmla="*/ 0 h 496501"/>
                  <a:gd name="connsiteX0" fmla="*/ 0 w 275761"/>
                  <a:gd name="connsiteY0" fmla="*/ 496501 h 496501"/>
                  <a:gd name="connsiteX1" fmla="*/ 31212 w 275761"/>
                  <a:gd name="connsiteY1" fmla="*/ 351358 h 496501"/>
                  <a:gd name="connsiteX2" fmla="*/ 165929 w 275761"/>
                  <a:gd name="connsiteY2" fmla="*/ 158173 h 496501"/>
                  <a:gd name="connsiteX3" fmla="*/ 275761 w 275761"/>
                  <a:gd name="connsiteY3" fmla="*/ 0 h 496501"/>
                  <a:gd name="connsiteX0" fmla="*/ 0 w 275761"/>
                  <a:gd name="connsiteY0" fmla="*/ 496501 h 496501"/>
                  <a:gd name="connsiteX1" fmla="*/ 31212 w 275761"/>
                  <a:gd name="connsiteY1" fmla="*/ 351358 h 496501"/>
                  <a:gd name="connsiteX2" fmla="*/ 165929 w 275761"/>
                  <a:gd name="connsiteY2" fmla="*/ 158173 h 496501"/>
                  <a:gd name="connsiteX3" fmla="*/ 275761 w 275761"/>
                  <a:gd name="connsiteY3" fmla="*/ 0 h 496501"/>
                  <a:gd name="connsiteX0" fmla="*/ 17403 w 293164"/>
                  <a:gd name="connsiteY0" fmla="*/ 496501 h 496501"/>
                  <a:gd name="connsiteX1" fmla="*/ 48615 w 293164"/>
                  <a:gd name="connsiteY1" fmla="*/ 351358 h 496501"/>
                  <a:gd name="connsiteX2" fmla="*/ 183332 w 293164"/>
                  <a:gd name="connsiteY2" fmla="*/ 158173 h 496501"/>
                  <a:gd name="connsiteX3" fmla="*/ 293164 w 293164"/>
                  <a:gd name="connsiteY3" fmla="*/ 0 h 496501"/>
                  <a:gd name="connsiteX0" fmla="*/ 17403 w 293164"/>
                  <a:gd name="connsiteY0" fmla="*/ 496501 h 496501"/>
                  <a:gd name="connsiteX1" fmla="*/ 48615 w 293164"/>
                  <a:gd name="connsiteY1" fmla="*/ 351358 h 496501"/>
                  <a:gd name="connsiteX2" fmla="*/ 183332 w 293164"/>
                  <a:gd name="connsiteY2" fmla="*/ 158173 h 496501"/>
                  <a:gd name="connsiteX3" fmla="*/ 293164 w 293164"/>
                  <a:gd name="connsiteY3" fmla="*/ 0 h 496501"/>
                  <a:gd name="connsiteX0" fmla="*/ 17403 w 269583"/>
                  <a:gd name="connsiteY0" fmla="*/ 472921 h 472921"/>
                  <a:gd name="connsiteX1" fmla="*/ 48615 w 269583"/>
                  <a:gd name="connsiteY1" fmla="*/ 327778 h 472921"/>
                  <a:gd name="connsiteX2" fmla="*/ 183332 w 269583"/>
                  <a:gd name="connsiteY2" fmla="*/ 134593 h 472921"/>
                  <a:gd name="connsiteX3" fmla="*/ 269583 w 269583"/>
                  <a:gd name="connsiteY3" fmla="*/ 0 h 472921"/>
                  <a:gd name="connsiteX0" fmla="*/ 17403 w 280063"/>
                  <a:gd name="connsiteY0" fmla="*/ 478161 h 478161"/>
                  <a:gd name="connsiteX1" fmla="*/ 48615 w 280063"/>
                  <a:gd name="connsiteY1" fmla="*/ 333018 h 478161"/>
                  <a:gd name="connsiteX2" fmla="*/ 183332 w 280063"/>
                  <a:gd name="connsiteY2" fmla="*/ 139833 h 478161"/>
                  <a:gd name="connsiteX3" fmla="*/ 280063 w 280063"/>
                  <a:gd name="connsiteY3" fmla="*/ 0 h 47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0063" h="478161">
                    <a:moveTo>
                      <a:pt x="17403" y="478161"/>
                    </a:moveTo>
                    <a:cubicBezTo>
                      <a:pt x="71066" y="440063"/>
                      <a:pt x="0" y="399886"/>
                      <a:pt x="48615" y="333018"/>
                    </a:cubicBezTo>
                    <a:cubicBezTo>
                      <a:pt x="107600" y="272205"/>
                      <a:pt x="244319" y="327649"/>
                      <a:pt x="183332" y="139833"/>
                    </a:cubicBezTo>
                    <a:cubicBezTo>
                      <a:pt x="172371" y="88204"/>
                      <a:pt x="238622" y="30006"/>
                      <a:pt x="280063" y="0"/>
                    </a:cubicBezTo>
                  </a:path>
                </a:pathLst>
              </a:cu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 55">
                <a:extLst>
                  <a:ext uri="{FF2B5EF4-FFF2-40B4-BE49-F238E27FC236}">
                    <a16:creationId xmlns:a16="http://schemas.microsoft.com/office/drawing/2014/main" xmlns="" id="{74E2217F-5FF5-4E16-A429-FB31BA2451FA}"/>
                  </a:ext>
                </a:extLst>
              </p:cNvPr>
              <p:cNvSpPr/>
              <p:nvPr/>
            </p:nvSpPr>
            <p:spPr>
              <a:xfrm>
                <a:off x="4426237" y="1428182"/>
                <a:ext cx="532525" cy="559383"/>
              </a:xfrm>
              <a:custGeom>
                <a:avLst/>
                <a:gdLst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46304 w 237744"/>
                  <a:gd name="connsiteY6" fmla="*/ 246888 h 457200"/>
                  <a:gd name="connsiteX7" fmla="*/ 164592 w 237744"/>
                  <a:gd name="connsiteY7" fmla="*/ 118872 h 457200"/>
                  <a:gd name="connsiteX8" fmla="*/ 173736 w 237744"/>
                  <a:gd name="connsiteY8" fmla="*/ 27432 h 457200"/>
                  <a:gd name="connsiteX9" fmla="*/ 210312 w 237744"/>
                  <a:gd name="connsiteY9" fmla="*/ 18288 h 457200"/>
                  <a:gd name="connsiteX10" fmla="*/ 237744 w 237744"/>
                  <a:gd name="connsiteY10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46304 w 237744"/>
                  <a:gd name="connsiteY6" fmla="*/ 246888 h 457200"/>
                  <a:gd name="connsiteX7" fmla="*/ 164592 w 237744"/>
                  <a:gd name="connsiteY7" fmla="*/ 118872 h 457200"/>
                  <a:gd name="connsiteX8" fmla="*/ 173736 w 237744"/>
                  <a:gd name="connsiteY8" fmla="*/ 27432 h 457200"/>
                  <a:gd name="connsiteX9" fmla="*/ 237744 w 237744"/>
                  <a:gd name="connsiteY9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46304 w 237744"/>
                  <a:gd name="connsiteY6" fmla="*/ 246888 h 457200"/>
                  <a:gd name="connsiteX7" fmla="*/ 164592 w 237744"/>
                  <a:gd name="connsiteY7" fmla="*/ 118872 h 457200"/>
                  <a:gd name="connsiteX8" fmla="*/ 237744 w 237744"/>
                  <a:gd name="connsiteY8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64592 w 237744"/>
                  <a:gd name="connsiteY6" fmla="*/ 118872 h 457200"/>
                  <a:gd name="connsiteX7" fmla="*/ 237744 w 237744"/>
                  <a:gd name="connsiteY7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0 w 237744"/>
                  <a:gd name="connsiteY1" fmla="*/ 356616 h 457200"/>
                  <a:gd name="connsiteX2" fmla="*/ 9144 w 237744"/>
                  <a:gd name="connsiteY2" fmla="*/ 320040 h 457200"/>
                  <a:gd name="connsiteX3" fmla="*/ 118872 w 237744"/>
                  <a:gd name="connsiteY3" fmla="*/ 274320 h 457200"/>
                  <a:gd name="connsiteX4" fmla="*/ 164592 w 237744"/>
                  <a:gd name="connsiteY4" fmla="*/ 118872 h 457200"/>
                  <a:gd name="connsiteX5" fmla="*/ 237744 w 237744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16699 w 235571"/>
                  <a:gd name="connsiteY3" fmla="*/ 274320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50882 w 235571"/>
                  <a:gd name="connsiteY3" fmla="*/ 260077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50882 w 235571"/>
                  <a:gd name="connsiteY3" fmla="*/ 260077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50882 w 235571"/>
                  <a:gd name="connsiteY3" fmla="*/ 260077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19812 w 248412"/>
                  <a:gd name="connsiteY0" fmla="*/ 457200 h 457200"/>
                  <a:gd name="connsiteX1" fmla="*/ 67640 w 248412"/>
                  <a:gd name="connsiteY1" fmla="*/ 373707 h 457200"/>
                  <a:gd name="connsiteX2" fmla="*/ 19812 w 248412"/>
                  <a:gd name="connsiteY2" fmla="*/ 320040 h 457200"/>
                  <a:gd name="connsiteX3" fmla="*/ 163723 w 248412"/>
                  <a:gd name="connsiteY3" fmla="*/ 260077 h 457200"/>
                  <a:gd name="connsiteX4" fmla="*/ 175260 w 248412"/>
                  <a:gd name="connsiteY4" fmla="*/ 118872 h 457200"/>
                  <a:gd name="connsiteX5" fmla="*/ 248412 w 248412"/>
                  <a:gd name="connsiteY5" fmla="*/ 0 h 457200"/>
                  <a:gd name="connsiteX0" fmla="*/ 48298 w 276898"/>
                  <a:gd name="connsiteY0" fmla="*/ 457200 h 457200"/>
                  <a:gd name="connsiteX1" fmla="*/ 96126 w 276898"/>
                  <a:gd name="connsiteY1" fmla="*/ 373707 h 457200"/>
                  <a:gd name="connsiteX2" fmla="*/ 48298 w 276898"/>
                  <a:gd name="connsiteY2" fmla="*/ 320040 h 457200"/>
                  <a:gd name="connsiteX3" fmla="*/ 192209 w 276898"/>
                  <a:gd name="connsiteY3" fmla="*/ 260077 h 457200"/>
                  <a:gd name="connsiteX4" fmla="*/ 203746 w 276898"/>
                  <a:gd name="connsiteY4" fmla="*/ 118872 h 457200"/>
                  <a:gd name="connsiteX5" fmla="*/ 276898 w 276898"/>
                  <a:gd name="connsiteY5" fmla="*/ 0 h 457200"/>
                  <a:gd name="connsiteX0" fmla="*/ 48298 w 276898"/>
                  <a:gd name="connsiteY0" fmla="*/ 457200 h 457200"/>
                  <a:gd name="connsiteX1" fmla="*/ 96126 w 276898"/>
                  <a:gd name="connsiteY1" fmla="*/ 373707 h 457200"/>
                  <a:gd name="connsiteX2" fmla="*/ 48298 w 276898"/>
                  <a:gd name="connsiteY2" fmla="*/ 320040 h 457200"/>
                  <a:gd name="connsiteX3" fmla="*/ 192209 w 276898"/>
                  <a:gd name="connsiteY3" fmla="*/ 260077 h 457200"/>
                  <a:gd name="connsiteX4" fmla="*/ 203746 w 276898"/>
                  <a:gd name="connsiteY4" fmla="*/ 118872 h 457200"/>
                  <a:gd name="connsiteX5" fmla="*/ 276898 w 276898"/>
                  <a:gd name="connsiteY5" fmla="*/ 0 h 457200"/>
                  <a:gd name="connsiteX0" fmla="*/ 51147 w 279747"/>
                  <a:gd name="connsiteY0" fmla="*/ 457200 h 457200"/>
                  <a:gd name="connsiteX1" fmla="*/ 98975 w 279747"/>
                  <a:gd name="connsiteY1" fmla="*/ 373707 h 457200"/>
                  <a:gd name="connsiteX2" fmla="*/ 48298 w 279747"/>
                  <a:gd name="connsiteY2" fmla="*/ 285856 h 457200"/>
                  <a:gd name="connsiteX3" fmla="*/ 195058 w 279747"/>
                  <a:gd name="connsiteY3" fmla="*/ 260077 h 457200"/>
                  <a:gd name="connsiteX4" fmla="*/ 206595 w 279747"/>
                  <a:gd name="connsiteY4" fmla="*/ 118872 h 457200"/>
                  <a:gd name="connsiteX5" fmla="*/ 279747 w 279747"/>
                  <a:gd name="connsiteY5" fmla="*/ 0 h 457200"/>
                  <a:gd name="connsiteX0" fmla="*/ 51147 w 279747"/>
                  <a:gd name="connsiteY0" fmla="*/ 457200 h 457200"/>
                  <a:gd name="connsiteX1" fmla="*/ 98975 w 279747"/>
                  <a:gd name="connsiteY1" fmla="*/ 373707 h 457200"/>
                  <a:gd name="connsiteX2" fmla="*/ 48298 w 279747"/>
                  <a:gd name="connsiteY2" fmla="*/ 285856 h 457200"/>
                  <a:gd name="connsiteX3" fmla="*/ 195058 w 279747"/>
                  <a:gd name="connsiteY3" fmla="*/ 260077 h 457200"/>
                  <a:gd name="connsiteX4" fmla="*/ 206595 w 279747"/>
                  <a:gd name="connsiteY4" fmla="*/ 118872 h 457200"/>
                  <a:gd name="connsiteX5" fmla="*/ 279747 w 279747"/>
                  <a:gd name="connsiteY5" fmla="*/ 0 h 457200"/>
                  <a:gd name="connsiteX0" fmla="*/ 51147 w 329528"/>
                  <a:gd name="connsiteY0" fmla="*/ 478161 h 478161"/>
                  <a:gd name="connsiteX1" fmla="*/ 98975 w 329528"/>
                  <a:gd name="connsiteY1" fmla="*/ 394668 h 478161"/>
                  <a:gd name="connsiteX2" fmla="*/ 48298 w 329528"/>
                  <a:gd name="connsiteY2" fmla="*/ 306817 h 478161"/>
                  <a:gd name="connsiteX3" fmla="*/ 195058 w 329528"/>
                  <a:gd name="connsiteY3" fmla="*/ 281038 h 478161"/>
                  <a:gd name="connsiteX4" fmla="*/ 206595 w 329528"/>
                  <a:gd name="connsiteY4" fmla="*/ 139833 h 478161"/>
                  <a:gd name="connsiteX5" fmla="*/ 329528 w 329528"/>
                  <a:gd name="connsiteY5" fmla="*/ 0 h 478161"/>
                  <a:gd name="connsiteX0" fmla="*/ 51147 w 332148"/>
                  <a:gd name="connsiteY0" fmla="*/ 488641 h 488641"/>
                  <a:gd name="connsiteX1" fmla="*/ 98975 w 332148"/>
                  <a:gd name="connsiteY1" fmla="*/ 405148 h 488641"/>
                  <a:gd name="connsiteX2" fmla="*/ 48298 w 332148"/>
                  <a:gd name="connsiteY2" fmla="*/ 317297 h 488641"/>
                  <a:gd name="connsiteX3" fmla="*/ 195058 w 332148"/>
                  <a:gd name="connsiteY3" fmla="*/ 291518 h 488641"/>
                  <a:gd name="connsiteX4" fmla="*/ 206595 w 332148"/>
                  <a:gd name="connsiteY4" fmla="*/ 150313 h 488641"/>
                  <a:gd name="connsiteX5" fmla="*/ 332148 w 332148"/>
                  <a:gd name="connsiteY5" fmla="*/ 0 h 488641"/>
                  <a:gd name="connsiteX0" fmla="*/ 51147 w 334768"/>
                  <a:gd name="connsiteY0" fmla="*/ 501741 h 501741"/>
                  <a:gd name="connsiteX1" fmla="*/ 98975 w 334768"/>
                  <a:gd name="connsiteY1" fmla="*/ 418248 h 501741"/>
                  <a:gd name="connsiteX2" fmla="*/ 48298 w 334768"/>
                  <a:gd name="connsiteY2" fmla="*/ 330397 h 501741"/>
                  <a:gd name="connsiteX3" fmla="*/ 195058 w 334768"/>
                  <a:gd name="connsiteY3" fmla="*/ 304618 h 501741"/>
                  <a:gd name="connsiteX4" fmla="*/ 206595 w 334768"/>
                  <a:gd name="connsiteY4" fmla="*/ 163413 h 501741"/>
                  <a:gd name="connsiteX5" fmla="*/ 334768 w 334768"/>
                  <a:gd name="connsiteY5" fmla="*/ 0 h 50174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06595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06595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17076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17076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17076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217076 w 326908"/>
                  <a:gd name="connsiteY3" fmla="*/ 158173 h 496501"/>
                  <a:gd name="connsiteX4" fmla="*/ 326908 w 326908"/>
                  <a:gd name="connsiteY4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217076 w 326908"/>
                  <a:gd name="connsiteY3" fmla="*/ 158173 h 496501"/>
                  <a:gd name="connsiteX4" fmla="*/ 326908 w 326908"/>
                  <a:gd name="connsiteY4" fmla="*/ 0 h 496501"/>
                  <a:gd name="connsiteX0" fmla="*/ 17086 w 292847"/>
                  <a:gd name="connsiteY0" fmla="*/ 496501 h 496501"/>
                  <a:gd name="connsiteX1" fmla="*/ 64914 w 292847"/>
                  <a:gd name="connsiteY1" fmla="*/ 413008 h 496501"/>
                  <a:gd name="connsiteX2" fmla="*/ 48298 w 292847"/>
                  <a:gd name="connsiteY2" fmla="*/ 351358 h 496501"/>
                  <a:gd name="connsiteX3" fmla="*/ 183015 w 292847"/>
                  <a:gd name="connsiteY3" fmla="*/ 158173 h 496501"/>
                  <a:gd name="connsiteX4" fmla="*/ 292847 w 292847"/>
                  <a:gd name="connsiteY4" fmla="*/ 0 h 496501"/>
                  <a:gd name="connsiteX0" fmla="*/ 17086 w 292847"/>
                  <a:gd name="connsiteY0" fmla="*/ 496501 h 496501"/>
                  <a:gd name="connsiteX1" fmla="*/ 64914 w 292847"/>
                  <a:gd name="connsiteY1" fmla="*/ 413008 h 496501"/>
                  <a:gd name="connsiteX2" fmla="*/ 48298 w 292847"/>
                  <a:gd name="connsiteY2" fmla="*/ 351358 h 496501"/>
                  <a:gd name="connsiteX3" fmla="*/ 183015 w 292847"/>
                  <a:gd name="connsiteY3" fmla="*/ 158173 h 496501"/>
                  <a:gd name="connsiteX4" fmla="*/ 292847 w 292847"/>
                  <a:gd name="connsiteY4" fmla="*/ 0 h 496501"/>
                  <a:gd name="connsiteX0" fmla="*/ 3986 w 279747"/>
                  <a:gd name="connsiteY0" fmla="*/ 496501 h 496501"/>
                  <a:gd name="connsiteX1" fmla="*/ 51814 w 279747"/>
                  <a:gd name="connsiteY1" fmla="*/ 413008 h 496501"/>
                  <a:gd name="connsiteX2" fmla="*/ 35198 w 279747"/>
                  <a:gd name="connsiteY2" fmla="*/ 351358 h 496501"/>
                  <a:gd name="connsiteX3" fmla="*/ 169915 w 279747"/>
                  <a:gd name="connsiteY3" fmla="*/ 158173 h 496501"/>
                  <a:gd name="connsiteX4" fmla="*/ 279747 w 279747"/>
                  <a:gd name="connsiteY4" fmla="*/ 0 h 496501"/>
                  <a:gd name="connsiteX0" fmla="*/ 0 w 275761"/>
                  <a:gd name="connsiteY0" fmla="*/ 496501 h 496501"/>
                  <a:gd name="connsiteX1" fmla="*/ 31212 w 275761"/>
                  <a:gd name="connsiteY1" fmla="*/ 351358 h 496501"/>
                  <a:gd name="connsiteX2" fmla="*/ 165929 w 275761"/>
                  <a:gd name="connsiteY2" fmla="*/ 158173 h 496501"/>
                  <a:gd name="connsiteX3" fmla="*/ 275761 w 275761"/>
                  <a:gd name="connsiteY3" fmla="*/ 0 h 496501"/>
                  <a:gd name="connsiteX0" fmla="*/ 0 w 275761"/>
                  <a:gd name="connsiteY0" fmla="*/ 496501 h 496501"/>
                  <a:gd name="connsiteX1" fmla="*/ 31212 w 275761"/>
                  <a:gd name="connsiteY1" fmla="*/ 351358 h 496501"/>
                  <a:gd name="connsiteX2" fmla="*/ 165929 w 275761"/>
                  <a:gd name="connsiteY2" fmla="*/ 158173 h 496501"/>
                  <a:gd name="connsiteX3" fmla="*/ 275761 w 275761"/>
                  <a:gd name="connsiteY3" fmla="*/ 0 h 496501"/>
                  <a:gd name="connsiteX0" fmla="*/ 17403 w 293164"/>
                  <a:gd name="connsiteY0" fmla="*/ 496501 h 496501"/>
                  <a:gd name="connsiteX1" fmla="*/ 48615 w 293164"/>
                  <a:gd name="connsiteY1" fmla="*/ 351358 h 496501"/>
                  <a:gd name="connsiteX2" fmla="*/ 183332 w 293164"/>
                  <a:gd name="connsiteY2" fmla="*/ 158173 h 496501"/>
                  <a:gd name="connsiteX3" fmla="*/ 293164 w 293164"/>
                  <a:gd name="connsiteY3" fmla="*/ 0 h 496501"/>
                  <a:gd name="connsiteX0" fmla="*/ 17403 w 293164"/>
                  <a:gd name="connsiteY0" fmla="*/ 496501 h 496501"/>
                  <a:gd name="connsiteX1" fmla="*/ 48615 w 293164"/>
                  <a:gd name="connsiteY1" fmla="*/ 351358 h 496501"/>
                  <a:gd name="connsiteX2" fmla="*/ 183332 w 293164"/>
                  <a:gd name="connsiteY2" fmla="*/ 158173 h 496501"/>
                  <a:gd name="connsiteX3" fmla="*/ 293164 w 293164"/>
                  <a:gd name="connsiteY3" fmla="*/ 0 h 496501"/>
                  <a:gd name="connsiteX0" fmla="*/ 17403 w 269583"/>
                  <a:gd name="connsiteY0" fmla="*/ 472921 h 472921"/>
                  <a:gd name="connsiteX1" fmla="*/ 48615 w 269583"/>
                  <a:gd name="connsiteY1" fmla="*/ 327778 h 472921"/>
                  <a:gd name="connsiteX2" fmla="*/ 183332 w 269583"/>
                  <a:gd name="connsiteY2" fmla="*/ 134593 h 472921"/>
                  <a:gd name="connsiteX3" fmla="*/ 269583 w 269583"/>
                  <a:gd name="connsiteY3" fmla="*/ 0 h 472921"/>
                  <a:gd name="connsiteX0" fmla="*/ 17403 w 280063"/>
                  <a:gd name="connsiteY0" fmla="*/ 478161 h 478161"/>
                  <a:gd name="connsiteX1" fmla="*/ 48615 w 280063"/>
                  <a:gd name="connsiteY1" fmla="*/ 333018 h 478161"/>
                  <a:gd name="connsiteX2" fmla="*/ 183332 w 280063"/>
                  <a:gd name="connsiteY2" fmla="*/ 139833 h 478161"/>
                  <a:gd name="connsiteX3" fmla="*/ 280063 w 280063"/>
                  <a:gd name="connsiteY3" fmla="*/ 0 h 478161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183332 w 434646"/>
                  <a:gd name="connsiteY2" fmla="*/ 278696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183332 w 434646"/>
                  <a:gd name="connsiteY2" fmla="*/ 278696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43603 w 460846"/>
                  <a:gd name="connsiteY0" fmla="*/ 617024 h 617024"/>
                  <a:gd name="connsiteX1" fmla="*/ 48615 w 460846"/>
                  <a:gd name="connsiteY1" fmla="*/ 374939 h 617024"/>
                  <a:gd name="connsiteX2" fmla="*/ 235733 w 460846"/>
                  <a:gd name="connsiteY2" fmla="*/ 184374 h 617024"/>
                  <a:gd name="connsiteX3" fmla="*/ 460846 w 460846"/>
                  <a:gd name="connsiteY3" fmla="*/ 0 h 617024"/>
                  <a:gd name="connsiteX0" fmla="*/ 43603 w 460846"/>
                  <a:gd name="connsiteY0" fmla="*/ 617024 h 617024"/>
                  <a:gd name="connsiteX1" fmla="*/ 48615 w 460846"/>
                  <a:gd name="connsiteY1" fmla="*/ 374939 h 617024"/>
                  <a:gd name="connsiteX2" fmla="*/ 235733 w 460846"/>
                  <a:gd name="connsiteY2" fmla="*/ 184374 h 617024"/>
                  <a:gd name="connsiteX3" fmla="*/ 460846 w 460846"/>
                  <a:gd name="connsiteY3" fmla="*/ 0 h 617024"/>
                  <a:gd name="connsiteX0" fmla="*/ 54083 w 471326"/>
                  <a:gd name="connsiteY0" fmla="*/ 617024 h 617024"/>
                  <a:gd name="connsiteX1" fmla="*/ 59095 w 471326"/>
                  <a:gd name="connsiteY1" fmla="*/ 374939 h 617024"/>
                  <a:gd name="connsiteX2" fmla="*/ 246213 w 471326"/>
                  <a:gd name="connsiteY2" fmla="*/ 184374 h 617024"/>
                  <a:gd name="connsiteX3" fmla="*/ 471326 w 471326"/>
                  <a:gd name="connsiteY3" fmla="*/ 0 h 617024"/>
                  <a:gd name="connsiteX0" fmla="*/ 38363 w 455606"/>
                  <a:gd name="connsiteY0" fmla="*/ 617024 h 617024"/>
                  <a:gd name="connsiteX1" fmla="*/ 59095 w 455606"/>
                  <a:gd name="connsiteY1" fmla="*/ 369699 h 617024"/>
                  <a:gd name="connsiteX2" fmla="*/ 230493 w 455606"/>
                  <a:gd name="connsiteY2" fmla="*/ 184374 h 617024"/>
                  <a:gd name="connsiteX3" fmla="*/ 455606 w 455606"/>
                  <a:gd name="connsiteY3" fmla="*/ 0 h 617024"/>
                  <a:gd name="connsiteX0" fmla="*/ 38363 w 455606"/>
                  <a:gd name="connsiteY0" fmla="*/ 617024 h 617024"/>
                  <a:gd name="connsiteX1" fmla="*/ 59095 w 455606"/>
                  <a:gd name="connsiteY1" fmla="*/ 369699 h 617024"/>
                  <a:gd name="connsiteX2" fmla="*/ 230493 w 455606"/>
                  <a:gd name="connsiteY2" fmla="*/ 184374 h 617024"/>
                  <a:gd name="connsiteX3" fmla="*/ 455606 w 455606"/>
                  <a:gd name="connsiteY3" fmla="*/ 0 h 617024"/>
                  <a:gd name="connsiteX0" fmla="*/ 0 w 527285"/>
                  <a:gd name="connsiteY0" fmla="*/ 554143 h 554143"/>
                  <a:gd name="connsiteX1" fmla="*/ 130774 w 527285"/>
                  <a:gd name="connsiteY1" fmla="*/ 3696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696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696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696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565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565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565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565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565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32525"/>
                  <a:gd name="connsiteY0" fmla="*/ 559383 h 559383"/>
                  <a:gd name="connsiteX1" fmla="*/ 136014 w 532525"/>
                  <a:gd name="connsiteY1" fmla="*/ 356599 h 559383"/>
                  <a:gd name="connsiteX2" fmla="*/ 307412 w 532525"/>
                  <a:gd name="connsiteY2" fmla="*/ 184374 h 559383"/>
                  <a:gd name="connsiteX3" fmla="*/ 532525 w 532525"/>
                  <a:gd name="connsiteY3" fmla="*/ 0 h 559383"/>
                  <a:gd name="connsiteX0" fmla="*/ 0 w 532525"/>
                  <a:gd name="connsiteY0" fmla="*/ 559383 h 559383"/>
                  <a:gd name="connsiteX1" fmla="*/ 136014 w 532525"/>
                  <a:gd name="connsiteY1" fmla="*/ 356599 h 559383"/>
                  <a:gd name="connsiteX2" fmla="*/ 307412 w 532525"/>
                  <a:gd name="connsiteY2" fmla="*/ 184374 h 559383"/>
                  <a:gd name="connsiteX3" fmla="*/ 532525 w 532525"/>
                  <a:gd name="connsiteY3" fmla="*/ 0 h 55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525" h="559383">
                    <a:moveTo>
                      <a:pt x="0" y="559383"/>
                    </a:moveTo>
                    <a:cubicBezTo>
                      <a:pt x="195146" y="526525"/>
                      <a:pt x="50719" y="381546"/>
                      <a:pt x="136014" y="356599"/>
                    </a:cubicBezTo>
                    <a:cubicBezTo>
                      <a:pt x="252640" y="356047"/>
                      <a:pt x="313133" y="288405"/>
                      <a:pt x="307412" y="184374"/>
                    </a:cubicBezTo>
                    <a:cubicBezTo>
                      <a:pt x="359333" y="106544"/>
                      <a:pt x="462262" y="226511"/>
                      <a:pt x="532525" y="0"/>
                    </a:cubicBezTo>
                  </a:path>
                </a:pathLst>
              </a:cu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 56">
                <a:extLst>
                  <a:ext uri="{FF2B5EF4-FFF2-40B4-BE49-F238E27FC236}">
                    <a16:creationId xmlns:a16="http://schemas.microsoft.com/office/drawing/2014/main" xmlns="" id="{466CF8B0-6A86-4F94-A485-F9A69232A566}"/>
                  </a:ext>
                </a:extLst>
              </p:cNvPr>
              <p:cNvSpPr/>
              <p:nvPr/>
            </p:nvSpPr>
            <p:spPr>
              <a:xfrm>
                <a:off x="4461957" y="1467919"/>
                <a:ext cx="693745" cy="586651"/>
              </a:xfrm>
              <a:custGeom>
                <a:avLst/>
                <a:gdLst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46304 w 237744"/>
                  <a:gd name="connsiteY6" fmla="*/ 246888 h 457200"/>
                  <a:gd name="connsiteX7" fmla="*/ 164592 w 237744"/>
                  <a:gd name="connsiteY7" fmla="*/ 118872 h 457200"/>
                  <a:gd name="connsiteX8" fmla="*/ 173736 w 237744"/>
                  <a:gd name="connsiteY8" fmla="*/ 27432 h 457200"/>
                  <a:gd name="connsiteX9" fmla="*/ 210312 w 237744"/>
                  <a:gd name="connsiteY9" fmla="*/ 18288 h 457200"/>
                  <a:gd name="connsiteX10" fmla="*/ 237744 w 237744"/>
                  <a:gd name="connsiteY10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46304 w 237744"/>
                  <a:gd name="connsiteY6" fmla="*/ 246888 h 457200"/>
                  <a:gd name="connsiteX7" fmla="*/ 164592 w 237744"/>
                  <a:gd name="connsiteY7" fmla="*/ 118872 h 457200"/>
                  <a:gd name="connsiteX8" fmla="*/ 173736 w 237744"/>
                  <a:gd name="connsiteY8" fmla="*/ 27432 h 457200"/>
                  <a:gd name="connsiteX9" fmla="*/ 237744 w 237744"/>
                  <a:gd name="connsiteY9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46304 w 237744"/>
                  <a:gd name="connsiteY6" fmla="*/ 246888 h 457200"/>
                  <a:gd name="connsiteX7" fmla="*/ 164592 w 237744"/>
                  <a:gd name="connsiteY7" fmla="*/ 118872 h 457200"/>
                  <a:gd name="connsiteX8" fmla="*/ 237744 w 237744"/>
                  <a:gd name="connsiteY8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91440 w 237744"/>
                  <a:gd name="connsiteY4" fmla="*/ 283464 h 457200"/>
                  <a:gd name="connsiteX5" fmla="*/ 118872 w 237744"/>
                  <a:gd name="connsiteY5" fmla="*/ 274320 h 457200"/>
                  <a:gd name="connsiteX6" fmla="*/ 164592 w 237744"/>
                  <a:gd name="connsiteY6" fmla="*/ 118872 h 457200"/>
                  <a:gd name="connsiteX7" fmla="*/ 237744 w 237744"/>
                  <a:gd name="connsiteY7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18288 w 237744"/>
                  <a:gd name="connsiteY1" fmla="*/ 429768 h 457200"/>
                  <a:gd name="connsiteX2" fmla="*/ 0 w 237744"/>
                  <a:gd name="connsiteY2" fmla="*/ 356616 h 457200"/>
                  <a:gd name="connsiteX3" fmla="*/ 9144 w 237744"/>
                  <a:gd name="connsiteY3" fmla="*/ 320040 h 457200"/>
                  <a:gd name="connsiteX4" fmla="*/ 118872 w 237744"/>
                  <a:gd name="connsiteY4" fmla="*/ 274320 h 457200"/>
                  <a:gd name="connsiteX5" fmla="*/ 164592 w 237744"/>
                  <a:gd name="connsiteY5" fmla="*/ 118872 h 457200"/>
                  <a:gd name="connsiteX6" fmla="*/ 237744 w 237744"/>
                  <a:gd name="connsiteY6" fmla="*/ 0 h 457200"/>
                  <a:gd name="connsiteX0" fmla="*/ 9144 w 237744"/>
                  <a:gd name="connsiteY0" fmla="*/ 457200 h 457200"/>
                  <a:gd name="connsiteX1" fmla="*/ 0 w 237744"/>
                  <a:gd name="connsiteY1" fmla="*/ 356616 h 457200"/>
                  <a:gd name="connsiteX2" fmla="*/ 9144 w 237744"/>
                  <a:gd name="connsiteY2" fmla="*/ 320040 h 457200"/>
                  <a:gd name="connsiteX3" fmla="*/ 118872 w 237744"/>
                  <a:gd name="connsiteY3" fmla="*/ 274320 h 457200"/>
                  <a:gd name="connsiteX4" fmla="*/ 164592 w 237744"/>
                  <a:gd name="connsiteY4" fmla="*/ 118872 h 457200"/>
                  <a:gd name="connsiteX5" fmla="*/ 237744 w 237744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16699 w 235571"/>
                  <a:gd name="connsiteY3" fmla="*/ 274320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50882 w 235571"/>
                  <a:gd name="connsiteY3" fmla="*/ 260077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50882 w 235571"/>
                  <a:gd name="connsiteY3" fmla="*/ 260077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6971 w 235571"/>
                  <a:gd name="connsiteY0" fmla="*/ 457200 h 457200"/>
                  <a:gd name="connsiteX1" fmla="*/ 54799 w 235571"/>
                  <a:gd name="connsiteY1" fmla="*/ 373707 h 457200"/>
                  <a:gd name="connsiteX2" fmla="*/ 6971 w 235571"/>
                  <a:gd name="connsiteY2" fmla="*/ 320040 h 457200"/>
                  <a:gd name="connsiteX3" fmla="*/ 150882 w 235571"/>
                  <a:gd name="connsiteY3" fmla="*/ 260077 h 457200"/>
                  <a:gd name="connsiteX4" fmla="*/ 162419 w 235571"/>
                  <a:gd name="connsiteY4" fmla="*/ 118872 h 457200"/>
                  <a:gd name="connsiteX5" fmla="*/ 235571 w 235571"/>
                  <a:gd name="connsiteY5" fmla="*/ 0 h 457200"/>
                  <a:gd name="connsiteX0" fmla="*/ 19812 w 248412"/>
                  <a:gd name="connsiteY0" fmla="*/ 457200 h 457200"/>
                  <a:gd name="connsiteX1" fmla="*/ 67640 w 248412"/>
                  <a:gd name="connsiteY1" fmla="*/ 373707 h 457200"/>
                  <a:gd name="connsiteX2" fmla="*/ 19812 w 248412"/>
                  <a:gd name="connsiteY2" fmla="*/ 320040 h 457200"/>
                  <a:gd name="connsiteX3" fmla="*/ 163723 w 248412"/>
                  <a:gd name="connsiteY3" fmla="*/ 260077 h 457200"/>
                  <a:gd name="connsiteX4" fmla="*/ 175260 w 248412"/>
                  <a:gd name="connsiteY4" fmla="*/ 118872 h 457200"/>
                  <a:gd name="connsiteX5" fmla="*/ 248412 w 248412"/>
                  <a:gd name="connsiteY5" fmla="*/ 0 h 457200"/>
                  <a:gd name="connsiteX0" fmla="*/ 48298 w 276898"/>
                  <a:gd name="connsiteY0" fmla="*/ 457200 h 457200"/>
                  <a:gd name="connsiteX1" fmla="*/ 96126 w 276898"/>
                  <a:gd name="connsiteY1" fmla="*/ 373707 h 457200"/>
                  <a:gd name="connsiteX2" fmla="*/ 48298 w 276898"/>
                  <a:gd name="connsiteY2" fmla="*/ 320040 h 457200"/>
                  <a:gd name="connsiteX3" fmla="*/ 192209 w 276898"/>
                  <a:gd name="connsiteY3" fmla="*/ 260077 h 457200"/>
                  <a:gd name="connsiteX4" fmla="*/ 203746 w 276898"/>
                  <a:gd name="connsiteY4" fmla="*/ 118872 h 457200"/>
                  <a:gd name="connsiteX5" fmla="*/ 276898 w 276898"/>
                  <a:gd name="connsiteY5" fmla="*/ 0 h 457200"/>
                  <a:gd name="connsiteX0" fmla="*/ 48298 w 276898"/>
                  <a:gd name="connsiteY0" fmla="*/ 457200 h 457200"/>
                  <a:gd name="connsiteX1" fmla="*/ 96126 w 276898"/>
                  <a:gd name="connsiteY1" fmla="*/ 373707 h 457200"/>
                  <a:gd name="connsiteX2" fmla="*/ 48298 w 276898"/>
                  <a:gd name="connsiteY2" fmla="*/ 320040 h 457200"/>
                  <a:gd name="connsiteX3" fmla="*/ 192209 w 276898"/>
                  <a:gd name="connsiteY3" fmla="*/ 260077 h 457200"/>
                  <a:gd name="connsiteX4" fmla="*/ 203746 w 276898"/>
                  <a:gd name="connsiteY4" fmla="*/ 118872 h 457200"/>
                  <a:gd name="connsiteX5" fmla="*/ 276898 w 276898"/>
                  <a:gd name="connsiteY5" fmla="*/ 0 h 457200"/>
                  <a:gd name="connsiteX0" fmla="*/ 51147 w 279747"/>
                  <a:gd name="connsiteY0" fmla="*/ 457200 h 457200"/>
                  <a:gd name="connsiteX1" fmla="*/ 98975 w 279747"/>
                  <a:gd name="connsiteY1" fmla="*/ 373707 h 457200"/>
                  <a:gd name="connsiteX2" fmla="*/ 48298 w 279747"/>
                  <a:gd name="connsiteY2" fmla="*/ 285856 h 457200"/>
                  <a:gd name="connsiteX3" fmla="*/ 195058 w 279747"/>
                  <a:gd name="connsiteY3" fmla="*/ 260077 h 457200"/>
                  <a:gd name="connsiteX4" fmla="*/ 206595 w 279747"/>
                  <a:gd name="connsiteY4" fmla="*/ 118872 h 457200"/>
                  <a:gd name="connsiteX5" fmla="*/ 279747 w 279747"/>
                  <a:gd name="connsiteY5" fmla="*/ 0 h 457200"/>
                  <a:gd name="connsiteX0" fmla="*/ 51147 w 279747"/>
                  <a:gd name="connsiteY0" fmla="*/ 457200 h 457200"/>
                  <a:gd name="connsiteX1" fmla="*/ 98975 w 279747"/>
                  <a:gd name="connsiteY1" fmla="*/ 373707 h 457200"/>
                  <a:gd name="connsiteX2" fmla="*/ 48298 w 279747"/>
                  <a:gd name="connsiteY2" fmla="*/ 285856 h 457200"/>
                  <a:gd name="connsiteX3" fmla="*/ 195058 w 279747"/>
                  <a:gd name="connsiteY3" fmla="*/ 260077 h 457200"/>
                  <a:gd name="connsiteX4" fmla="*/ 206595 w 279747"/>
                  <a:gd name="connsiteY4" fmla="*/ 118872 h 457200"/>
                  <a:gd name="connsiteX5" fmla="*/ 279747 w 279747"/>
                  <a:gd name="connsiteY5" fmla="*/ 0 h 457200"/>
                  <a:gd name="connsiteX0" fmla="*/ 51147 w 329528"/>
                  <a:gd name="connsiteY0" fmla="*/ 478161 h 478161"/>
                  <a:gd name="connsiteX1" fmla="*/ 98975 w 329528"/>
                  <a:gd name="connsiteY1" fmla="*/ 394668 h 478161"/>
                  <a:gd name="connsiteX2" fmla="*/ 48298 w 329528"/>
                  <a:gd name="connsiteY2" fmla="*/ 306817 h 478161"/>
                  <a:gd name="connsiteX3" fmla="*/ 195058 w 329528"/>
                  <a:gd name="connsiteY3" fmla="*/ 281038 h 478161"/>
                  <a:gd name="connsiteX4" fmla="*/ 206595 w 329528"/>
                  <a:gd name="connsiteY4" fmla="*/ 139833 h 478161"/>
                  <a:gd name="connsiteX5" fmla="*/ 329528 w 329528"/>
                  <a:gd name="connsiteY5" fmla="*/ 0 h 478161"/>
                  <a:gd name="connsiteX0" fmla="*/ 51147 w 332148"/>
                  <a:gd name="connsiteY0" fmla="*/ 488641 h 488641"/>
                  <a:gd name="connsiteX1" fmla="*/ 98975 w 332148"/>
                  <a:gd name="connsiteY1" fmla="*/ 405148 h 488641"/>
                  <a:gd name="connsiteX2" fmla="*/ 48298 w 332148"/>
                  <a:gd name="connsiteY2" fmla="*/ 317297 h 488641"/>
                  <a:gd name="connsiteX3" fmla="*/ 195058 w 332148"/>
                  <a:gd name="connsiteY3" fmla="*/ 291518 h 488641"/>
                  <a:gd name="connsiteX4" fmla="*/ 206595 w 332148"/>
                  <a:gd name="connsiteY4" fmla="*/ 150313 h 488641"/>
                  <a:gd name="connsiteX5" fmla="*/ 332148 w 332148"/>
                  <a:gd name="connsiteY5" fmla="*/ 0 h 488641"/>
                  <a:gd name="connsiteX0" fmla="*/ 51147 w 334768"/>
                  <a:gd name="connsiteY0" fmla="*/ 501741 h 501741"/>
                  <a:gd name="connsiteX1" fmla="*/ 98975 w 334768"/>
                  <a:gd name="connsiteY1" fmla="*/ 418248 h 501741"/>
                  <a:gd name="connsiteX2" fmla="*/ 48298 w 334768"/>
                  <a:gd name="connsiteY2" fmla="*/ 330397 h 501741"/>
                  <a:gd name="connsiteX3" fmla="*/ 195058 w 334768"/>
                  <a:gd name="connsiteY3" fmla="*/ 304618 h 501741"/>
                  <a:gd name="connsiteX4" fmla="*/ 206595 w 334768"/>
                  <a:gd name="connsiteY4" fmla="*/ 163413 h 501741"/>
                  <a:gd name="connsiteX5" fmla="*/ 334768 w 334768"/>
                  <a:gd name="connsiteY5" fmla="*/ 0 h 50174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06595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06595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17076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17076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195058 w 326908"/>
                  <a:gd name="connsiteY3" fmla="*/ 299378 h 496501"/>
                  <a:gd name="connsiteX4" fmla="*/ 217076 w 326908"/>
                  <a:gd name="connsiteY4" fmla="*/ 158173 h 496501"/>
                  <a:gd name="connsiteX5" fmla="*/ 326908 w 326908"/>
                  <a:gd name="connsiteY5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217076 w 326908"/>
                  <a:gd name="connsiteY3" fmla="*/ 158173 h 496501"/>
                  <a:gd name="connsiteX4" fmla="*/ 326908 w 326908"/>
                  <a:gd name="connsiteY4" fmla="*/ 0 h 496501"/>
                  <a:gd name="connsiteX0" fmla="*/ 51147 w 326908"/>
                  <a:gd name="connsiteY0" fmla="*/ 496501 h 496501"/>
                  <a:gd name="connsiteX1" fmla="*/ 98975 w 326908"/>
                  <a:gd name="connsiteY1" fmla="*/ 413008 h 496501"/>
                  <a:gd name="connsiteX2" fmla="*/ 48298 w 326908"/>
                  <a:gd name="connsiteY2" fmla="*/ 325157 h 496501"/>
                  <a:gd name="connsiteX3" fmla="*/ 217076 w 326908"/>
                  <a:gd name="connsiteY3" fmla="*/ 158173 h 496501"/>
                  <a:gd name="connsiteX4" fmla="*/ 326908 w 326908"/>
                  <a:gd name="connsiteY4" fmla="*/ 0 h 496501"/>
                  <a:gd name="connsiteX0" fmla="*/ 17086 w 292847"/>
                  <a:gd name="connsiteY0" fmla="*/ 496501 h 496501"/>
                  <a:gd name="connsiteX1" fmla="*/ 64914 w 292847"/>
                  <a:gd name="connsiteY1" fmla="*/ 413008 h 496501"/>
                  <a:gd name="connsiteX2" fmla="*/ 48298 w 292847"/>
                  <a:gd name="connsiteY2" fmla="*/ 351358 h 496501"/>
                  <a:gd name="connsiteX3" fmla="*/ 183015 w 292847"/>
                  <a:gd name="connsiteY3" fmla="*/ 158173 h 496501"/>
                  <a:gd name="connsiteX4" fmla="*/ 292847 w 292847"/>
                  <a:gd name="connsiteY4" fmla="*/ 0 h 496501"/>
                  <a:gd name="connsiteX0" fmla="*/ 17086 w 292847"/>
                  <a:gd name="connsiteY0" fmla="*/ 496501 h 496501"/>
                  <a:gd name="connsiteX1" fmla="*/ 64914 w 292847"/>
                  <a:gd name="connsiteY1" fmla="*/ 413008 h 496501"/>
                  <a:gd name="connsiteX2" fmla="*/ 48298 w 292847"/>
                  <a:gd name="connsiteY2" fmla="*/ 351358 h 496501"/>
                  <a:gd name="connsiteX3" fmla="*/ 183015 w 292847"/>
                  <a:gd name="connsiteY3" fmla="*/ 158173 h 496501"/>
                  <a:gd name="connsiteX4" fmla="*/ 292847 w 292847"/>
                  <a:gd name="connsiteY4" fmla="*/ 0 h 496501"/>
                  <a:gd name="connsiteX0" fmla="*/ 3986 w 279747"/>
                  <a:gd name="connsiteY0" fmla="*/ 496501 h 496501"/>
                  <a:gd name="connsiteX1" fmla="*/ 51814 w 279747"/>
                  <a:gd name="connsiteY1" fmla="*/ 413008 h 496501"/>
                  <a:gd name="connsiteX2" fmla="*/ 35198 w 279747"/>
                  <a:gd name="connsiteY2" fmla="*/ 351358 h 496501"/>
                  <a:gd name="connsiteX3" fmla="*/ 169915 w 279747"/>
                  <a:gd name="connsiteY3" fmla="*/ 158173 h 496501"/>
                  <a:gd name="connsiteX4" fmla="*/ 279747 w 279747"/>
                  <a:gd name="connsiteY4" fmla="*/ 0 h 496501"/>
                  <a:gd name="connsiteX0" fmla="*/ 0 w 275761"/>
                  <a:gd name="connsiteY0" fmla="*/ 496501 h 496501"/>
                  <a:gd name="connsiteX1" fmla="*/ 31212 w 275761"/>
                  <a:gd name="connsiteY1" fmla="*/ 351358 h 496501"/>
                  <a:gd name="connsiteX2" fmla="*/ 165929 w 275761"/>
                  <a:gd name="connsiteY2" fmla="*/ 158173 h 496501"/>
                  <a:gd name="connsiteX3" fmla="*/ 275761 w 275761"/>
                  <a:gd name="connsiteY3" fmla="*/ 0 h 496501"/>
                  <a:gd name="connsiteX0" fmla="*/ 0 w 275761"/>
                  <a:gd name="connsiteY0" fmla="*/ 496501 h 496501"/>
                  <a:gd name="connsiteX1" fmla="*/ 31212 w 275761"/>
                  <a:gd name="connsiteY1" fmla="*/ 351358 h 496501"/>
                  <a:gd name="connsiteX2" fmla="*/ 165929 w 275761"/>
                  <a:gd name="connsiteY2" fmla="*/ 158173 h 496501"/>
                  <a:gd name="connsiteX3" fmla="*/ 275761 w 275761"/>
                  <a:gd name="connsiteY3" fmla="*/ 0 h 496501"/>
                  <a:gd name="connsiteX0" fmla="*/ 17403 w 293164"/>
                  <a:gd name="connsiteY0" fmla="*/ 496501 h 496501"/>
                  <a:gd name="connsiteX1" fmla="*/ 48615 w 293164"/>
                  <a:gd name="connsiteY1" fmla="*/ 351358 h 496501"/>
                  <a:gd name="connsiteX2" fmla="*/ 183332 w 293164"/>
                  <a:gd name="connsiteY2" fmla="*/ 158173 h 496501"/>
                  <a:gd name="connsiteX3" fmla="*/ 293164 w 293164"/>
                  <a:gd name="connsiteY3" fmla="*/ 0 h 496501"/>
                  <a:gd name="connsiteX0" fmla="*/ 17403 w 293164"/>
                  <a:gd name="connsiteY0" fmla="*/ 496501 h 496501"/>
                  <a:gd name="connsiteX1" fmla="*/ 48615 w 293164"/>
                  <a:gd name="connsiteY1" fmla="*/ 351358 h 496501"/>
                  <a:gd name="connsiteX2" fmla="*/ 183332 w 293164"/>
                  <a:gd name="connsiteY2" fmla="*/ 158173 h 496501"/>
                  <a:gd name="connsiteX3" fmla="*/ 293164 w 293164"/>
                  <a:gd name="connsiteY3" fmla="*/ 0 h 496501"/>
                  <a:gd name="connsiteX0" fmla="*/ 17403 w 269583"/>
                  <a:gd name="connsiteY0" fmla="*/ 472921 h 472921"/>
                  <a:gd name="connsiteX1" fmla="*/ 48615 w 269583"/>
                  <a:gd name="connsiteY1" fmla="*/ 327778 h 472921"/>
                  <a:gd name="connsiteX2" fmla="*/ 183332 w 269583"/>
                  <a:gd name="connsiteY2" fmla="*/ 134593 h 472921"/>
                  <a:gd name="connsiteX3" fmla="*/ 269583 w 269583"/>
                  <a:gd name="connsiteY3" fmla="*/ 0 h 472921"/>
                  <a:gd name="connsiteX0" fmla="*/ 17403 w 280063"/>
                  <a:gd name="connsiteY0" fmla="*/ 478161 h 478161"/>
                  <a:gd name="connsiteX1" fmla="*/ 48615 w 280063"/>
                  <a:gd name="connsiteY1" fmla="*/ 333018 h 478161"/>
                  <a:gd name="connsiteX2" fmla="*/ 183332 w 280063"/>
                  <a:gd name="connsiteY2" fmla="*/ 139833 h 478161"/>
                  <a:gd name="connsiteX3" fmla="*/ 280063 w 280063"/>
                  <a:gd name="connsiteY3" fmla="*/ 0 h 478161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183332 w 434646"/>
                  <a:gd name="connsiteY2" fmla="*/ 278696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183332 w 434646"/>
                  <a:gd name="connsiteY2" fmla="*/ 278696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17403 w 434646"/>
                  <a:gd name="connsiteY0" fmla="*/ 617024 h 617024"/>
                  <a:gd name="connsiteX1" fmla="*/ 48615 w 434646"/>
                  <a:gd name="connsiteY1" fmla="*/ 471881 h 617024"/>
                  <a:gd name="connsiteX2" fmla="*/ 209533 w 434646"/>
                  <a:gd name="connsiteY2" fmla="*/ 184374 h 617024"/>
                  <a:gd name="connsiteX3" fmla="*/ 434646 w 434646"/>
                  <a:gd name="connsiteY3" fmla="*/ 0 h 617024"/>
                  <a:gd name="connsiteX0" fmla="*/ 43603 w 460846"/>
                  <a:gd name="connsiteY0" fmla="*/ 617024 h 617024"/>
                  <a:gd name="connsiteX1" fmla="*/ 48615 w 460846"/>
                  <a:gd name="connsiteY1" fmla="*/ 374939 h 617024"/>
                  <a:gd name="connsiteX2" fmla="*/ 235733 w 460846"/>
                  <a:gd name="connsiteY2" fmla="*/ 184374 h 617024"/>
                  <a:gd name="connsiteX3" fmla="*/ 460846 w 460846"/>
                  <a:gd name="connsiteY3" fmla="*/ 0 h 617024"/>
                  <a:gd name="connsiteX0" fmla="*/ 43603 w 460846"/>
                  <a:gd name="connsiteY0" fmla="*/ 617024 h 617024"/>
                  <a:gd name="connsiteX1" fmla="*/ 48615 w 460846"/>
                  <a:gd name="connsiteY1" fmla="*/ 374939 h 617024"/>
                  <a:gd name="connsiteX2" fmla="*/ 235733 w 460846"/>
                  <a:gd name="connsiteY2" fmla="*/ 184374 h 617024"/>
                  <a:gd name="connsiteX3" fmla="*/ 460846 w 460846"/>
                  <a:gd name="connsiteY3" fmla="*/ 0 h 617024"/>
                  <a:gd name="connsiteX0" fmla="*/ 54083 w 471326"/>
                  <a:gd name="connsiteY0" fmla="*/ 617024 h 617024"/>
                  <a:gd name="connsiteX1" fmla="*/ 59095 w 471326"/>
                  <a:gd name="connsiteY1" fmla="*/ 374939 h 617024"/>
                  <a:gd name="connsiteX2" fmla="*/ 246213 w 471326"/>
                  <a:gd name="connsiteY2" fmla="*/ 184374 h 617024"/>
                  <a:gd name="connsiteX3" fmla="*/ 471326 w 471326"/>
                  <a:gd name="connsiteY3" fmla="*/ 0 h 617024"/>
                  <a:gd name="connsiteX0" fmla="*/ 38363 w 455606"/>
                  <a:gd name="connsiteY0" fmla="*/ 617024 h 617024"/>
                  <a:gd name="connsiteX1" fmla="*/ 59095 w 455606"/>
                  <a:gd name="connsiteY1" fmla="*/ 369699 h 617024"/>
                  <a:gd name="connsiteX2" fmla="*/ 230493 w 455606"/>
                  <a:gd name="connsiteY2" fmla="*/ 184374 h 617024"/>
                  <a:gd name="connsiteX3" fmla="*/ 455606 w 455606"/>
                  <a:gd name="connsiteY3" fmla="*/ 0 h 617024"/>
                  <a:gd name="connsiteX0" fmla="*/ 38363 w 455606"/>
                  <a:gd name="connsiteY0" fmla="*/ 617024 h 617024"/>
                  <a:gd name="connsiteX1" fmla="*/ 59095 w 455606"/>
                  <a:gd name="connsiteY1" fmla="*/ 369699 h 617024"/>
                  <a:gd name="connsiteX2" fmla="*/ 230493 w 455606"/>
                  <a:gd name="connsiteY2" fmla="*/ 184374 h 617024"/>
                  <a:gd name="connsiteX3" fmla="*/ 455606 w 455606"/>
                  <a:gd name="connsiteY3" fmla="*/ 0 h 617024"/>
                  <a:gd name="connsiteX0" fmla="*/ 0 w 527285"/>
                  <a:gd name="connsiteY0" fmla="*/ 554143 h 554143"/>
                  <a:gd name="connsiteX1" fmla="*/ 130774 w 527285"/>
                  <a:gd name="connsiteY1" fmla="*/ 3696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696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696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696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565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565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565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27285"/>
                  <a:gd name="connsiteY0" fmla="*/ 554143 h 554143"/>
                  <a:gd name="connsiteX1" fmla="*/ 130774 w 527285"/>
                  <a:gd name="connsiteY1" fmla="*/ 356599 h 554143"/>
                  <a:gd name="connsiteX2" fmla="*/ 302172 w 527285"/>
                  <a:gd name="connsiteY2" fmla="*/ 184374 h 554143"/>
                  <a:gd name="connsiteX3" fmla="*/ 527285 w 527285"/>
                  <a:gd name="connsiteY3" fmla="*/ 0 h 554143"/>
                  <a:gd name="connsiteX0" fmla="*/ 0 w 506325"/>
                  <a:gd name="connsiteY0" fmla="*/ 569863 h 569863"/>
                  <a:gd name="connsiteX1" fmla="*/ 130774 w 506325"/>
                  <a:gd name="connsiteY1" fmla="*/ 372319 h 569863"/>
                  <a:gd name="connsiteX2" fmla="*/ 302172 w 506325"/>
                  <a:gd name="connsiteY2" fmla="*/ 200094 h 569863"/>
                  <a:gd name="connsiteX3" fmla="*/ 506325 w 506325"/>
                  <a:gd name="connsiteY3" fmla="*/ 0 h 569863"/>
                  <a:gd name="connsiteX0" fmla="*/ 0 w 506325"/>
                  <a:gd name="connsiteY0" fmla="*/ 569863 h 569863"/>
                  <a:gd name="connsiteX1" fmla="*/ 130774 w 506325"/>
                  <a:gd name="connsiteY1" fmla="*/ 372319 h 569863"/>
                  <a:gd name="connsiteX2" fmla="*/ 302172 w 506325"/>
                  <a:gd name="connsiteY2" fmla="*/ 200094 h 569863"/>
                  <a:gd name="connsiteX3" fmla="*/ 506325 w 506325"/>
                  <a:gd name="connsiteY3" fmla="*/ 0 h 569863"/>
                  <a:gd name="connsiteX0" fmla="*/ 0 w 506325"/>
                  <a:gd name="connsiteY0" fmla="*/ 569863 h 569863"/>
                  <a:gd name="connsiteX1" fmla="*/ 130774 w 506325"/>
                  <a:gd name="connsiteY1" fmla="*/ 372319 h 569863"/>
                  <a:gd name="connsiteX2" fmla="*/ 289072 w 506325"/>
                  <a:gd name="connsiteY2" fmla="*/ 221054 h 569863"/>
                  <a:gd name="connsiteX3" fmla="*/ 506325 w 506325"/>
                  <a:gd name="connsiteY3" fmla="*/ 0 h 569863"/>
                  <a:gd name="connsiteX0" fmla="*/ 0 w 506325"/>
                  <a:gd name="connsiteY0" fmla="*/ 569863 h 569863"/>
                  <a:gd name="connsiteX1" fmla="*/ 130774 w 506325"/>
                  <a:gd name="connsiteY1" fmla="*/ 372319 h 569863"/>
                  <a:gd name="connsiteX2" fmla="*/ 289072 w 506325"/>
                  <a:gd name="connsiteY2" fmla="*/ 221054 h 569863"/>
                  <a:gd name="connsiteX3" fmla="*/ 506325 w 506325"/>
                  <a:gd name="connsiteY3" fmla="*/ 0 h 569863"/>
                  <a:gd name="connsiteX0" fmla="*/ 96004 w 602329"/>
                  <a:gd name="connsiteY0" fmla="*/ 569863 h 569863"/>
                  <a:gd name="connsiteX1" fmla="*/ 85295 w 602329"/>
                  <a:gd name="connsiteY1" fmla="*/ 437820 h 569863"/>
                  <a:gd name="connsiteX2" fmla="*/ 385076 w 602329"/>
                  <a:gd name="connsiteY2" fmla="*/ 221054 h 569863"/>
                  <a:gd name="connsiteX3" fmla="*/ 602329 w 602329"/>
                  <a:gd name="connsiteY3" fmla="*/ 0 h 569863"/>
                  <a:gd name="connsiteX0" fmla="*/ 96004 w 602329"/>
                  <a:gd name="connsiteY0" fmla="*/ 569863 h 569863"/>
                  <a:gd name="connsiteX1" fmla="*/ 85295 w 602329"/>
                  <a:gd name="connsiteY1" fmla="*/ 437820 h 569863"/>
                  <a:gd name="connsiteX2" fmla="*/ 385076 w 602329"/>
                  <a:gd name="connsiteY2" fmla="*/ 221054 h 569863"/>
                  <a:gd name="connsiteX3" fmla="*/ 602329 w 602329"/>
                  <a:gd name="connsiteY3" fmla="*/ 0 h 569863"/>
                  <a:gd name="connsiteX0" fmla="*/ 189205 w 695530"/>
                  <a:gd name="connsiteY0" fmla="*/ 569863 h 608658"/>
                  <a:gd name="connsiteX1" fmla="*/ 1785 w 695530"/>
                  <a:gd name="connsiteY1" fmla="*/ 586651 h 608658"/>
                  <a:gd name="connsiteX2" fmla="*/ 178496 w 695530"/>
                  <a:gd name="connsiteY2" fmla="*/ 437820 h 608658"/>
                  <a:gd name="connsiteX3" fmla="*/ 478277 w 695530"/>
                  <a:gd name="connsiteY3" fmla="*/ 221054 h 608658"/>
                  <a:gd name="connsiteX4" fmla="*/ 695530 w 695530"/>
                  <a:gd name="connsiteY4" fmla="*/ 0 h 608658"/>
                  <a:gd name="connsiteX0" fmla="*/ 1785 w 695530"/>
                  <a:gd name="connsiteY0" fmla="*/ 586651 h 586651"/>
                  <a:gd name="connsiteX1" fmla="*/ 178496 w 695530"/>
                  <a:gd name="connsiteY1" fmla="*/ 437820 h 586651"/>
                  <a:gd name="connsiteX2" fmla="*/ 478277 w 695530"/>
                  <a:gd name="connsiteY2" fmla="*/ 221054 h 586651"/>
                  <a:gd name="connsiteX3" fmla="*/ 695530 w 695530"/>
                  <a:gd name="connsiteY3" fmla="*/ 0 h 586651"/>
                  <a:gd name="connsiteX0" fmla="*/ 1785 w 695530"/>
                  <a:gd name="connsiteY0" fmla="*/ 586651 h 586651"/>
                  <a:gd name="connsiteX1" fmla="*/ 178496 w 695530"/>
                  <a:gd name="connsiteY1" fmla="*/ 437820 h 586651"/>
                  <a:gd name="connsiteX2" fmla="*/ 478277 w 695530"/>
                  <a:gd name="connsiteY2" fmla="*/ 221054 h 586651"/>
                  <a:gd name="connsiteX3" fmla="*/ 695530 w 695530"/>
                  <a:gd name="connsiteY3" fmla="*/ 0 h 586651"/>
                  <a:gd name="connsiteX0" fmla="*/ 57818 w 751563"/>
                  <a:gd name="connsiteY0" fmla="*/ 586651 h 586651"/>
                  <a:gd name="connsiteX1" fmla="*/ 234529 w 751563"/>
                  <a:gd name="connsiteY1" fmla="*/ 437820 h 586651"/>
                  <a:gd name="connsiteX2" fmla="*/ 534310 w 751563"/>
                  <a:gd name="connsiteY2" fmla="*/ 221054 h 586651"/>
                  <a:gd name="connsiteX3" fmla="*/ 751563 w 751563"/>
                  <a:gd name="connsiteY3" fmla="*/ 0 h 586651"/>
                  <a:gd name="connsiteX0" fmla="*/ 57818 w 751563"/>
                  <a:gd name="connsiteY0" fmla="*/ 586651 h 586651"/>
                  <a:gd name="connsiteX1" fmla="*/ 234529 w 751563"/>
                  <a:gd name="connsiteY1" fmla="*/ 437820 h 586651"/>
                  <a:gd name="connsiteX2" fmla="*/ 534310 w 751563"/>
                  <a:gd name="connsiteY2" fmla="*/ 221054 h 586651"/>
                  <a:gd name="connsiteX3" fmla="*/ 751563 w 751563"/>
                  <a:gd name="connsiteY3" fmla="*/ 0 h 586651"/>
                  <a:gd name="connsiteX0" fmla="*/ 0 w 693745"/>
                  <a:gd name="connsiteY0" fmla="*/ 586651 h 586651"/>
                  <a:gd name="connsiteX1" fmla="*/ 176711 w 693745"/>
                  <a:gd name="connsiteY1" fmla="*/ 437820 h 586651"/>
                  <a:gd name="connsiteX2" fmla="*/ 476492 w 693745"/>
                  <a:gd name="connsiteY2" fmla="*/ 221054 h 586651"/>
                  <a:gd name="connsiteX3" fmla="*/ 693745 w 693745"/>
                  <a:gd name="connsiteY3" fmla="*/ 0 h 586651"/>
                  <a:gd name="connsiteX0" fmla="*/ 0 w 693745"/>
                  <a:gd name="connsiteY0" fmla="*/ 586651 h 586651"/>
                  <a:gd name="connsiteX1" fmla="*/ 202911 w 693745"/>
                  <a:gd name="connsiteY1" fmla="*/ 432580 h 586651"/>
                  <a:gd name="connsiteX2" fmla="*/ 476492 w 693745"/>
                  <a:gd name="connsiteY2" fmla="*/ 221054 h 586651"/>
                  <a:gd name="connsiteX3" fmla="*/ 693745 w 693745"/>
                  <a:gd name="connsiteY3" fmla="*/ 0 h 586651"/>
                  <a:gd name="connsiteX0" fmla="*/ 0 w 693745"/>
                  <a:gd name="connsiteY0" fmla="*/ 586651 h 586651"/>
                  <a:gd name="connsiteX1" fmla="*/ 202911 w 693745"/>
                  <a:gd name="connsiteY1" fmla="*/ 432580 h 586651"/>
                  <a:gd name="connsiteX2" fmla="*/ 476492 w 693745"/>
                  <a:gd name="connsiteY2" fmla="*/ 221054 h 586651"/>
                  <a:gd name="connsiteX3" fmla="*/ 693745 w 693745"/>
                  <a:gd name="connsiteY3" fmla="*/ 0 h 586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3745" h="586651">
                    <a:moveTo>
                      <a:pt x="0" y="586651"/>
                    </a:moveTo>
                    <a:cubicBezTo>
                      <a:pt x="234020" y="538443"/>
                      <a:pt x="104625" y="440992"/>
                      <a:pt x="202911" y="432580"/>
                    </a:cubicBezTo>
                    <a:cubicBezTo>
                      <a:pt x="437440" y="392727"/>
                      <a:pt x="411472" y="330325"/>
                      <a:pt x="476492" y="221054"/>
                    </a:cubicBezTo>
                    <a:cubicBezTo>
                      <a:pt x="528413" y="143224"/>
                      <a:pt x="675883" y="265812"/>
                      <a:pt x="693745" y="0"/>
                    </a:cubicBezTo>
                  </a:path>
                </a:pathLst>
              </a:cu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Rectangle 3">
              <a:extLst>
                <a:ext uri="{FF2B5EF4-FFF2-40B4-BE49-F238E27FC236}">
                  <a16:creationId xmlns:a16="http://schemas.microsoft.com/office/drawing/2014/main" xmlns="" id="{E8E16732-2F3C-443D-A75A-C1AAB7073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522" y="3506727"/>
              <a:ext cx="1110779" cy="61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15" tIns="45708" rIns="91415" bIns="45708"/>
            <a:lstStyle/>
            <a:p>
              <a:pPr algn="ctr" defTabSz="1015901">
                <a:lnSpc>
                  <a:spcPct val="90000"/>
                </a:lnSpc>
                <a:defRPr/>
              </a:pPr>
              <a:r>
                <a:rPr lang="en-US" sz="1200" dirty="0">
                  <a:latin typeface="Arial" charset="0"/>
                </a:rPr>
                <a:t>5A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BCDA36-79A6-42A6-8B68-F8ABC01F4178}"/>
              </a:ext>
            </a:extLst>
          </p:cNvPr>
          <p:cNvSpPr txBox="1"/>
          <p:nvPr/>
        </p:nvSpPr>
        <p:spPr>
          <a:xfrm>
            <a:off x="2516210" y="5593141"/>
            <a:ext cx="3095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Shunts are </a:t>
            </a:r>
            <a:r>
              <a:rPr lang="en-US" sz="1800" b="0" u="sng" dirty="0" err="1"/>
              <a:t>innefficient</a:t>
            </a:r>
            <a:endParaRPr lang="en-US" sz="1800" b="0" u="sng" dirty="0"/>
          </a:p>
        </p:txBody>
      </p:sp>
    </p:spTree>
    <p:extLst>
      <p:ext uri="{BB962C8B-B14F-4D97-AF65-F5344CB8AC3E}">
        <p14:creationId xmlns:p14="http://schemas.microsoft.com/office/powerpoint/2010/main" val="1927876004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Use Case: Rotary Potentiometer Replacement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15625" y="1228725"/>
            <a:ext cx="4910767" cy="47560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82299" tIns="41148" rIns="82299" bIns="4114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370013">
              <a:spcBef>
                <a:spcPts val="4200"/>
              </a:spcBef>
              <a:buClr>
                <a:schemeClr val="tx1"/>
              </a:buClr>
              <a:buNone/>
            </a:pPr>
            <a:r>
              <a:rPr lang="en-US" sz="2800" dirty="0">
                <a:latin typeface="Arial" charset="0"/>
              </a:rPr>
              <a:t>Parts used: </a:t>
            </a:r>
            <a:br>
              <a:rPr lang="en-US" sz="2800" dirty="0">
                <a:latin typeface="Arial" charset="0"/>
              </a:rPr>
            </a:br>
            <a:r>
              <a:rPr lang="en-US" sz="2800" b="0" dirty="0">
                <a:latin typeface="Arial" charset="0"/>
              </a:rPr>
              <a:t>ASR-Series (digital interface) AAT-Series (low power)</a:t>
            </a:r>
          </a:p>
          <a:p>
            <a:pPr marL="430213" indent="-430213" defTabSz="1370013">
              <a:spcBef>
                <a:spcPts val="42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Arial" pitchFamily="34" charset="0"/>
                <a:cs typeface="Times New Roman" pitchFamily="18" charset="0"/>
              </a:rPr>
              <a:t>Applications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000" b="0" dirty="0">
                <a:latin typeface="Arial" pitchFamily="34" charset="0"/>
                <a:cs typeface="Times New Roman" pitchFamily="18" charset="0"/>
              </a:rPr>
              <a:t>Factory Controls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000" b="0" dirty="0">
                <a:latin typeface="Arial" pitchFamily="34" charset="0"/>
                <a:cs typeface="Times New Roman" pitchFamily="18" charset="0"/>
              </a:rPr>
              <a:t>Consumer appliances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000" b="0" dirty="0">
                <a:latin typeface="Arial" pitchFamily="34" charset="0"/>
                <a:cs typeface="Times New Roman" pitchFamily="18" charset="0"/>
              </a:rPr>
              <a:t>End of line calibration</a:t>
            </a:r>
          </a:p>
          <a:p>
            <a:pPr marL="430213" indent="-430213" defTabSz="1370013">
              <a:spcBef>
                <a:spcPts val="12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Arial" pitchFamily="34" charset="0"/>
                <a:cs typeface="Times New Roman" pitchFamily="18" charset="0"/>
              </a:rPr>
              <a:t>Advantages</a:t>
            </a:r>
            <a:r>
              <a:rPr lang="en-US" sz="2000" b="0" dirty="0">
                <a:latin typeface="Arial" pitchFamily="34" charset="0"/>
                <a:cs typeface="Times New Roman" pitchFamily="18" charset="0"/>
              </a:rPr>
              <a:t> 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000" b="0" dirty="0">
                <a:latin typeface="Arial" pitchFamily="34" charset="0"/>
                <a:cs typeface="Times New Roman" pitchFamily="18" charset="0"/>
              </a:rPr>
              <a:t>Noncontact for maximum durability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000" b="0" dirty="0">
                <a:latin typeface="Arial" pitchFamily="34" charset="0"/>
                <a:cs typeface="Times New Roman" pitchFamily="18" charset="0"/>
              </a:rPr>
              <a:t>Robust misalignment and vibration tolerance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2000" b="0" dirty="0">
                <a:latin typeface="Arial" pitchFamily="34" charset="0"/>
                <a:cs typeface="Times New Roman" pitchFamily="18" charset="0"/>
              </a:rPr>
              <a:t>Temperature stability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6122504" y="6440558"/>
            <a:ext cx="28094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spcBef>
                <a:spcPts val="0"/>
              </a:spcBef>
              <a:buClr>
                <a:srgbClr val="0046AD"/>
              </a:buClr>
              <a:buNone/>
              <a:defRPr/>
            </a:pPr>
            <a:r>
              <a:rPr lang="en-US" sz="1200" b="0">
                <a:cs typeface="Times New Roman" pitchFamily="18" charset="0"/>
              </a:rPr>
              <a:t>www.nve.com/application-thumbnails</a:t>
            </a:r>
            <a:endParaRPr lang="en-US" sz="12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A2937F-D154-4943-9948-861962437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437900"/>
            <a:ext cx="4025125" cy="30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52643"/>
      </p:ext>
    </p:extLst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9" descr="D:\spin_open.jpg"/>
          <p:cNvPicPr>
            <a:picLocks noChangeAspect="1" noChangeArrowheads="1"/>
          </p:cNvPicPr>
          <p:nvPr/>
        </p:nvPicPr>
        <p:blipFill>
          <a:blip r:embed="rId3">
            <a:lum bright="48000" contrast="-18000"/>
          </a:blip>
          <a:srcRect r="375" b="975"/>
          <a:stretch>
            <a:fillRect/>
          </a:stretch>
        </p:blipFill>
        <p:spPr bwMode="auto">
          <a:xfrm>
            <a:off x="0" y="914387"/>
            <a:ext cx="9144000" cy="595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This Presentation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757238" y="1428750"/>
            <a:ext cx="8247062" cy="4275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marL="430213" indent="-430213" defTabSz="1370013">
              <a:spcAft>
                <a:spcPts val="2400"/>
              </a:spcAft>
              <a:buClr>
                <a:srgbClr val="0046AD"/>
              </a:buClr>
              <a:buFont typeface="Wingdings" pitchFamily="2" charset="2"/>
              <a:buChar char="Ø"/>
              <a:defRPr/>
            </a:pPr>
            <a:r>
              <a:rPr lang="en-US" sz="3000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Sensor Product Lines</a:t>
            </a:r>
          </a:p>
          <a:p>
            <a:pPr marL="430213" indent="-430213" defTabSz="1370013">
              <a:spcAft>
                <a:spcPts val="2400"/>
              </a:spcAft>
              <a:buClr>
                <a:srgbClr val="0046AD"/>
              </a:buClr>
              <a:buFont typeface="Wingdings" pitchFamily="2" charset="2"/>
              <a:buChar char="Ø"/>
              <a:defRPr/>
            </a:pPr>
            <a:r>
              <a:rPr lang="en-US" sz="3000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NVE Sensor Advantages</a:t>
            </a:r>
          </a:p>
          <a:p>
            <a:pPr marL="430213" indent="-430213" defTabSz="1370013">
              <a:spcAft>
                <a:spcPts val="2400"/>
              </a:spcAft>
              <a:buClr>
                <a:srgbClr val="0046AD"/>
              </a:buClr>
              <a:buFont typeface="Wingdings" pitchFamily="2" charset="2"/>
              <a:buChar char="Ø"/>
              <a:defRPr/>
            </a:pPr>
            <a:r>
              <a:rPr lang="en-US" sz="3000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Cases</a:t>
            </a:r>
          </a:p>
          <a:p>
            <a:pPr marL="430213" indent="-430213" defTabSz="1370013">
              <a:spcAft>
                <a:spcPts val="2400"/>
              </a:spcAft>
              <a:buClr>
                <a:srgbClr val="0046AD"/>
              </a:buClr>
              <a:buFont typeface="Wingdings" pitchFamily="2" charset="2"/>
              <a:buChar char="Ø"/>
              <a:defRPr/>
            </a:pPr>
            <a:r>
              <a:rPr lang="en-US" sz="3000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and Upcoming Products</a:t>
            </a:r>
          </a:p>
          <a:p>
            <a:pPr marL="430213" indent="-430213" defTabSz="1370013">
              <a:spcAft>
                <a:spcPts val="2400"/>
              </a:spcAft>
              <a:buClr>
                <a:srgbClr val="0046AD"/>
              </a:buClr>
              <a:buFont typeface="Wingdings" pitchFamily="2" charset="2"/>
              <a:buChar char="Ø"/>
              <a:defRPr/>
            </a:pPr>
            <a:r>
              <a:rPr lang="en-US" sz="3000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Distributor/Rep Support Resources</a:t>
            </a:r>
            <a:endParaRPr lang="en-US" sz="3000" dirty="0">
              <a:solidFill>
                <a:srgbClr val="0046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12" name="Text Box 4"/>
          <p:cNvSpPr txBox="1">
            <a:spLocks noChangeArrowheads="1"/>
          </p:cNvSpPr>
          <p:nvPr/>
        </p:nvSpPr>
        <p:spPr bwMode="auto">
          <a:xfrm>
            <a:off x="8161338" y="6361113"/>
            <a:ext cx="815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0" dirty="0"/>
              <a:t>6/10/20</a:t>
            </a:r>
          </a:p>
        </p:txBody>
      </p:sp>
    </p:spTree>
    <p:extLst>
      <p:ext uri="{BB962C8B-B14F-4D97-AF65-F5344CB8AC3E}">
        <p14:creationId xmlns:p14="http://schemas.microsoft.com/office/powerpoint/2010/main" val="2735013446"/>
      </p:ext>
    </p:extLst>
  </p:cSld>
  <p:clrMapOvr>
    <a:masterClrMapping/>
  </p:clrMapOvr>
  <p:transition>
    <p:zoom dir="in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Use Case: Servo Systems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1" y="895618"/>
            <a:ext cx="8876874" cy="4381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82299" tIns="41148" rIns="82299" bIns="4114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370013">
              <a:spcBef>
                <a:spcPts val="4200"/>
              </a:spcBef>
              <a:buClr>
                <a:schemeClr val="tx1"/>
              </a:buClr>
              <a:buNone/>
            </a:pPr>
            <a:r>
              <a:rPr lang="en-US" sz="2800" dirty="0">
                <a:latin typeface="Arial" charset="0"/>
              </a:rPr>
              <a:t>Parts used: SM-Series, ASR-Series</a:t>
            </a:r>
            <a:endParaRPr lang="en-US" sz="2000" b="0" dirty="0"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BA4E6BB-BCA8-4FB8-A0D4-374A0D432ED3}"/>
              </a:ext>
            </a:extLst>
          </p:cNvPr>
          <p:cNvSpPr/>
          <p:nvPr/>
        </p:nvSpPr>
        <p:spPr>
          <a:xfrm>
            <a:off x="6343651" y="1047812"/>
            <a:ext cx="2609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https://youtu.be/jAd1OAuO7wU</a:t>
            </a:r>
            <a:endParaRPr lang="en-US" sz="1200" dirty="0"/>
          </a:p>
          <a:p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0FE8E2-47D7-4186-A202-7A7B1AC39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3948"/>
            <a:ext cx="9144000" cy="53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7593"/>
      </p:ext>
    </p:extLst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Use Case: Robotics and Prosthetics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039207" y="828675"/>
            <a:ext cx="5094134" cy="5295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82299" tIns="41148" rIns="82299" bIns="4114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370013">
              <a:spcBef>
                <a:spcPts val="4200"/>
              </a:spcBef>
              <a:buClr>
                <a:schemeClr val="tx1"/>
              </a:buClr>
              <a:buNone/>
            </a:pPr>
            <a:r>
              <a:rPr lang="en-US" sz="1600" dirty="0">
                <a:latin typeface="Arial" charset="0"/>
              </a:rPr>
              <a:t>Parts used: </a:t>
            </a:r>
            <a:br>
              <a:rPr lang="en-US" sz="1600" dirty="0">
                <a:latin typeface="Arial" charset="0"/>
              </a:rPr>
            </a:br>
            <a:r>
              <a:rPr lang="en-US" sz="1600" b="0" dirty="0">
                <a:latin typeface="Arial" charset="0"/>
              </a:rPr>
              <a:t>SM-Series (tilt, actuation)                                          ASR-Series (rotation)         </a:t>
            </a:r>
          </a:p>
          <a:p>
            <a:pPr marL="0" indent="0" defTabSz="1370013">
              <a:spcBef>
                <a:spcPts val="4200"/>
              </a:spcBef>
              <a:buClr>
                <a:schemeClr val="tx1"/>
              </a:buClr>
              <a:buNone/>
            </a:pPr>
            <a:r>
              <a:rPr lang="en-US" sz="1600" dirty="0">
                <a:latin typeface="Arial" pitchFamily="34" charset="0"/>
                <a:cs typeface="Times New Roman" pitchFamily="18" charset="0"/>
              </a:rPr>
              <a:t>Advantages </a:t>
            </a:r>
            <a:r>
              <a:rPr lang="en-US" sz="1600" b="0" dirty="0">
                <a:latin typeface="Arial" pitchFamily="34" charset="0"/>
                <a:cs typeface="Times New Roman" pitchFamily="18" charset="0"/>
              </a:rPr>
              <a:t>More precise and repeatable 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1600" b="0" dirty="0">
                <a:latin typeface="Arial" pitchFamily="34" charset="0"/>
                <a:cs typeface="Times New Roman" pitchFamily="18" charset="0"/>
              </a:rPr>
              <a:t>Robust airgap tolerances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1600" b="0" dirty="0">
                <a:latin typeface="Arial" pitchFamily="34" charset="0"/>
                <a:cs typeface="Times New Roman" pitchFamily="18" charset="0"/>
              </a:rPr>
              <a:t>High sensitivity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1600" b="0" dirty="0">
                <a:latin typeface="Arial" pitchFamily="34" charset="0"/>
                <a:cs typeface="Times New Roman" pitchFamily="18" charset="0"/>
              </a:rPr>
              <a:t>Ultraminiature packages</a:t>
            </a:r>
          </a:p>
          <a:p>
            <a:pPr marL="0" indent="0" defTabSz="1370013">
              <a:spcBef>
                <a:spcPts val="4200"/>
              </a:spcBef>
              <a:buClr>
                <a:schemeClr val="tx1"/>
              </a:buClr>
              <a:buNone/>
            </a:pPr>
            <a:r>
              <a:rPr lang="en-US" sz="1600" dirty="0">
                <a:latin typeface="Arial" charset="0"/>
              </a:rPr>
              <a:t>Parts used: </a:t>
            </a:r>
            <a:br>
              <a:rPr lang="en-US" sz="1600" dirty="0">
                <a:latin typeface="Arial" charset="0"/>
              </a:rPr>
            </a:br>
            <a:r>
              <a:rPr lang="en-US" sz="1600" b="0" dirty="0">
                <a:latin typeface="Arial" charset="0"/>
              </a:rPr>
              <a:t>ALT-Series, AA-Series (tilt, actuation)                                          AAT-Series (rotation)</a:t>
            </a:r>
            <a:r>
              <a:rPr lang="en-US" sz="1600" dirty="0">
                <a:latin typeface="Arial" pitchFamily="34" charset="0"/>
                <a:cs typeface="Times New Roman" pitchFamily="18" charset="0"/>
              </a:rPr>
              <a:t>                                 </a:t>
            </a:r>
          </a:p>
          <a:p>
            <a:pPr marL="0" indent="0" defTabSz="1370013">
              <a:spcBef>
                <a:spcPts val="4200"/>
              </a:spcBef>
              <a:buClr>
                <a:schemeClr val="tx1"/>
              </a:buClr>
              <a:buNone/>
            </a:pPr>
            <a:r>
              <a:rPr lang="en-US" sz="1600" dirty="0">
                <a:latin typeface="Arial" pitchFamily="34" charset="0"/>
                <a:cs typeface="Times New Roman" pitchFamily="18" charset="0"/>
              </a:rPr>
              <a:t>Advantages</a:t>
            </a:r>
            <a:endParaRPr lang="en-US" sz="1600" b="0" dirty="0">
              <a:latin typeface="Arial" pitchFamily="34" charset="0"/>
              <a:cs typeface="Times New Roman" pitchFamily="18" charset="0"/>
            </a:endParaRP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1600" b="0" dirty="0">
                <a:latin typeface="Arial" pitchFamily="34" charset="0"/>
                <a:cs typeface="Times New Roman" pitchFamily="18" charset="0"/>
              </a:rPr>
              <a:t>Ultralow power for battery power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1600" b="0" dirty="0">
                <a:latin typeface="Arial" pitchFamily="34" charset="0"/>
                <a:cs typeface="Times New Roman" pitchFamily="18" charset="0"/>
              </a:rPr>
              <a:t>No minimum supply voltage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1600" b="0" dirty="0">
                <a:latin typeface="Arial" pitchFamily="34" charset="0"/>
                <a:cs typeface="Times New Roman" pitchFamily="18" charset="0"/>
              </a:rPr>
              <a:t>Ultraminiature packages</a:t>
            </a:r>
          </a:p>
          <a:p>
            <a:pPr marL="0" indent="0" defTabSz="1370013">
              <a:spcBef>
                <a:spcPts val="1200"/>
              </a:spcBef>
              <a:buClr>
                <a:schemeClr val="tx1"/>
              </a:buClr>
              <a:buNone/>
            </a:pPr>
            <a:endParaRPr lang="en-US" sz="1600" b="0" dirty="0"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22504" y="6440558"/>
            <a:ext cx="28094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spcBef>
                <a:spcPts val="0"/>
              </a:spcBef>
              <a:buClr>
                <a:srgbClr val="0046AD"/>
              </a:buClr>
              <a:buNone/>
              <a:defRPr/>
            </a:pPr>
            <a:r>
              <a:rPr lang="en-US" sz="1200" b="0">
                <a:cs typeface="Times New Roman" pitchFamily="18" charset="0"/>
              </a:rPr>
              <a:t>www.nve.com/application-thumbnails</a:t>
            </a:r>
            <a:endParaRPr lang="en-US" sz="12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2984CD18-FF8A-4166-8637-A43879088EAF}"/>
              </a:ext>
            </a:extLst>
          </p:cNvPr>
          <p:cNvGrpSpPr/>
          <p:nvPr/>
        </p:nvGrpSpPr>
        <p:grpSpPr>
          <a:xfrm rot="12242011">
            <a:off x="2374338" y="703983"/>
            <a:ext cx="913591" cy="409006"/>
            <a:chOff x="3668565" y="632774"/>
            <a:chExt cx="3529013" cy="1635125"/>
          </a:xfrm>
        </p:grpSpPr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xmlns="" id="{D7329240-2580-4CAB-B255-79C612966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840" y="962974"/>
              <a:ext cx="2686050" cy="827088"/>
            </a:xfrm>
            <a:custGeom>
              <a:avLst/>
              <a:gdLst>
                <a:gd name="T0" fmla="*/ 3384 w 3384"/>
                <a:gd name="T1" fmla="*/ 0 h 1042"/>
                <a:gd name="T2" fmla="*/ 3319 w 3384"/>
                <a:gd name="T3" fmla="*/ 118 h 1042"/>
                <a:gd name="T4" fmla="*/ 3248 w 3384"/>
                <a:gd name="T5" fmla="*/ 230 h 1042"/>
                <a:gd name="T6" fmla="*/ 3173 w 3384"/>
                <a:gd name="T7" fmla="*/ 335 h 1042"/>
                <a:gd name="T8" fmla="*/ 3091 w 3384"/>
                <a:gd name="T9" fmla="*/ 431 h 1042"/>
                <a:gd name="T10" fmla="*/ 3005 w 3384"/>
                <a:gd name="T11" fmla="*/ 522 h 1042"/>
                <a:gd name="T12" fmla="*/ 2914 w 3384"/>
                <a:gd name="T13" fmla="*/ 604 h 1042"/>
                <a:gd name="T14" fmla="*/ 2820 w 3384"/>
                <a:gd name="T15" fmla="*/ 679 h 1042"/>
                <a:gd name="T16" fmla="*/ 2722 w 3384"/>
                <a:gd name="T17" fmla="*/ 747 h 1042"/>
                <a:gd name="T18" fmla="*/ 2621 w 3384"/>
                <a:gd name="T19" fmla="*/ 808 h 1042"/>
                <a:gd name="T20" fmla="*/ 2516 w 3384"/>
                <a:gd name="T21" fmla="*/ 862 h 1042"/>
                <a:gd name="T22" fmla="*/ 2410 w 3384"/>
                <a:gd name="T23" fmla="*/ 908 h 1042"/>
                <a:gd name="T24" fmla="*/ 2300 w 3384"/>
                <a:gd name="T25" fmla="*/ 948 h 1042"/>
                <a:gd name="T26" fmla="*/ 2190 w 3384"/>
                <a:gd name="T27" fmla="*/ 981 h 1042"/>
                <a:gd name="T28" fmla="*/ 2076 w 3384"/>
                <a:gd name="T29" fmla="*/ 1007 h 1042"/>
                <a:gd name="T30" fmla="*/ 1963 w 3384"/>
                <a:gd name="T31" fmla="*/ 1025 h 1042"/>
                <a:gd name="T32" fmla="*/ 1847 w 3384"/>
                <a:gd name="T33" fmla="*/ 1037 h 1042"/>
                <a:gd name="T34" fmla="*/ 1732 w 3384"/>
                <a:gd name="T35" fmla="*/ 1042 h 1042"/>
                <a:gd name="T36" fmla="*/ 1617 w 3384"/>
                <a:gd name="T37" fmla="*/ 1040 h 1042"/>
                <a:gd name="T38" fmla="*/ 1503 w 3384"/>
                <a:gd name="T39" fmla="*/ 1032 h 1042"/>
                <a:gd name="T40" fmla="*/ 1388 w 3384"/>
                <a:gd name="T41" fmla="*/ 1016 h 1042"/>
                <a:gd name="T42" fmla="*/ 1275 w 3384"/>
                <a:gd name="T43" fmla="*/ 995 h 1042"/>
                <a:gd name="T44" fmla="*/ 1163 w 3384"/>
                <a:gd name="T45" fmla="*/ 965 h 1042"/>
                <a:gd name="T46" fmla="*/ 1053 w 3384"/>
                <a:gd name="T47" fmla="*/ 930 h 1042"/>
                <a:gd name="T48" fmla="*/ 945 w 3384"/>
                <a:gd name="T49" fmla="*/ 888 h 1042"/>
                <a:gd name="T50" fmla="*/ 840 w 3384"/>
                <a:gd name="T51" fmla="*/ 840 h 1042"/>
                <a:gd name="T52" fmla="*/ 737 w 3384"/>
                <a:gd name="T53" fmla="*/ 785 h 1042"/>
                <a:gd name="T54" fmla="*/ 637 w 3384"/>
                <a:gd name="T55" fmla="*/ 724 h 1042"/>
                <a:gd name="T56" fmla="*/ 541 w 3384"/>
                <a:gd name="T57" fmla="*/ 656 h 1042"/>
                <a:gd name="T58" fmla="*/ 451 w 3384"/>
                <a:gd name="T59" fmla="*/ 581 h 1042"/>
                <a:gd name="T60" fmla="*/ 362 w 3384"/>
                <a:gd name="T61" fmla="*/ 499 h 1042"/>
                <a:gd name="T62" fmla="*/ 279 w 3384"/>
                <a:gd name="T63" fmla="*/ 412 h 1042"/>
                <a:gd name="T64" fmla="*/ 201 w 3384"/>
                <a:gd name="T65" fmla="*/ 319 h 1042"/>
                <a:gd name="T66" fmla="*/ 128 w 3384"/>
                <a:gd name="T67" fmla="*/ 220 h 1042"/>
                <a:gd name="T68" fmla="*/ 61 w 3384"/>
                <a:gd name="T69" fmla="*/ 113 h 1042"/>
                <a:gd name="T70" fmla="*/ 0 w 3384"/>
                <a:gd name="T71" fmla="*/ 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84" h="1042">
                  <a:moveTo>
                    <a:pt x="3384" y="0"/>
                  </a:moveTo>
                  <a:lnTo>
                    <a:pt x="3319" y="118"/>
                  </a:lnTo>
                  <a:lnTo>
                    <a:pt x="3248" y="230"/>
                  </a:lnTo>
                  <a:lnTo>
                    <a:pt x="3173" y="335"/>
                  </a:lnTo>
                  <a:lnTo>
                    <a:pt x="3091" y="431"/>
                  </a:lnTo>
                  <a:lnTo>
                    <a:pt x="3005" y="522"/>
                  </a:lnTo>
                  <a:lnTo>
                    <a:pt x="2914" y="604"/>
                  </a:lnTo>
                  <a:lnTo>
                    <a:pt x="2820" y="679"/>
                  </a:lnTo>
                  <a:lnTo>
                    <a:pt x="2722" y="747"/>
                  </a:lnTo>
                  <a:lnTo>
                    <a:pt x="2621" y="808"/>
                  </a:lnTo>
                  <a:lnTo>
                    <a:pt x="2516" y="862"/>
                  </a:lnTo>
                  <a:lnTo>
                    <a:pt x="2410" y="908"/>
                  </a:lnTo>
                  <a:lnTo>
                    <a:pt x="2300" y="948"/>
                  </a:lnTo>
                  <a:lnTo>
                    <a:pt x="2190" y="981"/>
                  </a:lnTo>
                  <a:lnTo>
                    <a:pt x="2076" y="1007"/>
                  </a:lnTo>
                  <a:lnTo>
                    <a:pt x="1963" y="1025"/>
                  </a:lnTo>
                  <a:lnTo>
                    <a:pt x="1847" y="1037"/>
                  </a:lnTo>
                  <a:lnTo>
                    <a:pt x="1732" y="1042"/>
                  </a:lnTo>
                  <a:lnTo>
                    <a:pt x="1617" y="1040"/>
                  </a:lnTo>
                  <a:lnTo>
                    <a:pt x="1503" y="1032"/>
                  </a:lnTo>
                  <a:lnTo>
                    <a:pt x="1388" y="1016"/>
                  </a:lnTo>
                  <a:lnTo>
                    <a:pt x="1275" y="995"/>
                  </a:lnTo>
                  <a:lnTo>
                    <a:pt x="1163" y="965"/>
                  </a:lnTo>
                  <a:lnTo>
                    <a:pt x="1053" y="930"/>
                  </a:lnTo>
                  <a:lnTo>
                    <a:pt x="945" y="888"/>
                  </a:lnTo>
                  <a:lnTo>
                    <a:pt x="840" y="840"/>
                  </a:lnTo>
                  <a:lnTo>
                    <a:pt x="737" y="785"/>
                  </a:lnTo>
                  <a:lnTo>
                    <a:pt x="637" y="724"/>
                  </a:lnTo>
                  <a:lnTo>
                    <a:pt x="541" y="656"/>
                  </a:lnTo>
                  <a:lnTo>
                    <a:pt x="451" y="581"/>
                  </a:lnTo>
                  <a:lnTo>
                    <a:pt x="362" y="499"/>
                  </a:lnTo>
                  <a:lnTo>
                    <a:pt x="279" y="412"/>
                  </a:lnTo>
                  <a:lnTo>
                    <a:pt x="201" y="319"/>
                  </a:lnTo>
                  <a:lnTo>
                    <a:pt x="128" y="220"/>
                  </a:lnTo>
                  <a:lnTo>
                    <a:pt x="61" y="113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46A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xmlns="" id="{3A0EFC84-E818-4520-939C-4E51BA64E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565" y="1180461"/>
              <a:ext cx="3529013" cy="1087438"/>
            </a:xfrm>
            <a:custGeom>
              <a:avLst/>
              <a:gdLst>
                <a:gd name="T0" fmla="*/ 4447 w 4447"/>
                <a:gd name="T1" fmla="*/ 0 h 1370"/>
                <a:gd name="T2" fmla="*/ 4373 w 4447"/>
                <a:gd name="T3" fmla="*/ 138 h 1370"/>
                <a:gd name="T4" fmla="*/ 4293 w 4447"/>
                <a:gd name="T5" fmla="*/ 267 h 1370"/>
                <a:gd name="T6" fmla="*/ 4208 w 4447"/>
                <a:gd name="T7" fmla="*/ 389 h 1370"/>
                <a:gd name="T8" fmla="*/ 4117 w 4447"/>
                <a:gd name="T9" fmla="*/ 504 h 1370"/>
                <a:gd name="T10" fmla="*/ 4023 w 4447"/>
                <a:gd name="T11" fmla="*/ 613 h 1370"/>
                <a:gd name="T12" fmla="*/ 3921 w 4447"/>
                <a:gd name="T13" fmla="*/ 714 h 1370"/>
                <a:gd name="T14" fmla="*/ 3816 w 4447"/>
                <a:gd name="T15" fmla="*/ 807 h 1370"/>
                <a:gd name="T16" fmla="*/ 3708 w 4447"/>
                <a:gd name="T17" fmla="*/ 892 h 1370"/>
                <a:gd name="T18" fmla="*/ 3595 w 4447"/>
                <a:gd name="T19" fmla="*/ 971 h 1370"/>
                <a:gd name="T20" fmla="*/ 3479 w 4447"/>
                <a:gd name="T21" fmla="*/ 1042 h 1370"/>
                <a:gd name="T22" fmla="*/ 3359 w 4447"/>
                <a:gd name="T23" fmla="*/ 1107 h 1370"/>
                <a:gd name="T24" fmla="*/ 3239 w 4447"/>
                <a:gd name="T25" fmla="*/ 1164 h 1370"/>
                <a:gd name="T26" fmla="*/ 3113 w 4447"/>
                <a:gd name="T27" fmla="*/ 1215 h 1370"/>
                <a:gd name="T28" fmla="*/ 2987 w 4447"/>
                <a:gd name="T29" fmla="*/ 1259 h 1370"/>
                <a:gd name="T30" fmla="*/ 2858 w 4447"/>
                <a:gd name="T31" fmla="*/ 1294 h 1370"/>
                <a:gd name="T32" fmla="*/ 2729 w 4447"/>
                <a:gd name="T33" fmla="*/ 1323 h 1370"/>
                <a:gd name="T34" fmla="*/ 2598 w 4447"/>
                <a:gd name="T35" fmla="*/ 1346 h 1370"/>
                <a:gd name="T36" fmla="*/ 2467 w 4447"/>
                <a:gd name="T37" fmla="*/ 1360 h 1370"/>
                <a:gd name="T38" fmla="*/ 2334 w 4447"/>
                <a:gd name="T39" fmla="*/ 1369 h 1370"/>
                <a:gd name="T40" fmla="*/ 2201 w 4447"/>
                <a:gd name="T41" fmla="*/ 1370 h 1370"/>
                <a:gd name="T42" fmla="*/ 2069 w 4447"/>
                <a:gd name="T43" fmla="*/ 1365 h 1370"/>
                <a:gd name="T44" fmla="*/ 1936 w 4447"/>
                <a:gd name="T45" fmla="*/ 1353 h 1370"/>
                <a:gd name="T46" fmla="*/ 1805 w 4447"/>
                <a:gd name="T47" fmla="*/ 1334 h 1370"/>
                <a:gd name="T48" fmla="*/ 1676 w 4447"/>
                <a:gd name="T49" fmla="*/ 1308 h 1370"/>
                <a:gd name="T50" fmla="*/ 1547 w 4447"/>
                <a:gd name="T51" fmla="*/ 1276 h 1370"/>
                <a:gd name="T52" fmla="*/ 1419 w 4447"/>
                <a:gd name="T53" fmla="*/ 1236 h 1370"/>
                <a:gd name="T54" fmla="*/ 1295 w 4447"/>
                <a:gd name="T55" fmla="*/ 1191 h 1370"/>
                <a:gd name="T56" fmla="*/ 1171 w 4447"/>
                <a:gd name="T57" fmla="*/ 1138 h 1370"/>
                <a:gd name="T58" fmla="*/ 1052 w 4447"/>
                <a:gd name="T59" fmla="*/ 1079 h 1370"/>
                <a:gd name="T60" fmla="*/ 935 w 4447"/>
                <a:gd name="T61" fmla="*/ 1013 h 1370"/>
                <a:gd name="T62" fmla="*/ 820 w 4447"/>
                <a:gd name="T63" fmla="*/ 941 h 1370"/>
                <a:gd name="T64" fmla="*/ 710 w 4447"/>
                <a:gd name="T65" fmla="*/ 862 h 1370"/>
                <a:gd name="T66" fmla="*/ 605 w 4447"/>
                <a:gd name="T67" fmla="*/ 777 h 1370"/>
                <a:gd name="T68" fmla="*/ 502 w 4447"/>
                <a:gd name="T69" fmla="*/ 684 h 1370"/>
                <a:gd name="T70" fmla="*/ 405 w 4447"/>
                <a:gd name="T71" fmla="*/ 587 h 1370"/>
                <a:gd name="T72" fmla="*/ 314 w 4447"/>
                <a:gd name="T73" fmla="*/ 482 h 1370"/>
                <a:gd name="T74" fmla="*/ 227 w 4447"/>
                <a:gd name="T75" fmla="*/ 372 h 1370"/>
                <a:gd name="T76" fmla="*/ 144 w 4447"/>
                <a:gd name="T77" fmla="*/ 253 h 1370"/>
                <a:gd name="T78" fmla="*/ 68 w 4447"/>
                <a:gd name="T79" fmla="*/ 131 h 1370"/>
                <a:gd name="T80" fmla="*/ 0 w 4447"/>
                <a:gd name="T81" fmla="*/ 0 h 1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47" h="1370">
                  <a:moveTo>
                    <a:pt x="4447" y="0"/>
                  </a:moveTo>
                  <a:lnTo>
                    <a:pt x="4373" y="138"/>
                  </a:lnTo>
                  <a:lnTo>
                    <a:pt x="4293" y="267"/>
                  </a:lnTo>
                  <a:lnTo>
                    <a:pt x="4208" y="389"/>
                  </a:lnTo>
                  <a:lnTo>
                    <a:pt x="4117" y="504"/>
                  </a:lnTo>
                  <a:lnTo>
                    <a:pt x="4023" y="613"/>
                  </a:lnTo>
                  <a:lnTo>
                    <a:pt x="3921" y="714"/>
                  </a:lnTo>
                  <a:lnTo>
                    <a:pt x="3816" y="807"/>
                  </a:lnTo>
                  <a:lnTo>
                    <a:pt x="3708" y="892"/>
                  </a:lnTo>
                  <a:lnTo>
                    <a:pt x="3595" y="971"/>
                  </a:lnTo>
                  <a:lnTo>
                    <a:pt x="3479" y="1042"/>
                  </a:lnTo>
                  <a:lnTo>
                    <a:pt x="3359" y="1107"/>
                  </a:lnTo>
                  <a:lnTo>
                    <a:pt x="3239" y="1164"/>
                  </a:lnTo>
                  <a:lnTo>
                    <a:pt x="3113" y="1215"/>
                  </a:lnTo>
                  <a:lnTo>
                    <a:pt x="2987" y="1259"/>
                  </a:lnTo>
                  <a:lnTo>
                    <a:pt x="2858" y="1294"/>
                  </a:lnTo>
                  <a:lnTo>
                    <a:pt x="2729" y="1323"/>
                  </a:lnTo>
                  <a:lnTo>
                    <a:pt x="2598" y="1346"/>
                  </a:lnTo>
                  <a:lnTo>
                    <a:pt x="2467" y="1360"/>
                  </a:lnTo>
                  <a:lnTo>
                    <a:pt x="2334" y="1369"/>
                  </a:lnTo>
                  <a:lnTo>
                    <a:pt x="2201" y="1370"/>
                  </a:lnTo>
                  <a:lnTo>
                    <a:pt x="2069" y="1365"/>
                  </a:lnTo>
                  <a:lnTo>
                    <a:pt x="1936" y="1353"/>
                  </a:lnTo>
                  <a:lnTo>
                    <a:pt x="1805" y="1334"/>
                  </a:lnTo>
                  <a:lnTo>
                    <a:pt x="1676" y="1308"/>
                  </a:lnTo>
                  <a:lnTo>
                    <a:pt x="1547" y="1276"/>
                  </a:lnTo>
                  <a:lnTo>
                    <a:pt x="1419" y="1236"/>
                  </a:lnTo>
                  <a:lnTo>
                    <a:pt x="1295" y="1191"/>
                  </a:lnTo>
                  <a:lnTo>
                    <a:pt x="1171" y="1138"/>
                  </a:lnTo>
                  <a:lnTo>
                    <a:pt x="1052" y="1079"/>
                  </a:lnTo>
                  <a:lnTo>
                    <a:pt x="935" y="1013"/>
                  </a:lnTo>
                  <a:lnTo>
                    <a:pt x="820" y="941"/>
                  </a:lnTo>
                  <a:lnTo>
                    <a:pt x="710" y="862"/>
                  </a:lnTo>
                  <a:lnTo>
                    <a:pt x="605" y="777"/>
                  </a:lnTo>
                  <a:lnTo>
                    <a:pt x="502" y="684"/>
                  </a:lnTo>
                  <a:lnTo>
                    <a:pt x="405" y="587"/>
                  </a:lnTo>
                  <a:lnTo>
                    <a:pt x="314" y="482"/>
                  </a:lnTo>
                  <a:lnTo>
                    <a:pt x="227" y="372"/>
                  </a:lnTo>
                  <a:lnTo>
                    <a:pt x="144" y="253"/>
                  </a:lnTo>
                  <a:lnTo>
                    <a:pt x="68" y="131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46A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xmlns="" id="{3FB8323A-70A3-41F2-B9A5-53D51D4FB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1215" y="791524"/>
              <a:ext cx="1766888" cy="544513"/>
            </a:xfrm>
            <a:custGeom>
              <a:avLst/>
              <a:gdLst>
                <a:gd name="T0" fmla="*/ 2226 w 2226"/>
                <a:gd name="T1" fmla="*/ 0 h 686"/>
                <a:gd name="T2" fmla="*/ 2174 w 2226"/>
                <a:gd name="T3" fmla="*/ 95 h 686"/>
                <a:gd name="T4" fmla="*/ 2116 w 2226"/>
                <a:gd name="T5" fmla="*/ 182 h 686"/>
                <a:gd name="T6" fmla="*/ 2053 w 2226"/>
                <a:gd name="T7" fmla="*/ 262 h 686"/>
                <a:gd name="T8" fmla="*/ 1987 w 2226"/>
                <a:gd name="T9" fmla="*/ 334 h 686"/>
                <a:gd name="T10" fmla="*/ 1915 w 2226"/>
                <a:gd name="T11" fmla="*/ 400 h 686"/>
                <a:gd name="T12" fmla="*/ 1840 w 2226"/>
                <a:gd name="T13" fmla="*/ 459 h 686"/>
                <a:gd name="T14" fmla="*/ 1762 w 2226"/>
                <a:gd name="T15" fmla="*/ 510 h 686"/>
                <a:gd name="T16" fmla="*/ 1680 w 2226"/>
                <a:gd name="T17" fmla="*/ 555 h 686"/>
                <a:gd name="T18" fmla="*/ 1594 w 2226"/>
                <a:gd name="T19" fmla="*/ 594 h 686"/>
                <a:gd name="T20" fmla="*/ 1508 w 2226"/>
                <a:gd name="T21" fmla="*/ 625 h 686"/>
                <a:gd name="T22" fmla="*/ 1419 w 2226"/>
                <a:gd name="T23" fmla="*/ 652 h 686"/>
                <a:gd name="T24" fmla="*/ 1330 w 2226"/>
                <a:gd name="T25" fmla="*/ 669 h 686"/>
                <a:gd name="T26" fmla="*/ 1240 w 2226"/>
                <a:gd name="T27" fmla="*/ 681 h 686"/>
                <a:gd name="T28" fmla="*/ 1147 w 2226"/>
                <a:gd name="T29" fmla="*/ 686 h 686"/>
                <a:gd name="T30" fmla="*/ 1056 w 2226"/>
                <a:gd name="T31" fmla="*/ 685 h 686"/>
                <a:gd name="T32" fmla="*/ 965 w 2226"/>
                <a:gd name="T33" fmla="*/ 678 h 686"/>
                <a:gd name="T34" fmla="*/ 875 w 2226"/>
                <a:gd name="T35" fmla="*/ 662 h 686"/>
                <a:gd name="T36" fmla="*/ 786 w 2226"/>
                <a:gd name="T37" fmla="*/ 643 h 686"/>
                <a:gd name="T38" fmla="*/ 698 w 2226"/>
                <a:gd name="T39" fmla="*/ 615 h 686"/>
                <a:gd name="T40" fmla="*/ 613 w 2226"/>
                <a:gd name="T41" fmla="*/ 582 h 686"/>
                <a:gd name="T42" fmla="*/ 529 w 2226"/>
                <a:gd name="T43" fmla="*/ 542 h 686"/>
                <a:gd name="T44" fmla="*/ 449 w 2226"/>
                <a:gd name="T45" fmla="*/ 496 h 686"/>
                <a:gd name="T46" fmla="*/ 372 w 2226"/>
                <a:gd name="T47" fmla="*/ 444 h 686"/>
                <a:gd name="T48" fmla="*/ 298 w 2226"/>
                <a:gd name="T49" fmla="*/ 384 h 686"/>
                <a:gd name="T50" fmla="*/ 229 w 2226"/>
                <a:gd name="T51" fmla="*/ 320 h 686"/>
                <a:gd name="T52" fmla="*/ 164 w 2226"/>
                <a:gd name="T53" fmla="*/ 250 h 686"/>
                <a:gd name="T54" fmla="*/ 103 w 2226"/>
                <a:gd name="T55" fmla="*/ 173 h 686"/>
                <a:gd name="T56" fmla="*/ 49 w 2226"/>
                <a:gd name="T57" fmla="*/ 89 h 686"/>
                <a:gd name="T58" fmla="*/ 0 w 2226"/>
                <a:gd name="T5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26" h="686">
                  <a:moveTo>
                    <a:pt x="2226" y="0"/>
                  </a:moveTo>
                  <a:lnTo>
                    <a:pt x="2174" y="95"/>
                  </a:lnTo>
                  <a:lnTo>
                    <a:pt x="2116" y="182"/>
                  </a:lnTo>
                  <a:lnTo>
                    <a:pt x="2053" y="262"/>
                  </a:lnTo>
                  <a:lnTo>
                    <a:pt x="1987" y="334"/>
                  </a:lnTo>
                  <a:lnTo>
                    <a:pt x="1915" y="400"/>
                  </a:lnTo>
                  <a:lnTo>
                    <a:pt x="1840" y="459"/>
                  </a:lnTo>
                  <a:lnTo>
                    <a:pt x="1762" y="510"/>
                  </a:lnTo>
                  <a:lnTo>
                    <a:pt x="1680" y="555"/>
                  </a:lnTo>
                  <a:lnTo>
                    <a:pt x="1594" y="594"/>
                  </a:lnTo>
                  <a:lnTo>
                    <a:pt x="1508" y="625"/>
                  </a:lnTo>
                  <a:lnTo>
                    <a:pt x="1419" y="652"/>
                  </a:lnTo>
                  <a:lnTo>
                    <a:pt x="1330" y="669"/>
                  </a:lnTo>
                  <a:lnTo>
                    <a:pt x="1240" y="681"/>
                  </a:lnTo>
                  <a:lnTo>
                    <a:pt x="1147" y="686"/>
                  </a:lnTo>
                  <a:lnTo>
                    <a:pt x="1056" y="685"/>
                  </a:lnTo>
                  <a:lnTo>
                    <a:pt x="965" y="678"/>
                  </a:lnTo>
                  <a:lnTo>
                    <a:pt x="875" y="662"/>
                  </a:lnTo>
                  <a:lnTo>
                    <a:pt x="786" y="643"/>
                  </a:lnTo>
                  <a:lnTo>
                    <a:pt x="698" y="615"/>
                  </a:lnTo>
                  <a:lnTo>
                    <a:pt x="613" y="582"/>
                  </a:lnTo>
                  <a:lnTo>
                    <a:pt x="529" y="542"/>
                  </a:lnTo>
                  <a:lnTo>
                    <a:pt x="449" y="496"/>
                  </a:lnTo>
                  <a:lnTo>
                    <a:pt x="372" y="444"/>
                  </a:lnTo>
                  <a:lnTo>
                    <a:pt x="298" y="384"/>
                  </a:lnTo>
                  <a:lnTo>
                    <a:pt x="229" y="320"/>
                  </a:lnTo>
                  <a:lnTo>
                    <a:pt x="164" y="250"/>
                  </a:lnTo>
                  <a:lnTo>
                    <a:pt x="103" y="173"/>
                  </a:lnTo>
                  <a:lnTo>
                    <a:pt x="49" y="89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46A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xmlns="" id="{A3B574A8-43A2-44AD-B4FE-88ED74AB8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5553" y="632774"/>
              <a:ext cx="939800" cy="290513"/>
            </a:xfrm>
            <a:custGeom>
              <a:avLst/>
              <a:gdLst>
                <a:gd name="T0" fmla="*/ 1184 w 1184"/>
                <a:gd name="T1" fmla="*/ 0 h 365"/>
                <a:gd name="T2" fmla="*/ 1144 w 1184"/>
                <a:gd name="T3" fmla="*/ 68 h 365"/>
                <a:gd name="T4" fmla="*/ 1100 w 1184"/>
                <a:gd name="T5" fmla="*/ 129 h 365"/>
                <a:gd name="T6" fmla="*/ 1051 w 1184"/>
                <a:gd name="T7" fmla="*/ 184 h 365"/>
                <a:gd name="T8" fmla="*/ 997 w 1184"/>
                <a:gd name="T9" fmla="*/ 231 h 365"/>
                <a:gd name="T10" fmla="*/ 941 w 1184"/>
                <a:gd name="T11" fmla="*/ 269 h 365"/>
                <a:gd name="T12" fmla="*/ 880 w 1184"/>
                <a:gd name="T13" fmla="*/ 302 h 365"/>
                <a:gd name="T14" fmla="*/ 817 w 1184"/>
                <a:gd name="T15" fmla="*/ 328 h 365"/>
                <a:gd name="T16" fmla="*/ 752 w 1184"/>
                <a:gd name="T17" fmla="*/ 348 h 365"/>
                <a:gd name="T18" fmla="*/ 686 w 1184"/>
                <a:gd name="T19" fmla="*/ 360 h 365"/>
                <a:gd name="T20" fmla="*/ 620 w 1184"/>
                <a:gd name="T21" fmla="*/ 365 h 365"/>
                <a:gd name="T22" fmla="*/ 552 w 1184"/>
                <a:gd name="T23" fmla="*/ 363 h 365"/>
                <a:gd name="T24" fmla="*/ 485 w 1184"/>
                <a:gd name="T25" fmla="*/ 356 h 365"/>
                <a:gd name="T26" fmla="*/ 419 w 1184"/>
                <a:gd name="T27" fmla="*/ 342 h 365"/>
                <a:gd name="T28" fmla="*/ 356 w 1184"/>
                <a:gd name="T29" fmla="*/ 321 h 365"/>
                <a:gd name="T30" fmla="*/ 293 w 1184"/>
                <a:gd name="T31" fmla="*/ 295 h 365"/>
                <a:gd name="T32" fmla="*/ 234 w 1184"/>
                <a:gd name="T33" fmla="*/ 262 h 365"/>
                <a:gd name="T34" fmla="*/ 178 w 1184"/>
                <a:gd name="T35" fmla="*/ 222 h 365"/>
                <a:gd name="T36" fmla="*/ 126 w 1184"/>
                <a:gd name="T37" fmla="*/ 177 h 365"/>
                <a:gd name="T38" fmla="*/ 78 w 1184"/>
                <a:gd name="T39" fmla="*/ 124 h 365"/>
                <a:gd name="T40" fmla="*/ 37 w 1184"/>
                <a:gd name="T41" fmla="*/ 65 h 365"/>
                <a:gd name="T42" fmla="*/ 0 w 1184"/>
                <a:gd name="T43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84" h="365">
                  <a:moveTo>
                    <a:pt x="1184" y="0"/>
                  </a:moveTo>
                  <a:lnTo>
                    <a:pt x="1144" y="68"/>
                  </a:lnTo>
                  <a:lnTo>
                    <a:pt x="1100" y="129"/>
                  </a:lnTo>
                  <a:lnTo>
                    <a:pt x="1051" y="184"/>
                  </a:lnTo>
                  <a:lnTo>
                    <a:pt x="997" y="231"/>
                  </a:lnTo>
                  <a:lnTo>
                    <a:pt x="941" y="269"/>
                  </a:lnTo>
                  <a:lnTo>
                    <a:pt x="880" y="302"/>
                  </a:lnTo>
                  <a:lnTo>
                    <a:pt x="817" y="328"/>
                  </a:lnTo>
                  <a:lnTo>
                    <a:pt x="752" y="348"/>
                  </a:lnTo>
                  <a:lnTo>
                    <a:pt x="686" y="360"/>
                  </a:lnTo>
                  <a:lnTo>
                    <a:pt x="620" y="365"/>
                  </a:lnTo>
                  <a:lnTo>
                    <a:pt x="552" y="363"/>
                  </a:lnTo>
                  <a:lnTo>
                    <a:pt x="485" y="356"/>
                  </a:lnTo>
                  <a:lnTo>
                    <a:pt x="419" y="342"/>
                  </a:lnTo>
                  <a:lnTo>
                    <a:pt x="356" y="321"/>
                  </a:lnTo>
                  <a:lnTo>
                    <a:pt x="293" y="295"/>
                  </a:lnTo>
                  <a:lnTo>
                    <a:pt x="234" y="262"/>
                  </a:lnTo>
                  <a:lnTo>
                    <a:pt x="178" y="222"/>
                  </a:lnTo>
                  <a:lnTo>
                    <a:pt x="126" y="177"/>
                  </a:lnTo>
                  <a:lnTo>
                    <a:pt x="78" y="124"/>
                  </a:lnTo>
                  <a:lnTo>
                    <a:pt x="37" y="65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46A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9D8926B9-B858-4885-A121-5AA47F30A727}"/>
              </a:ext>
            </a:extLst>
          </p:cNvPr>
          <p:cNvGrpSpPr/>
          <p:nvPr/>
        </p:nvGrpSpPr>
        <p:grpSpPr>
          <a:xfrm rot="15686194">
            <a:off x="1869595" y="2665494"/>
            <a:ext cx="882739" cy="423301"/>
            <a:chOff x="3668565" y="632774"/>
            <a:chExt cx="3529013" cy="1635125"/>
          </a:xfrm>
        </p:grpSpPr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xmlns="" id="{0079EDC1-061E-4386-A46C-D271AD80D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840" y="962974"/>
              <a:ext cx="2686050" cy="827088"/>
            </a:xfrm>
            <a:custGeom>
              <a:avLst/>
              <a:gdLst>
                <a:gd name="T0" fmla="*/ 3384 w 3384"/>
                <a:gd name="T1" fmla="*/ 0 h 1042"/>
                <a:gd name="T2" fmla="*/ 3319 w 3384"/>
                <a:gd name="T3" fmla="*/ 118 h 1042"/>
                <a:gd name="T4" fmla="*/ 3248 w 3384"/>
                <a:gd name="T5" fmla="*/ 230 h 1042"/>
                <a:gd name="T6" fmla="*/ 3173 w 3384"/>
                <a:gd name="T7" fmla="*/ 335 h 1042"/>
                <a:gd name="T8" fmla="*/ 3091 w 3384"/>
                <a:gd name="T9" fmla="*/ 431 h 1042"/>
                <a:gd name="T10" fmla="*/ 3005 w 3384"/>
                <a:gd name="T11" fmla="*/ 522 h 1042"/>
                <a:gd name="T12" fmla="*/ 2914 w 3384"/>
                <a:gd name="T13" fmla="*/ 604 h 1042"/>
                <a:gd name="T14" fmla="*/ 2820 w 3384"/>
                <a:gd name="T15" fmla="*/ 679 h 1042"/>
                <a:gd name="T16" fmla="*/ 2722 w 3384"/>
                <a:gd name="T17" fmla="*/ 747 h 1042"/>
                <a:gd name="T18" fmla="*/ 2621 w 3384"/>
                <a:gd name="T19" fmla="*/ 808 h 1042"/>
                <a:gd name="T20" fmla="*/ 2516 w 3384"/>
                <a:gd name="T21" fmla="*/ 862 h 1042"/>
                <a:gd name="T22" fmla="*/ 2410 w 3384"/>
                <a:gd name="T23" fmla="*/ 908 h 1042"/>
                <a:gd name="T24" fmla="*/ 2300 w 3384"/>
                <a:gd name="T25" fmla="*/ 948 h 1042"/>
                <a:gd name="T26" fmla="*/ 2190 w 3384"/>
                <a:gd name="T27" fmla="*/ 981 h 1042"/>
                <a:gd name="T28" fmla="*/ 2076 w 3384"/>
                <a:gd name="T29" fmla="*/ 1007 h 1042"/>
                <a:gd name="T30" fmla="*/ 1963 w 3384"/>
                <a:gd name="T31" fmla="*/ 1025 h 1042"/>
                <a:gd name="T32" fmla="*/ 1847 w 3384"/>
                <a:gd name="T33" fmla="*/ 1037 h 1042"/>
                <a:gd name="T34" fmla="*/ 1732 w 3384"/>
                <a:gd name="T35" fmla="*/ 1042 h 1042"/>
                <a:gd name="T36" fmla="*/ 1617 w 3384"/>
                <a:gd name="T37" fmla="*/ 1040 h 1042"/>
                <a:gd name="T38" fmla="*/ 1503 w 3384"/>
                <a:gd name="T39" fmla="*/ 1032 h 1042"/>
                <a:gd name="T40" fmla="*/ 1388 w 3384"/>
                <a:gd name="T41" fmla="*/ 1016 h 1042"/>
                <a:gd name="T42" fmla="*/ 1275 w 3384"/>
                <a:gd name="T43" fmla="*/ 995 h 1042"/>
                <a:gd name="T44" fmla="*/ 1163 w 3384"/>
                <a:gd name="T45" fmla="*/ 965 h 1042"/>
                <a:gd name="T46" fmla="*/ 1053 w 3384"/>
                <a:gd name="T47" fmla="*/ 930 h 1042"/>
                <a:gd name="T48" fmla="*/ 945 w 3384"/>
                <a:gd name="T49" fmla="*/ 888 h 1042"/>
                <a:gd name="T50" fmla="*/ 840 w 3384"/>
                <a:gd name="T51" fmla="*/ 840 h 1042"/>
                <a:gd name="T52" fmla="*/ 737 w 3384"/>
                <a:gd name="T53" fmla="*/ 785 h 1042"/>
                <a:gd name="T54" fmla="*/ 637 w 3384"/>
                <a:gd name="T55" fmla="*/ 724 h 1042"/>
                <a:gd name="T56" fmla="*/ 541 w 3384"/>
                <a:gd name="T57" fmla="*/ 656 h 1042"/>
                <a:gd name="T58" fmla="*/ 451 w 3384"/>
                <a:gd name="T59" fmla="*/ 581 h 1042"/>
                <a:gd name="T60" fmla="*/ 362 w 3384"/>
                <a:gd name="T61" fmla="*/ 499 h 1042"/>
                <a:gd name="T62" fmla="*/ 279 w 3384"/>
                <a:gd name="T63" fmla="*/ 412 h 1042"/>
                <a:gd name="T64" fmla="*/ 201 w 3384"/>
                <a:gd name="T65" fmla="*/ 319 h 1042"/>
                <a:gd name="T66" fmla="*/ 128 w 3384"/>
                <a:gd name="T67" fmla="*/ 220 h 1042"/>
                <a:gd name="T68" fmla="*/ 61 w 3384"/>
                <a:gd name="T69" fmla="*/ 113 h 1042"/>
                <a:gd name="T70" fmla="*/ 0 w 3384"/>
                <a:gd name="T71" fmla="*/ 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84" h="1042">
                  <a:moveTo>
                    <a:pt x="3384" y="0"/>
                  </a:moveTo>
                  <a:lnTo>
                    <a:pt x="3319" y="118"/>
                  </a:lnTo>
                  <a:lnTo>
                    <a:pt x="3248" y="230"/>
                  </a:lnTo>
                  <a:lnTo>
                    <a:pt x="3173" y="335"/>
                  </a:lnTo>
                  <a:lnTo>
                    <a:pt x="3091" y="431"/>
                  </a:lnTo>
                  <a:lnTo>
                    <a:pt x="3005" y="522"/>
                  </a:lnTo>
                  <a:lnTo>
                    <a:pt x="2914" y="604"/>
                  </a:lnTo>
                  <a:lnTo>
                    <a:pt x="2820" y="679"/>
                  </a:lnTo>
                  <a:lnTo>
                    <a:pt x="2722" y="747"/>
                  </a:lnTo>
                  <a:lnTo>
                    <a:pt x="2621" y="808"/>
                  </a:lnTo>
                  <a:lnTo>
                    <a:pt x="2516" y="862"/>
                  </a:lnTo>
                  <a:lnTo>
                    <a:pt x="2410" y="908"/>
                  </a:lnTo>
                  <a:lnTo>
                    <a:pt x="2300" y="948"/>
                  </a:lnTo>
                  <a:lnTo>
                    <a:pt x="2190" y="981"/>
                  </a:lnTo>
                  <a:lnTo>
                    <a:pt x="2076" y="1007"/>
                  </a:lnTo>
                  <a:lnTo>
                    <a:pt x="1963" y="1025"/>
                  </a:lnTo>
                  <a:lnTo>
                    <a:pt x="1847" y="1037"/>
                  </a:lnTo>
                  <a:lnTo>
                    <a:pt x="1732" y="1042"/>
                  </a:lnTo>
                  <a:lnTo>
                    <a:pt x="1617" y="1040"/>
                  </a:lnTo>
                  <a:lnTo>
                    <a:pt x="1503" y="1032"/>
                  </a:lnTo>
                  <a:lnTo>
                    <a:pt x="1388" y="1016"/>
                  </a:lnTo>
                  <a:lnTo>
                    <a:pt x="1275" y="995"/>
                  </a:lnTo>
                  <a:lnTo>
                    <a:pt x="1163" y="965"/>
                  </a:lnTo>
                  <a:lnTo>
                    <a:pt x="1053" y="930"/>
                  </a:lnTo>
                  <a:lnTo>
                    <a:pt x="945" y="888"/>
                  </a:lnTo>
                  <a:lnTo>
                    <a:pt x="840" y="840"/>
                  </a:lnTo>
                  <a:lnTo>
                    <a:pt x="737" y="785"/>
                  </a:lnTo>
                  <a:lnTo>
                    <a:pt x="637" y="724"/>
                  </a:lnTo>
                  <a:lnTo>
                    <a:pt x="541" y="656"/>
                  </a:lnTo>
                  <a:lnTo>
                    <a:pt x="451" y="581"/>
                  </a:lnTo>
                  <a:lnTo>
                    <a:pt x="362" y="499"/>
                  </a:lnTo>
                  <a:lnTo>
                    <a:pt x="279" y="412"/>
                  </a:lnTo>
                  <a:lnTo>
                    <a:pt x="201" y="319"/>
                  </a:lnTo>
                  <a:lnTo>
                    <a:pt x="128" y="220"/>
                  </a:lnTo>
                  <a:lnTo>
                    <a:pt x="61" y="113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46A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xmlns="" id="{7E861A46-0641-4ACE-8C7F-27DE5D1CB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565" y="1180461"/>
              <a:ext cx="3529013" cy="1087438"/>
            </a:xfrm>
            <a:custGeom>
              <a:avLst/>
              <a:gdLst>
                <a:gd name="T0" fmla="*/ 4447 w 4447"/>
                <a:gd name="T1" fmla="*/ 0 h 1370"/>
                <a:gd name="T2" fmla="*/ 4373 w 4447"/>
                <a:gd name="T3" fmla="*/ 138 h 1370"/>
                <a:gd name="T4" fmla="*/ 4293 w 4447"/>
                <a:gd name="T5" fmla="*/ 267 h 1370"/>
                <a:gd name="T6" fmla="*/ 4208 w 4447"/>
                <a:gd name="T7" fmla="*/ 389 h 1370"/>
                <a:gd name="T8" fmla="*/ 4117 w 4447"/>
                <a:gd name="T9" fmla="*/ 504 h 1370"/>
                <a:gd name="T10" fmla="*/ 4023 w 4447"/>
                <a:gd name="T11" fmla="*/ 613 h 1370"/>
                <a:gd name="T12" fmla="*/ 3921 w 4447"/>
                <a:gd name="T13" fmla="*/ 714 h 1370"/>
                <a:gd name="T14" fmla="*/ 3816 w 4447"/>
                <a:gd name="T15" fmla="*/ 807 h 1370"/>
                <a:gd name="T16" fmla="*/ 3708 w 4447"/>
                <a:gd name="T17" fmla="*/ 892 h 1370"/>
                <a:gd name="T18" fmla="*/ 3595 w 4447"/>
                <a:gd name="T19" fmla="*/ 971 h 1370"/>
                <a:gd name="T20" fmla="*/ 3479 w 4447"/>
                <a:gd name="T21" fmla="*/ 1042 h 1370"/>
                <a:gd name="T22" fmla="*/ 3359 w 4447"/>
                <a:gd name="T23" fmla="*/ 1107 h 1370"/>
                <a:gd name="T24" fmla="*/ 3239 w 4447"/>
                <a:gd name="T25" fmla="*/ 1164 h 1370"/>
                <a:gd name="T26" fmla="*/ 3113 w 4447"/>
                <a:gd name="T27" fmla="*/ 1215 h 1370"/>
                <a:gd name="T28" fmla="*/ 2987 w 4447"/>
                <a:gd name="T29" fmla="*/ 1259 h 1370"/>
                <a:gd name="T30" fmla="*/ 2858 w 4447"/>
                <a:gd name="T31" fmla="*/ 1294 h 1370"/>
                <a:gd name="T32" fmla="*/ 2729 w 4447"/>
                <a:gd name="T33" fmla="*/ 1323 h 1370"/>
                <a:gd name="T34" fmla="*/ 2598 w 4447"/>
                <a:gd name="T35" fmla="*/ 1346 h 1370"/>
                <a:gd name="T36" fmla="*/ 2467 w 4447"/>
                <a:gd name="T37" fmla="*/ 1360 h 1370"/>
                <a:gd name="T38" fmla="*/ 2334 w 4447"/>
                <a:gd name="T39" fmla="*/ 1369 h 1370"/>
                <a:gd name="T40" fmla="*/ 2201 w 4447"/>
                <a:gd name="T41" fmla="*/ 1370 h 1370"/>
                <a:gd name="T42" fmla="*/ 2069 w 4447"/>
                <a:gd name="T43" fmla="*/ 1365 h 1370"/>
                <a:gd name="T44" fmla="*/ 1936 w 4447"/>
                <a:gd name="T45" fmla="*/ 1353 h 1370"/>
                <a:gd name="T46" fmla="*/ 1805 w 4447"/>
                <a:gd name="T47" fmla="*/ 1334 h 1370"/>
                <a:gd name="T48" fmla="*/ 1676 w 4447"/>
                <a:gd name="T49" fmla="*/ 1308 h 1370"/>
                <a:gd name="T50" fmla="*/ 1547 w 4447"/>
                <a:gd name="T51" fmla="*/ 1276 h 1370"/>
                <a:gd name="T52" fmla="*/ 1419 w 4447"/>
                <a:gd name="T53" fmla="*/ 1236 h 1370"/>
                <a:gd name="T54" fmla="*/ 1295 w 4447"/>
                <a:gd name="T55" fmla="*/ 1191 h 1370"/>
                <a:gd name="T56" fmla="*/ 1171 w 4447"/>
                <a:gd name="T57" fmla="*/ 1138 h 1370"/>
                <a:gd name="T58" fmla="*/ 1052 w 4447"/>
                <a:gd name="T59" fmla="*/ 1079 h 1370"/>
                <a:gd name="T60" fmla="*/ 935 w 4447"/>
                <a:gd name="T61" fmla="*/ 1013 h 1370"/>
                <a:gd name="T62" fmla="*/ 820 w 4447"/>
                <a:gd name="T63" fmla="*/ 941 h 1370"/>
                <a:gd name="T64" fmla="*/ 710 w 4447"/>
                <a:gd name="T65" fmla="*/ 862 h 1370"/>
                <a:gd name="T66" fmla="*/ 605 w 4447"/>
                <a:gd name="T67" fmla="*/ 777 h 1370"/>
                <a:gd name="T68" fmla="*/ 502 w 4447"/>
                <a:gd name="T69" fmla="*/ 684 h 1370"/>
                <a:gd name="T70" fmla="*/ 405 w 4447"/>
                <a:gd name="T71" fmla="*/ 587 h 1370"/>
                <a:gd name="T72" fmla="*/ 314 w 4447"/>
                <a:gd name="T73" fmla="*/ 482 h 1370"/>
                <a:gd name="T74" fmla="*/ 227 w 4447"/>
                <a:gd name="T75" fmla="*/ 372 h 1370"/>
                <a:gd name="T76" fmla="*/ 144 w 4447"/>
                <a:gd name="T77" fmla="*/ 253 h 1370"/>
                <a:gd name="T78" fmla="*/ 68 w 4447"/>
                <a:gd name="T79" fmla="*/ 131 h 1370"/>
                <a:gd name="T80" fmla="*/ 0 w 4447"/>
                <a:gd name="T81" fmla="*/ 0 h 1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47" h="1370">
                  <a:moveTo>
                    <a:pt x="4447" y="0"/>
                  </a:moveTo>
                  <a:lnTo>
                    <a:pt x="4373" y="138"/>
                  </a:lnTo>
                  <a:lnTo>
                    <a:pt x="4293" y="267"/>
                  </a:lnTo>
                  <a:lnTo>
                    <a:pt x="4208" y="389"/>
                  </a:lnTo>
                  <a:lnTo>
                    <a:pt x="4117" y="504"/>
                  </a:lnTo>
                  <a:lnTo>
                    <a:pt x="4023" y="613"/>
                  </a:lnTo>
                  <a:lnTo>
                    <a:pt x="3921" y="714"/>
                  </a:lnTo>
                  <a:lnTo>
                    <a:pt x="3816" y="807"/>
                  </a:lnTo>
                  <a:lnTo>
                    <a:pt x="3708" y="892"/>
                  </a:lnTo>
                  <a:lnTo>
                    <a:pt x="3595" y="971"/>
                  </a:lnTo>
                  <a:lnTo>
                    <a:pt x="3479" y="1042"/>
                  </a:lnTo>
                  <a:lnTo>
                    <a:pt x="3359" y="1107"/>
                  </a:lnTo>
                  <a:lnTo>
                    <a:pt x="3239" y="1164"/>
                  </a:lnTo>
                  <a:lnTo>
                    <a:pt x="3113" y="1215"/>
                  </a:lnTo>
                  <a:lnTo>
                    <a:pt x="2987" y="1259"/>
                  </a:lnTo>
                  <a:lnTo>
                    <a:pt x="2858" y="1294"/>
                  </a:lnTo>
                  <a:lnTo>
                    <a:pt x="2729" y="1323"/>
                  </a:lnTo>
                  <a:lnTo>
                    <a:pt x="2598" y="1346"/>
                  </a:lnTo>
                  <a:lnTo>
                    <a:pt x="2467" y="1360"/>
                  </a:lnTo>
                  <a:lnTo>
                    <a:pt x="2334" y="1369"/>
                  </a:lnTo>
                  <a:lnTo>
                    <a:pt x="2201" y="1370"/>
                  </a:lnTo>
                  <a:lnTo>
                    <a:pt x="2069" y="1365"/>
                  </a:lnTo>
                  <a:lnTo>
                    <a:pt x="1936" y="1353"/>
                  </a:lnTo>
                  <a:lnTo>
                    <a:pt x="1805" y="1334"/>
                  </a:lnTo>
                  <a:lnTo>
                    <a:pt x="1676" y="1308"/>
                  </a:lnTo>
                  <a:lnTo>
                    <a:pt x="1547" y="1276"/>
                  </a:lnTo>
                  <a:lnTo>
                    <a:pt x="1419" y="1236"/>
                  </a:lnTo>
                  <a:lnTo>
                    <a:pt x="1295" y="1191"/>
                  </a:lnTo>
                  <a:lnTo>
                    <a:pt x="1171" y="1138"/>
                  </a:lnTo>
                  <a:lnTo>
                    <a:pt x="1052" y="1079"/>
                  </a:lnTo>
                  <a:lnTo>
                    <a:pt x="935" y="1013"/>
                  </a:lnTo>
                  <a:lnTo>
                    <a:pt x="820" y="941"/>
                  </a:lnTo>
                  <a:lnTo>
                    <a:pt x="710" y="862"/>
                  </a:lnTo>
                  <a:lnTo>
                    <a:pt x="605" y="777"/>
                  </a:lnTo>
                  <a:lnTo>
                    <a:pt x="502" y="684"/>
                  </a:lnTo>
                  <a:lnTo>
                    <a:pt x="405" y="587"/>
                  </a:lnTo>
                  <a:lnTo>
                    <a:pt x="314" y="482"/>
                  </a:lnTo>
                  <a:lnTo>
                    <a:pt x="227" y="372"/>
                  </a:lnTo>
                  <a:lnTo>
                    <a:pt x="144" y="253"/>
                  </a:lnTo>
                  <a:lnTo>
                    <a:pt x="68" y="131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46A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xmlns="" id="{C36DC308-CDB8-4F7A-9CC1-F939B4B6D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1215" y="791524"/>
              <a:ext cx="1766888" cy="544513"/>
            </a:xfrm>
            <a:custGeom>
              <a:avLst/>
              <a:gdLst>
                <a:gd name="T0" fmla="*/ 2226 w 2226"/>
                <a:gd name="T1" fmla="*/ 0 h 686"/>
                <a:gd name="T2" fmla="*/ 2174 w 2226"/>
                <a:gd name="T3" fmla="*/ 95 h 686"/>
                <a:gd name="T4" fmla="*/ 2116 w 2226"/>
                <a:gd name="T5" fmla="*/ 182 h 686"/>
                <a:gd name="T6" fmla="*/ 2053 w 2226"/>
                <a:gd name="T7" fmla="*/ 262 h 686"/>
                <a:gd name="T8" fmla="*/ 1987 w 2226"/>
                <a:gd name="T9" fmla="*/ 334 h 686"/>
                <a:gd name="T10" fmla="*/ 1915 w 2226"/>
                <a:gd name="T11" fmla="*/ 400 h 686"/>
                <a:gd name="T12" fmla="*/ 1840 w 2226"/>
                <a:gd name="T13" fmla="*/ 459 h 686"/>
                <a:gd name="T14" fmla="*/ 1762 w 2226"/>
                <a:gd name="T15" fmla="*/ 510 h 686"/>
                <a:gd name="T16" fmla="*/ 1680 w 2226"/>
                <a:gd name="T17" fmla="*/ 555 h 686"/>
                <a:gd name="T18" fmla="*/ 1594 w 2226"/>
                <a:gd name="T19" fmla="*/ 594 h 686"/>
                <a:gd name="T20" fmla="*/ 1508 w 2226"/>
                <a:gd name="T21" fmla="*/ 625 h 686"/>
                <a:gd name="T22" fmla="*/ 1419 w 2226"/>
                <a:gd name="T23" fmla="*/ 652 h 686"/>
                <a:gd name="T24" fmla="*/ 1330 w 2226"/>
                <a:gd name="T25" fmla="*/ 669 h 686"/>
                <a:gd name="T26" fmla="*/ 1240 w 2226"/>
                <a:gd name="T27" fmla="*/ 681 h 686"/>
                <a:gd name="T28" fmla="*/ 1147 w 2226"/>
                <a:gd name="T29" fmla="*/ 686 h 686"/>
                <a:gd name="T30" fmla="*/ 1056 w 2226"/>
                <a:gd name="T31" fmla="*/ 685 h 686"/>
                <a:gd name="T32" fmla="*/ 965 w 2226"/>
                <a:gd name="T33" fmla="*/ 678 h 686"/>
                <a:gd name="T34" fmla="*/ 875 w 2226"/>
                <a:gd name="T35" fmla="*/ 662 h 686"/>
                <a:gd name="T36" fmla="*/ 786 w 2226"/>
                <a:gd name="T37" fmla="*/ 643 h 686"/>
                <a:gd name="T38" fmla="*/ 698 w 2226"/>
                <a:gd name="T39" fmla="*/ 615 h 686"/>
                <a:gd name="T40" fmla="*/ 613 w 2226"/>
                <a:gd name="T41" fmla="*/ 582 h 686"/>
                <a:gd name="T42" fmla="*/ 529 w 2226"/>
                <a:gd name="T43" fmla="*/ 542 h 686"/>
                <a:gd name="T44" fmla="*/ 449 w 2226"/>
                <a:gd name="T45" fmla="*/ 496 h 686"/>
                <a:gd name="T46" fmla="*/ 372 w 2226"/>
                <a:gd name="T47" fmla="*/ 444 h 686"/>
                <a:gd name="T48" fmla="*/ 298 w 2226"/>
                <a:gd name="T49" fmla="*/ 384 h 686"/>
                <a:gd name="T50" fmla="*/ 229 w 2226"/>
                <a:gd name="T51" fmla="*/ 320 h 686"/>
                <a:gd name="T52" fmla="*/ 164 w 2226"/>
                <a:gd name="T53" fmla="*/ 250 h 686"/>
                <a:gd name="T54" fmla="*/ 103 w 2226"/>
                <a:gd name="T55" fmla="*/ 173 h 686"/>
                <a:gd name="T56" fmla="*/ 49 w 2226"/>
                <a:gd name="T57" fmla="*/ 89 h 686"/>
                <a:gd name="T58" fmla="*/ 0 w 2226"/>
                <a:gd name="T5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26" h="686">
                  <a:moveTo>
                    <a:pt x="2226" y="0"/>
                  </a:moveTo>
                  <a:lnTo>
                    <a:pt x="2174" y="95"/>
                  </a:lnTo>
                  <a:lnTo>
                    <a:pt x="2116" y="182"/>
                  </a:lnTo>
                  <a:lnTo>
                    <a:pt x="2053" y="262"/>
                  </a:lnTo>
                  <a:lnTo>
                    <a:pt x="1987" y="334"/>
                  </a:lnTo>
                  <a:lnTo>
                    <a:pt x="1915" y="400"/>
                  </a:lnTo>
                  <a:lnTo>
                    <a:pt x="1840" y="459"/>
                  </a:lnTo>
                  <a:lnTo>
                    <a:pt x="1762" y="510"/>
                  </a:lnTo>
                  <a:lnTo>
                    <a:pt x="1680" y="555"/>
                  </a:lnTo>
                  <a:lnTo>
                    <a:pt x="1594" y="594"/>
                  </a:lnTo>
                  <a:lnTo>
                    <a:pt x="1508" y="625"/>
                  </a:lnTo>
                  <a:lnTo>
                    <a:pt x="1419" y="652"/>
                  </a:lnTo>
                  <a:lnTo>
                    <a:pt x="1330" y="669"/>
                  </a:lnTo>
                  <a:lnTo>
                    <a:pt x="1240" y="681"/>
                  </a:lnTo>
                  <a:lnTo>
                    <a:pt x="1147" y="686"/>
                  </a:lnTo>
                  <a:lnTo>
                    <a:pt x="1056" y="685"/>
                  </a:lnTo>
                  <a:lnTo>
                    <a:pt x="965" y="678"/>
                  </a:lnTo>
                  <a:lnTo>
                    <a:pt x="875" y="662"/>
                  </a:lnTo>
                  <a:lnTo>
                    <a:pt x="786" y="643"/>
                  </a:lnTo>
                  <a:lnTo>
                    <a:pt x="698" y="615"/>
                  </a:lnTo>
                  <a:lnTo>
                    <a:pt x="613" y="582"/>
                  </a:lnTo>
                  <a:lnTo>
                    <a:pt x="529" y="542"/>
                  </a:lnTo>
                  <a:lnTo>
                    <a:pt x="449" y="496"/>
                  </a:lnTo>
                  <a:lnTo>
                    <a:pt x="372" y="444"/>
                  </a:lnTo>
                  <a:lnTo>
                    <a:pt x="298" y="384"/>
                  </a:lnTo>
                  <a:lnTo>
                    <a:pt x="229" y="320"/>
                  </a:lnTo>
                  <a:lnTo>
                    <a:pt x="164" y="250"/>
                  </a:lnTo>
                  <a:lnTo>
                    <a:pt x="103" y="173"/>
                  </a:lnTo>
                  <a:lnTo>
                    <a:pt x="49" y="89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46A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xmlns="" id="{EEB7E4FC-BA8A-4E82-A5F0-6FA04BAAB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5553" y="632774"/>
              <a:ext cx="939800" cy="290513"/>
            </a:xfrm>
            <a:custGeom>
              <a:avLst/>
              <a:gdLst>
                <a:gd name="T0" fmla="*/ 1184 w 1184"/>
                <a:gd name="T1" fmla="*/ 0 h 365"/>
                <a:gd name="T2" fmla="*/ 1144 w 1184"/>
                <a:gd name="T3" fmla="*/ 68 h 365"/>
                <a:gd name="T4" fmla="*/ 1100 w 1184"/>
                <a:gd name="T5" fmla="*/ 129 h 365"/>
                <a:gd name="T6" fmla="*/ 1051 w 1184"/>
                <a:gd name="T7" fmla="*/ 184 h 365"/>
                <a:gd name="T8" fmla="*/ 997 w 1184"/>
                <a:gd name="T9" fmla="*/ 231 h 365"/>
                <a:gd name="T10" fmla="*/ 941 w 1184"/>
                <a:gd name="T11" fmla="*/ 269 h 365"/>
                <a:gd name="T12" fmla="*/ 880 w 1184"/>
                <a:gd name="T13" fmla="*/ 302 h 365"/>
                <a:gd name="T14" fmla="*/ 817 w 1184"/>
                <a:gd name="T15" fmla="*/ 328 h 365"/>
                <a:gd name="T16" fmla="*/ 752 w 1184"/>
                <a:gd name="T17" fmla="*/ 348 h 365"/>
                <a:gd name="T18" fmla="*/ 686 w 1184"/>
                <a:gd name="T19" fmla="*/ 360 h 365"/>
                <a:gd name="T20" fmla="*/ 620 w 1184"/>
                <a:gd name="T21" fmla="*/ 365 h 365"/>
                <a:gd name="T22" fmla="*/ 552 w 1184"/>
                <a:gd name="T23" fmla="*/ 363 h 365"/>
                <a:gd name="T24" fmla="*/ 485 w 1184"/>
                <a:gd name="T25" fmla="*/ 356 h 365"/>
                <a:gd name="T26" fmla="*/ 419 w 1184"/>
                <a:gd name="T27" fmla="*/ 342 h 365"/>
                <a:gd name="T28" fmla="*/ 356 w 1184"/>
                <a:gd name="T29" fmla="*/ 321 h 365"/>
                <a:gd name="T30" fmla="*/ 293 w 1184"/>
                <a:gd name="T31" fmla="*/ 295 h 365"/>
                <a:gd name="T32" fmla="*/ 234 w 1184"/>
                <a:gd name="T33" fmla="*/ 262 h 365"/>
                <a:gd name="T34" fmla="*/ 178 w 1184"/>
                <a:gd name="T35" fmla="*/ 222 h 365"/>
                <a:gd name="T36" fmla="*/ 126 w 1184"/>
                <a:gd name="T37" fmla="*/ 177 h 365"/>
                <a:gd name="T38" fmla="*/ 78 w 1184"/>
                <a:gd name="T39" fmla="*/ 124 h 365"/>
                <a:gd name="T40" fmla="*/ 37 w 1184"/>
                <a:gd name="T41" fmla="*/ 65 h 365"/>
                <a:gd name="T42" fmla="*/ 0 w 1184"/>
                <a:gd name="T43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84" h="365">
                  <a:moveTo>
                    <a:pt x="1184" y="0"/>
                  </a:moveTo>
                  <a:lnTo>
                    <a:pt x="1144" y="68"/>
                  </a:lnTo>
                  <a:lnTo>
                    <a:pt x="1100" y="129"/>
                  </a:lnTo>
                  <a:lnTo>
                    <a:pt x="1051" y="184"/>
                  </a:lnTo>
                  <a:lnTo>
                    <a:pt x="997" y="231"/>
                  </a:lnTo>
                  <a:lnTo>
                    <a:pt x="941" y="269"/>
                  </a:lnTo>
                  <a:lnTo>
                    <a:pt x="880" y="302"/>
                  </a:lnTo>
                  <a:lnTo>
                    <a:pt x="817" y="328"/>
                  </a:lnTo>
                  <a:lnTo>
                    <a:pt x="752" y="348"/>
                  </a:lnTo>
                  <a:lnTo>
                    <a:pt x="686" y="360"/>
                  </a:lnTo>
                  <a:lnTo>
                    <a:pt x="620" y="365"/>
                  </a:lnTo>
                  <a:lnTo>
                    <a:pt x="552" y="363"/>
                  </a:lnTo>
                  <a:lnTo>
                    <a:pt x="485" y="356"/>
                  </a:lnTo>
                  <a:lnTo>
                    <a:pt x="419" y="342"/>
                  </a:lnTo>
                  <a:lnTo>
                    <a:pt x="356" y="321"/>
                  </a:lnTo>
                  <a:lnTo>
                    <a:pt x="293" y="295"/>
                  </a:lnTo>
                  <a:lnTo>
                    <a:pt x="234" y="262"/>
                  </a:lnTo>
                  <a:lnTo>
                    <a:pt x="178" y="222"/>
                  </a:lnTo>
                  <a:lnTo>
                    <a:pt x="126" y="177"/>
                  </a:lnTo>
                  <a:lnTo>
                    <a:pt x="78" y="124"/>
                  </a:lnTo>
                  <a:lnTo>
                    <a:pt x="37" y="65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46A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4F8A93A4-29A6-4276-A254-9CA080F3EDC0}"/>
              </a:ext>
            </a:extLst>
          </p:cNvPr>
          <p:cNvGrpSpPr/>
          <p:nvPr/>
        </p:nvGrpSpPr>
        <p:grpSpPr>
          <a:xfrm>
            <a:off x="218980" y="942610"/>
            <a:ext cx="3290499" cy="2586161"/>
            <a:chOff x="6008271" y="1957215"/>
            <a:chExt cx="1699878" cy="1370301"/>
          </a:xfrm>
        </p:grpSpPr>
        <p:grpSp>
          <p:nvGrpSpPr>
            <p:cNvPr id="53" name="Group 22">
              <a:extLst>
                <a:ext uri="{FF2B5EF4-FFF2-40B4-BE49-F238E27FC236}">
                  <a16:creationId xmlns:a16="http://schemas.microsoft.com/office/drawing/2014/main" xmlns="" id="{0A4113D0-DA6B-4204-830B-EE0156DFA07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223245" y="1957215"/>
              <a:ext cx="1484904" cy="1370301"/>
              <a:chOff x="1001" y="-1"/>
              <a:chExt cx="3118" cy="2881"/>
            </a:xfrm>
          </p:grpSpPr>
          <p:sp>
            <p:nvSpPr>
              <p:cNvPr id="60" name="AutoShape 21">
                <a:extLst>
                  <a:ext uri="{FF2B5EF4-FFF2-40B4-BE49-F238E27FC236}">
                    <a16:creationId xmlns:a16="http://schemas.microsoft.com/office/drawing/2014/main" xmlns="" id="{C0E5F9CD-780C-4271-AFFE-D5A97E9EAF3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002" y="0"/>
                <a:ext cx="3117" cy="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" name="Freeform 24">
                <a:extLst>
                  <a:ext uri="{FF2B5EF4-FFF2-40B4-BE49-F238E27FC236}">
                    <a16:creationId xmlns:a16="http://schemas.microsoft.com/office/drawing/2014/main" xmlns="" id="{A866241A-7C0B-479D-B57B-58C015017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" y="1899"/>
                <a:ext cx="1098" cy="981"/>
              </a:xfrm>
              <a:custGeom>
                <a:avLst/>
                <a:gdLst>
                  <a:gd name="T0" fmla="*/ 11 w 2196"/>
                  <a:gd name="T1" fmla="*/ 1890 h 1962"/>
                  <a:gd name="T2" fmla="*/ 21 w 2196"/>
                  <a:gd name="T3" fmla="*/ 1824 h 1962"/>
                  <a:gd name="T4" fmla="*/ 32 w 2196"/>
                  <a:gd name="T5" fmla="*/ 1728 h 1962"/>
                  <a:gd name="T6" fmla="*/ 44 w 2196"/>
                  <a:gd name="T7" fmla="*/ 1618 h 1962"/>
                  <a:gd name="T8" fmla="*/ 57 w 2196"/>
                  <a:gd name="T9" fmla="*/ 1491 h 1962"/>
                  <a:gd name="T10" fmla="*/ 72 w 2196"/>
                  <a:gd name="T11" fmla="*/ 1350 h 1962"/>
                  <a:gd name="T12" fmla="*/ 87 w 2196"/>
                  <a:gd name="T13" fmla="*/ 1217 h 1962"/>
                  <a:gd name="T14" fmla="*/ 98 w 2196"/>
                  <a:gd name="T15" fmla="*/ 1111 h 1962"/>
                  <a:gd name="T16" fmla="*/ 112 w 2196"/>
                  <a:gd name="T17" fmla="*/ 979 h 1962"/>
                  <a:gd name="T18" fmla="*/ 129 w 2196"/>
                  <a:gd name="T19" fmla="*/ 820 h 1962"/>
                  <a:gd name="T20" fmla="*/ 148 w 2196"/>
                  <a:gd name="T21" fmla="*/ 658 h 1962"/>
                  <a:gd name="T22" fmla="*/ 166 w 2196"/>
                  <a:gd name="T23" fmla="*/ 480 h 1962"/>
                  <a:gd name="T24" fmla="*/ 183 w 2196"/>
                  <a:gd name="T25" fmla="*/ 317 h 1962"/>
                  <a:gd name="T26" fmla="*/ 197 w 2196"/>
                  <a:gd name="T27" fmla="*/ 196 h 1962"/>
                  <a:gd name="T28" fmla="*/ 206 w 2196"/>
                  <a:gd name="T29" fmla="*/ 113 h 1962"/>
                  <a:gd name="T30" fmla="*/ 212 w 2196"/>
                  <a:gd name="T31" fmla="*/ 60 h 1962"/>
                  <a:gd name="T32" fmla="*/ 217 w 2196"/>
                  <a:gd name="T33" fmla="*/ 30 h 1962"/>
                  <a:gd name="T34" fmla="*/ 221 w 2196"/>
                  <a:gd name="T35" fmla="*/ 15 h 1962"/>
                  <a:gd name="T36" fmla="*/ 225 w 2196"/>
                  <a:gd name="T37" fmla="*/ 11 h 1962"/>
                  <a:gd name="T38" fmla="*/ 233 w 2196"/>
                  <a:gd name="T39" fmla="*/ 15 h 1962"/>
                  <a:gd name="T40" fmla="*/ 261 w 2196"/>
                  <a:gd name="T41" fmla="*/ 39 h 1962"/>
                  <a:gd name="T42" fmla="*/ 301 w 2196"/>
                  <a:gd name="T43" fmla="*/ 77 h 1962"/>
                  <a:gd name="T44" fmla="*/ 456 w 2196"/>
                  <a:gd name="T45" fmla="*/ 212 h 1962"/>
                  <a:gd name="T46" fmla="*/ 629 w 2196"/>
                  <a:gd name="T47" fmla="*/ 314 h 1962"/>
                  <a:gd name="T48" fmla="*/ 815 w 2196"/>
                  <a:gd name="T49" fmla="*/ 382 h 1962"/>
                  <a:gd name="T50" fmla="*/ 1009 w 2196"/>
                  <a:gd name="T51" fmla="*/ 416 h 1962"/>
                  <a:gd name="T52" fmla="*/ 1206 w 2196"/>
                  <a:gd name="T53" fmla="*/ 414 h 1962"/>
                  <a:gd name="T54" fmla="*/ 1402 w 2196"/>
                  <a:gd name="T55" fmla="*/ 378 h 1962"/>
                  <a:gd name="T56" fmla="*/ 1593 w 2196"/>
                  <a:gd name="T57" fmla="*/ 302 h 1962"/>
                  <a:gd name="T58" fmla="*/ 1706 w 2196"/>
                  <a:gd name="T59" fmla="*/ 238 h 1962"/>
                  <a:gd name="T60" fmla="*/ 1814 w 2196"/>
                  <a:gd name="T61" fmla="*/ 160 h 1962"/>
                  <a:gd name="T62" fmla="*/ 1899 w 2196"/>
                  <a:gd name="T63" fmla="*/ 83 h 1962"/>
                  <a:gd name="T64" fmla="*/ 1943 w 2196"/>
                  <a:gd name="T65" fmla="*/ 32 h 1962"/>
                  <a:gd name="T66" fmla="*/ 1965 w 2196"/>
                  <a:gd name="T67" fmla="*/ 7 h 1962"/>
                  <a:gd name="T68" fmla="*/ 1977 w 2196"/>
                  <a:gd name="T69" fmla="*/ 0 h 1962"/>
                  <a:gd name="T70" fmla="*/ 1982 w 2196"/>
                  <a:gd name="T71" fmla="*/ 24 h 1962"/>
                  <a:gd name="T72" fmla="*/ 1992 w 2196"/>
                  <a:gd name="T73" fmla="*/ 85 h 1962"/>
                  <a:gd name="T74" fmla="*/ 2003 w 2196"/>
                  <a:gd name="T75" fmla="*/ 170 h 1962"/>
                  <a:gd name="T76" fmla="*/ 2013 w 2196"/>
                  <a:gd name="T77" fmla="*/ 251 h 1962"/>
                  <a:gd name="T78" fmla="*/ 2018 w 2196"/>
                  <a:gd name="T79" fmla="*/ 314 h 1962"/>
                  <a:gd name="T80" fmla="*/ 2026 w 2196"/>
                  <a:gd name="T81" fmla="*/ 378 h 1962"/>
                  <a:gd name="T82" fmla="*/ 2035 w 2196"/>
                  <a:gd name="T83" fmla="*/ 450 h 1962"/>
                  <a:gd name="T84" fmla="*/ 2045 w 2196"/>
                  <a:gd name="T85" fmla="*/ 537 h 1962"/>
                  <a:gd name="T86" fmla="*/ 2056 w 2196"/>
                  <a:gd name="T87" fmla="*/ 646 h 1962"/>
                  <a:gd name="T88" fmla="*/ 2069 w 2196"/>
                  <a:gd name="T89" fmla="*/ 781 h 1962"/>
                  <a:gd name="T90" fmla="*/ 2088 w 2196"/>
                  <a:gd name="T91" fmla="*/ 947 h 1962"/>
                  <a:gd name="T92" fmla="*/ 2109 w 2196"/>
                  <a:gd name="T93" fmla="*/ 1153 h 1962"/>
                  <a:gd name="T94" fmla="*/ 2135 w 2196"/>
                  <a:gd name="T95" fmla="*/ 1402 h 1962"/>
                  <a:gd name="T96" fmla="*/ 2151 w 2196"/>
                  <a:gd name="T97" fmla="*/ 1539 h 1962"/>
                  <a:gd name="T98" fmla="*/ 2164 w 2196"/>
                  <a:gd name="T99" fmla="*/ 1665 h 1962"/>
                  <a:gd name="T100" fmla="*/ 2175 w 2196"/>
                  <a:gd name="T101" fmla="*/ 1771 h 1962"/>
                  <a:gd name="T102" fmla="*/ 2183 w 2196"/>
                  <a:gd name="T103" fmla="*/ 1847 h 1962"/>
                  <a:gd name="T104" fmla="*/ 2196 w 2196"/>
                  <a:gd name="T105" fmla="*/ 1962 h 1962"/>
                  <a:gd name="T106" fmla="*/ 10 w 2196"/>
                  <a:gd name="T107" fmla="*/ 1909 h 1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196" h="1962">
                    <a:moveTo>
                      <a:pt x="10" y="1909"/>
                    </a:moveTo>
                    <a:lnTo>
                      <a:pt x="11" y="1890"/>
                    </a:lnTo>
                    <a:lnTo>
                      <a:pt x="15" y="1862"/>
                    </a:lnTo>
                    <a:lnTo>
                      <a:pt x="21" y="1824"/>
                    </a:lnTo>
                    <a:lnTo>
                      <a:pt x="27" y="1779"/>
                    </a:lnTo>
                    <a:lnTo>
                      <a:pt x="32" y="1728"/>
                    </a:lnTo>
                    <a:lnTo>
                      <a:pt x="38" y="1675"/>
                    </a:lnTo>
                    <a:lnTo>
                      <a:pt x="44" y="1618"/>
                    </a:lnTo>
                    <a:lnTo>
                      <a:pt x="49" y="1557"/>
                    </a:lnTo>
                    <a:lnTo>
                      <a:pt x="57" y="1491"/>
                    </a:lnTo>
                    <a:lnTo>
                      <a:pt x="64" y="1421"/>
                    </a:lnTo>
                    <a:lnTo>
                      <a:pt x="72" y="1350"/>
                    </a:lnTo>
                    <a:lnTo>
                      <a:pt x="79" y="1281"/>
                    </a:lnTo>
                    <a:lnTo>
                      <a:pt x="87" y="1217"/>
                    </a:lnTo>
                    <a:lnTo>
                      <a:pt x="93" y="1162"/>
                    </a:lnTo>
                    <a:lnTo>
                      <a:pt x="98" y="1111"/>
                    </a:lnTo>
                    <a:lnTo>
                      <a:pt x="104" y="1049"/>
                    </a:lnTo>
                    <a:lnTo>
                      <a:pt x="112" y="979"/>
                    </a:lnTo>
                    <a:lnTo>
                      <a:pt x="121" y="901"/>
                    </a:lnTo>
                    <a:lnTo>
                      <a:pt x="129" y="820"/>
                    </a:lnTo>
                    <a:lnTo>
                      <a:pt x="138" y="739"/>
                    </a:lnTo>
                    <a:lnTo>
                      <a:pt x="148" y="658"/>
                    </a:lnTo>
                    <a:lnTo>
                      <a:pt x="155" y="578"/>
                    </a:lnTo>
                    <a:lnTo>
                      <a:pt x="166" y="480"/>
                    </a:lnTo>
                    <a:lnTo>
                      <a:pt x="176" y="393"/>
                    </a:lnTo>
                    <a:lnTo>
                      <a:pt x="183" y="317"/>
                    </a:lnTo>
                    <a:lnTo>
                      <a:pt x="189" y="251"/>
                    </a:lnTo>
                    <a:lnTo>
                      <a:pt x="197" y="196"/>
                    </a:lnTo>
                    <a:lnTo>
                      <a:pt x="200" y="151"/>
                    </a:lnTo>
                    <a:lnTo>
                      <a:pt x="206" y="113"/>
                    </a:lnTo>
                    <a:lnTo>
                      <a:pt x="210" y="83"/>
                    </a:lnTo>
                    <a:lnTo>
                      <a:pt x="212" y="60"/>
                    </a:lnTo>
                    <a:lnTo>
                      <a:pt x="216" y="41"/>
                    </a:lnTo>
                    <a:lnTo>
                      <a:pt x="217" y="30"/>
                    </a:lnTo>
                    <a:lnTo>
                      <a:pt x="219" y="21"/>
                    </a:lnTo>
                    <a:lnTo>
                      <a:pt x="221" y="15"/>
                    </a:lnTo>
                    <a:lnTo>
                      <a:pt x="223" y="13"/>
                    </a:lnTo>
                    <a:lnTo>
                      <a:pt x="225" y="11"/>
                    </a:lnTo>
                    <a:lnTo>
                      <a:pt x="227" y="11"/>
                    </a:lnTo>
                    <a:lnTo>
                      <a:pt x="233" y="15"/>
                    </a:lnTo>
                    <a:lnTo>
                      <a:pt x="244" y="24"/>
                    </a:lnTo>
                    <a:lnTo>
                      <a:pt x="261" y="39"/>
                    </a:lnTo>
                    <a:lnTo>
                      <a:pt x="280" y="56"/>
                    </a:lnTo>
                    <a:lnTo>
                      <a:pt x="301" y="77"/>
                    </a:lnTo>
                    <a:lnTo>
                      <a:pt x="374" y="149"/>
                    </a:lnTo>
                    <a:lnTo>
                      <a:pt x="456" y="212"/>
                    </a:lnTo>
                    <a:lnTo>
                      <a:pt x="541" y="266"/>
                    </a:lnTo>
                    <a:lnTo>
                      <a:pt x="629" y="314"/>
                    </a:lnTo>
                    <a:lnTo>
                      <a:pt x="720" y="351"/>
                    </a:lnTo>
                    <a:lnTo>
                      <a:pt x="815" y="382"/>
                    </a:lnTo>
                    <a:lnTo>
                      <a:pt x="911" y="402"/>
                    </a:lnTo>
                    <a:lnTo>
                      <a:pt x="1009" y="416"/>
                    </a:lnTo>
                    <a:lnTo>
                      <a:pt x="1107" y="419"/>
                    </a:lnTo>
                    <a:lnTo>
                      <a:pt x="1206" y="414"/>
                    </a:lnTo>
                    <a:lnTo>
                      <a:pt x="1306" y="401"/>
                    </a:lnTo>
                    <a:lnTo>
                      <a:pt x="1402" y="378"/>
                    </a:lnTo>
                    <a:lnTo>
                      <a:pt x="1499" y="346"/>
                    </a:lnTo>
                    <a:lnTo>
                      <a:pt x="1593" y="302"/>
                    </a:lnTo>
                    <a:lnTo>
                      <a:pt x="1650" y="272"/>
                    </a:lnTo>
                    <a:lnTo>
                      <a:pt x="1706" y="238"/>
                    </a:lnTo>
                    <a:lnTo>
                      <a:pt x="1761" y="200"/>
                    </a:lnTo>
                    <a:lnTo>
                      <a:pt x="1814" y="160"/>
                    </a:lnTo>
                    <a:lnTo>
                      <a:pt x="1860" y="123"/>
                    </a:lnTo>
                    <a:lnTo>
                      <a:pt x="1899" y="83"/>
                    </a:lnTo>
                    <a:lnTo>
                      <a:pt x="1929" y="49"/>
                    </a:lnTo>
                    <a:lnTo>
                      <a:pt x="1943" y="32"/>
                    </a:lnTo>
                    <a:lnTo>
                      <a:pt x="1956" y="17"/>
                    </a:lnTo>
                    <a:lnTo>
                      <a:pt x="1965" y="7"/>
                    </a:lnTo>
                    <a:lnTo>
                      <a:pt x="1973" y="0"/>
                    </a:lnTo>
                    <a:lnTo>
                      <a:pt x="1977" y="0"/>
                    </a:lnTo>
                    <a:lnTo>
                      <a:pt x="1979" y="5"/>
                    </a:lnTo>
                    <a:lnTo>
                      <a:pt x="1982" y="24"/>
                    </a:lnTo>
                    <a:lnTo>
                      <a:pt x="1986" y="51"/>
                    </a:lnTo>
                    <a:lnTo>
                      <a:pt x="1992" y="85"/>
                    </a:lnTo>
                    <a:lnTo>
                      <a:pt x="1997" y="125"/>
                    </a:lnTo>
                    <a:lnTo>
                      <a:pt x="2003" y="170"/>
                    </a:lnTo>
                    <a:lnTo>
                      <a:pt x="2009" y="219"/>
                    </a:lnTo>
                    <a:lnTo>
                      <a:pt x="2013" y="251"/>
                    </a:lnTo>
                    <a:lnTo>
                      <a:pt x="2016" y="283"/>
                    </a:lnTo>
                    <a:lnTo>
                      <a:pt x="2018" y="314"/>
                    </a:lnTo>
                    <a:lnTo>
                      <a:pt x="2022" y="344"/>
                    </a:lnTo>
                    <a:lnTo>
                      <a:pt x="2026" y="378"/>
                    </a:lnTo>
                    <a:lnTo>
                      <a:pt x="2030" y="412"/>
                    </a:lnTo>
                    <a:lnTo>
                      <a:pt x="2035" y="450"/>
                    </a:lnTo>
                    <a:lnTo>
                      <a:pt x="2039" y="491"/>
                    </a:lnTo>
                    <a:lnTo>
                      <a:pt x="2045" y="537"/>
                    </a:lnTo>
                    <a:lnTo>
                      <a:pt x="2049" y="588"/>
                    </a:lnTo>
                    <a:lnTo>
                      <a:pt x="2056" y="646"/>
                    </a:lnTo>
                    <a:lnTo>
                      <a:pt x="2062" y="709"/>
                    </a:lnTo>
                    <a:lnTo>
                      <a:pt x="2069" y="781"/>
                    </a:lnTo>
                    <a:lnTo>
                      <a:pt x="2079" y="858"/>
                    </a:lnTo>
                    <a:lnTo>
                      <a:pt x="2088" y="947"/>
                    </a:lnTo>
                    <a:lnTo>
                      <a:pt x="2098" y="1043"/>
                    </a:lnTo>
                    <a:lnTo>
                      <a:pt x="2109" y="1153"/>
                    </a:lnTo>
                    <a:lnTo>
                      <a:pt x="2122" y="1272"/>
                    </a:lnTo>
                    <a:lnTo>
                      <a:pt x="2135" y="1402"/>
                    </a:lnTo>
                    <a:lnTo>
                      <a:pt x="2143" y="1471"/>
                    </a:lnTo>
                    <a:lnTo>
                      <a:pt x="2151" y="1539"/>
                    </a:lnTo>
                    <a:lnTo>
                      <a:pt x="2156" y="1603"/>
                    </a:lnTo>
                    <a:lnTo>
                      <a:pt x="2164" y="1665"/>
                    </a:lnTo>
                    <a:lnTo>
                      <a:pt x="2169" y="1722"/>
                    </a:lnTo>
                    <a:lnTo>
                      <a:pt x="2175" y="1771"/>
                    </a:lnTo>
                    <a:lnTo>
                      <a:pt x="2179" y="1815"/>
                    </a:lnTo>
                    <a:lnTo>
                      <a:pt x="2183" y="1847"/>
                    </a:lnTo>
                    <a:lnTo>
                      <a:pt x="2186" y="1869"/>
                    </a:lnTo>
                    <a:lnTo>
                      <a:pt x="2196" y="1962"/>
                    </a:lnTo>
                    <a:lnTo>
                      <a:pt x="0" y="1962"/>
                    </a:lnTo>
                    <a:lnTo>
                      <a:pt x="10" y="190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" name="Freeform 25">
                <a:extLst>
                  <a:ext uri="{FF2B5EF4-FFF2-40B4-BE49-F238E27FC236}">
                    <a16:creationId xmlns:a16="http://schemas.microsoft.com/office/drawing/2014/main" xmlns="" id="{A60817B2-70D1-4104-9ACA-83AD219E4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9" y="1119"/>
                <a:ext cx="867" cy="870"/>
              </a:xfrm>
              <a:custGeom>
                <a:avLst/>
                <a:gdLst>
                  <a:gd name="T0" fmla="*/ 631 w 1733"/>
                  <a:gd name="T1" fmla="*/ 1707 h 1739"/>
                  <a:gd name="T2" fmla="*/ 456 w 1733"/>
                  <a:gd name="T3" fmla="*/ 1635 h 1739"/>
                  <a:gd name="T4" fmla="*/ 306 w 1733"/>
                  <a:gd name="T5" fmla="*/ 1535 h 1739"/>
                  <a:gd name="T6" fmla="*/ 182 w 1733"/>
                  <a:gd name="T7" fmla="*/ 1407 h 1739"/>
                  <a:gd name="T8" fmla="*/ 83 w 1733"/>
                  <a:gd name="T9" fmla="*/ 1250 h 1739"/>
                  <a:gd name="T10" fmla="*/ 31 w 1733"/>
                  <a:gd name="T11" fmla="*/ 1127 h 1739"/>
                  <a:gd name="T12" fmla="*/ 14 w 1733"/>
                  <a:gd name="T13" fmla="*/ 1068 h 1739"/>
                  <a:gd name="T14" fmla="*/ 4 w 1733"/>
                  <a:gd name="T15" fmla="*/ 1006 h 1739"/>
                  <a:gd name="T16" fmla="*/ 2 w 1733"/>
                  <a:gd name="T17" fmla="*/ 923 h 1739"/>
                  <a:gd name="T18" fmla="*/ 2 w 1733"/>
                  <a:gd name="T19" fmla="*/ 813 h 1739"/>
                  <a:gd name="T20" fmla="*/ 4 w 1733"/>
                  <a:gd name="T21" fmla="*/ 730 h 1739"/>
                  <a:gd name="T22" fmla="*/ 14 w 1733"/>
                  <a:gd name="T23" fmla="*/ 668 h 1739"/>
                  <a:gd name="T24" fmla="*/ 31 w 1733"/>
                  <a:gd name="T25" fmla="*/ 611 h 1739"/>
                  <a:gd name="T26" fmla="*/ 82 w 1733"/>
                  <a:gd name="T27" fmla="*/ 490 h 1739"/>
                  <a:gd name="T28" fmla="*/ 182 w 1733"/>
                  <a:gd name="T29" fmla="*/ 333 h 1739"/>
                  <a:gd name="T30" fmla="*/ 305 w 1733"/>
                  <a:gd name="T31" fmla="*/ 204 h 1739"/>
                  <a:gd name="T32" fmla="*/ 450 w 1733"/>
                  <a:gd name="T33" fmla="*/ 106 h 1739"/>
                  <a:gd name="T34" fmla="*/ 611 w 1733"/>
                  <a:gd name="T35" fmla="*/ 38 h 1739"/>
                  <a:gd name="T36" fmla="*/ 788 w 1733"/>
                  <a:gd name="T37" fmla="*/ 4 h 1739"/>
                  <a:gd name="T38" fmla="*/ 975 w 1733"/>
                  <a:gd name="T39" fmla="*/ 6 h 1739"/>
                  <a:gd name="T40" fmla="*/ 1149 w 1733"/>
                  <a:gd name="T41" fmla="*/ 46 h 1739"/>
                  <a:gd name="T42" fmla="*/ 1308 w 1733"/>
                  <a:gd name="T43" fmla="*/ 119 h 1739"/>
                  <a:gd name="T44" fmla="*/ 1450 w 1733"/>
                  <a:gd name="T45" fmla="*/ 223 h 1739"/>
                  <a:gd name="T46" fmla="*/ 1567 w 1733"/>
                  <a:gd name="T47" fmla="*/ 357 h 1739"/>
                  <a:gd name="T48" fmla="*/ 1658 w 1733"/>
                  <a:gd name="T49" fmla="*/ 514 h 1739"/>
                  <a:gd name="T50" fmla="*/ 1714 w 1733"/>
                  <a:gd name="T51" fmla="*/ 681 h 1739"/>
                  <a:gd name="T52" fmla="*/ 1733 w 1733"/>
                  <a:gd name="T53" fmla="*/ 845 h 1739"/>
                  <a:gd name="T54" fmla="*/ 1722 w 1733"/>
                  <a:gd name="T55" fmla="*/ 1012 h 1739"/>
                  <a:gd name="T56" fmla="*/ 1680 w 1733"/>
                  <a:gd name="T57" fmla="*/ 1174 h 1739"/>
                  <a:gd name="T58" fmla="*/ 1610 w 1733"/>
                  <a:gd name="T59" fmla="*/ 1320 h 1739"/>
                  <a:gd name="T60" fmla="*/ 1501 w 1733"/>
                  <a:gd name="T61" fmla="*/ 1460 h 1739"/>
                  <a:gd name="T62" fmla="*/ 1359 w 1733"/>
                  <a:gd name="T63" fmla="*/ 1581 h 1739"/>
                  <a:gd name="T64" fmla="*/ 1200 w 1733"/>
                  <a:gd name="T65" fmla="*/ 1671 h 1739"/>
                  <a:gd name="T66" fmla="*/ 1066 w 1733"/>
                  <a:gd name="T67" fmla="*/ 1715 h 1739"/>
                  <a:gd name="T68" fmla="*/ 945 w 1733"/>
                  <a:gd name="T69" fmla="*/ 1734 h 1739"/>
                  <a:gd name="T70" fmla="*/ 826 w 1733"/>
                  <a:gd name="T71" fmla="*/ 1739 h 1739"/>
                  <a:gd name="T72" fmla="*/ 728 w 1733"/>
                  <a:gd name="T73" fmla="*/ 1732 h 1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33" h="1739">
                    <a:moveTo>
                      <a:pt x="728" y="1732"/>
                    </a:moveTo>
                    <a:lnTo>
                      <a:pt x="631" y="1707"/>
                    </a:lnTo>
                    <a:lnTo>
                      <a:pt x="541" y="1675"/>
                    </a:lnTo>
                    <a:lnTo>
                      <a:pt x="456" y="1635"/>
                    </a:lnTo>
                    <a:lnTo>
                      <a:pt x="378" y="1590"/>
                    </a:lnTo>
                    <a:lnTo>
                      <a:pt x="306" y="1535"/>
                    </a:lnTo>
                    <a:lnTo>
                      <a:pt x="240" y="1475"/>
                    </a:lnTo>
                    <a:lnTo>
                      <a:pt x="182" y="1407"/>
                    </a:lnTo>
                    <a:lnTo>
                      <a:pt x="129" y="1331"/>
                    </a:lnTo>
                    <a:lnTo>
                      <a:pt x="83" y="1250"/>
                    </a:lnTo>
                    <a:lnTo>
                      <a:pt x="44" y="1161"/>
                    </a:lnTo>
                    <a:lnTo>
                      <a:pt x="31" y="1127"/>
                    </a:lnTo>
                    <a:lnTo>
                      <a:pt x="21" y="1099"/>
                    </a:lnTo>
                    <a:lnTo>
                      <a:pt x="14" y="1068"/>
                    </a:lnTo>
                    <a:lnTo>
                      <a:pt x="8" y="1040"/>
                    </a:lnTo>
                    <a:lnTo>
                      <a:pt x="4" y="1006"/>
                    </a:lnTo>
                    <a:lnTo>
                      <a:pt x="2" y="968"/>
                    </a:lnTo>
                    <a:lnTo>
                      <a:pt x="2" y="923"/>
                    </a:lnTo>
                    <a:lnTo>
                      <a:pt x="0" y="868"/>
                    </a:lnTo>
                    <a:lnTo>
                      <a:pt x="2" y="813"/>
                    </a:lnTo>
                    <a:lnTo>
                      <a:pt x="2" y="768"/>
                    </a:lnTo>
                    <a:lnTo>
                      <a:pt x="4" y="730"/>
                    </a:lnTo>
                    <a:lnTo>
                      <a:pt x="8" y="698"/>
                    </a:lnTo>
                    <a:lnTo>
                      <a:pt x="14" y="668"/>
                    </a:lnTo>
                    <a:lnTo>
                      <a:pt x="21" y="639"/>
                    </a:lnTo>
                    <a:lnTo>
                      <a:pt x="31" y="611"/>
                    </a:lnTo>
                    <a:lnTo>
                      <a:pt x="44" y="577"/>
                    </a:lnTo>
                    <a:lnTo>
                      <a:pt x="82" y="490"/>
                    </a:lnTo>
                    <a:lnTo>
                      <a:pt x="129" y="409"/>
                    </a:lnTo>
                    <a:lnTo>
                      <a:pt x="182" y="333"/>
                    </a:lnTo>
                    <a:lnTo>
                      <a:pt x="240" y="265"/>
                    </a:lnTo>
                    <a:lnTo>
                      <a:pt x="305" y="204"/>
                    </a:lnTo>
                    <a:lnTo>
                      <a:pt x="374" y="151"/>
                    </a:lnTo>
                    <a:lnTo>
                      <a:pt x="450" y="106"/>
                    </a:lnTo>
                    <a:lnTo>
                      <a:pt x="529" y="68"/>
                    </a:lnTo>
                    <a:lnTo>
                      <a:pt x="611" y="38"/>
                    </a:lnTo>
                    <a:lnTo>
                      <a:pt x="698" y="17"/>
                    </a:lnTo>
                    <a:lnTo>
                      <a:pt x="788" y="4"/>
                    </a:lnTo>
                    <a:lnTo>
                      <a:pt x="881" y="0"/>
                    </a:lnTo>
                    <a:lnTo>
                      <a:pt x="975" y="6"/>
                    </a:lnTo>
                    <a:lnTo>
                      <a:pt x="1064" y="21"/>
                    </a:lnTo>
                    <a:lnTo>
                      <a:pt x="1149" y="46"/>
                    </a:lnTo>
                    <a:lnTo>
                      <a:pt x="1230" y="78"/>
                    </a:lnTo>
                    <a:lnTo>
                      <a:pt x="1308" y="119"/>
                    </a:lnTo>
                    <a:lnTo>
                      <a:pt x="1382" y="167"/>
                    </a:lnTo>
                    <a:lnTo>
                      <a:pt x="1450" y="223"/>
                    </a:lnTo>
                    <a:lnTo>
                      <a:pt x="1510" y="288"/>
                    </a:lnTo>
                    <a:lnTo>
                      <a:pt x="1567" y="357"/>
                    </a:lnTo>
                    <a:lnTo>
                      <a:pt x="1616" y="433"/>
                    </a:lnTo>
                    <a:lnTo>
                      <a:pt x="1658" y="514"/>
                    </a:lnTo>
                    <a:lnTo>
                      <a:pt x="1692" y="603"/>
                    </a:lnTo>
                    <a:lnTo>
                      <a:pt x="1714" y="681"/>
                    </a:lnTo>
                    <a:lnTo>
                      <a:pt x="1727" y="762"/>
                    </a:lnTo>
                    <a:lnTo>
                      <a:pt x="1733" y="845"/>
                    </a:lnTo>
                    <a:lnTo>
                      <a:pt x="1731" y="928"/>
                    </a:lnTo>
                    <a:lnTo>
                      <a:pt x="1722" y="1012"/>
                    </a:lnTo>
                    <a:lnTo>
                      <a:pt x="1705" y="1095"/>
                    </a:lnTo>
                    <a:lnTo>
                      <a:pt x="1680" y="1174"/>
                    </a:lnTo>
                    <a:lnTo>
                      <a:pt x="1650" y="1250"/>
                    </a:lnTo>
                    <a:lnTo>
                      <a:pt x="1610" y="1320"/>
                    </a:lnTo>
                    <a:lnTo>
                      <a:pt x="1561" y="1392"/>
                    </a:lnTo>
                    <a:lnTo>
                      <a:pt x="1501" y="1460"/>
                    </a:lnTo>
                    <a:lnTo>
                      <a:pt x="1433" y="1524"/>
                    </a:lnTo>
                    <a:lnTo>
                      <a:pt x="1359" y="1581"/>
                    </a:lnTo>
                    <a:lnTo>
                      <a:pt x="1282" y="1630"/>
                    </a:lnTo>
                    <a:lnTo>
                      <a:pt x="1200" y="1671"/>
                    </a:lnTo>
                    <a:lnTo>
                      <a:pt x="1121" y="1702"/>
                    </a:lnTo>
                    <a:lnTo>
                      <a:pt x="1066" y="1715"/>
                    </a:lnTo>
                    <a:lnTo>
                      <a:pt x="1008" y="1726"/>
                    </a:lnTo>
                    <a:lnTo>
                      <a:pt x="945" y="1734"/>
                    </a:lnTo>
                    <a:lnTo>
                      <a:pt x="885" y="1739"/>
                    </a:lnTo>
                    <a:lnTo>
                      <a:pt x="826" y="1739"/>
                    </a:lnTo>
                    <a:lnTo>
                      <a:pt x="773" y="1737"/>
                    </a:lnTo>
                    <a:lnTo>
                      <a:pt x="728" y="17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xmlns="" id="{0D357C08-62BD-4C5D-9BC9-3DAA209191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3" y="286"/>
                <a:ext cx="1576" cy="1257"/>
              </a:xfrm>
              <a:custGeom>
                <a:avLst/>
                <a:gdLst>
                  <a:gd name="T0" fmla="*/ 2288 w 3152"/>
                  <a:gd name="T1" fmla="*/ 2501 h 2514"/>
                  <a:gd name="T2" fmla="*/ 2105 w 3152"/>
                  <a:gd name="T3" fmla="*/ 2482 h 2514"/>
                  <a:gd name="T4" fmla="*/ 1841 w 3152"/>
                  <a:gd name="T5" fmla="*/ 2455 h 2514"/>
                  <a:gd name="T6" fmla="*/ 1585 w 3152"/>
                  <a:gd name="T7" fmla="*/ 2427 h 2514"/>
                  <a:gd name="T8" fmla="*/ 1289 w 3152"/>
                  <a:gd name="T9" fmla="*/ 2109 h 2514"/>
                  <a:gd name="T10" fmla="*/ 1232 w 3152"/>
                  <a:gd name="T11" fmla="*/ 1915 h 2514"/>
                  <a:gd name="T12" fmla="*/ 1198 w 3152"/>
                  <a:gd name="T13" fmla="*/ 1792 h 2514"/>
                  <a:gd name="T14" fmla="*/ 1158 w 3152"/>
                  <a:gd name="T15" fmla="*/ 1729 h 2514"/>
                  <a:gd name="T16" fmla="*/ 922 w 3152"/>
                  <a:gd name="T17" fmla="*/ 1580 h 2514"/>
                  <a:gd name="T18" fmla="*/ 512 w 3152"/>
                  <a:gd name="T19" fmla="*/ 1096 h 2514"/>
                  <a:gd name="T20" fmla="*/ 316 w 3152"/>
                  <a:gd name="T21" fmla="*/ 975 h 2514"/>
                  <a:gd name="T22" fmla="*/ 170 w 3152"/>
                  <a:gd name="T23" fmla="*/ 886 h 2514"/>
                  <a:gd name="T24" fmla="*/ 28 w 3152"/>
                  <a:gd name="T25" fmla="*/ 799 h 2514"/>
                  <a:gd name="T26" fmla="*/ 2 w 3152"/>
                  <a:gd name="T27" fmla="*/ 758 h 2514"/>
                  <a:gd name="T28" fmla="*/ 55 w 3152"/>
                  <a:gd name="T29" fmla="*/ 714 h 2514"/>
                  <a:gd name="T30" fmla="*/ 176 w 3152"/>
                  <a:gd name="T31" fmla="*/ 605 h 2514"/>
                  <a:gd name="T32" fmla="*/ 291 w 3152"/>
                  <a:gd name="T33" fmla="*/ 442 h 2514"/>
                  <a:gd name="T34" fmla="*/ 395 w 3152"/>
                  <a:gd name="T35" fmla="*/ 229 h 2514"/>
                  <a:gd name="T36" fmla="*/ 446 w 3152"/>
                  <a:gd name="T37" fmla="*/ 55 h 2514"/>
                  <a:gd name="T38" fmla="*/ 478 w 3152"/>
                  <a:gd name="T39" fmla="*/ 0 h 2514"/>
                  <a:gd name="T40" fmla="*/ 554 w 3152"/>
                  <a:gd name="T41" fmla="*/ 43 h 2514"/>
                  <a:gd name="T42" fmla="*/ 729 w 3152"/>
                  <a:gd name="T43" fmla="*/ 147 h 2514"/>
                  <a:gd name="T44" fmla="*/ 1300 w 3152"/>
                  <a:gd name="T45" fmla="*/ 491 h 2514"/>
                  <a:gd name="T46" fmla="*/ 1448 w 3152"/>
                  <a:gd name="T47" fmla="*/ 431 h 2514"/>
                  <a:gd name="T48" fmla="*/ 1873 w 3152"/>
                  <a:gd name="T49" fmla="*/ 599 h 2514"/>
                  <a:gd name="T50" fmla="*/ 2311 w 3152"/>
                  <a:gd name="T51" fmla="*/ 503 h 2514"/>
                  <a:gd name="T52" fmla="*/ 2477 w 3152"/>
                  <a:gd name="T53" fmla="*/ 469 h 2514"/>
                  <a:gd name="T54" fmla="*/ 2542 w 3152"/>
                  <a:gd name="T55" fmla="*/ 457 h 2514"/>
                  <a:gd name="T56" fmla="*/ 2562 w 3152"/>
                  <a:gd name="T57" fmla="*/ 476 h 2514"/>
                  <a:gd name="T58" fmla="*/ 2642 w 3152"/>
                  <a:gd name="T59" fmla="*/ 593 h 2514"/>
                  <a:gd name="T60" fmla="*/ 2774 w 3152"/>
                  <a:gd name="T61" fmla="*/ 790 h 2514"/>
                  <a:gd name="T62" fmla="*/ 3116 w 3152"/>
                  <a:gd name="T63" fmla="*/ 1384 h 2514"/>
                  <a:gd name="T64" fmla="*/ 3067 w 3152"/>
                  <a:gd name="T65" fmla="*/ 1414 h 2514"/>
                  <a:gd name="T66" fmla="*/ 2972 w 3152"/>
                  <a:gd name="T67" fmla="*/ 1365 h 2514"/>
                  <a:gd name="T68" fmla="*/ 2806 w 3152"/>
                  <a:gd name="T69" fmla="*/ 1234 h 2514"/>
                  <a:gd name="T70" fmla="*/ 2613 w 3152"/>
                  <a:gd name="T71" fmla="*/ 1058 h 2514"/>
                  <a:gd name="T72" fmla="*/ 2120 w 3152"/>
                  <a:gd name="T73" fmla="*/ 900 h 2514"/>
                  <a:gd name="T74" fmla="*/ 1999 w 3152"/>
                  <a:gd name="T75" fmla="*/ 928 h 2514"/>
                  <a:gd name="T76" fmla="*/ 1952 w 3152"/>
                  <a:gd name="T77" fmla="*/ 971 h 2514"/>
                  <a:gd name="T78" fmla="*/ 1859 w 3152"/>
                  <a:gd name="T79" fmla="*/ 1109 h 2514"/>
                  <a:gd name="T80" fmla="*/ 1712 w 3152"/>
                  <a:gd name="T81" fmla="*/ 1353 h 2514"/>
                  <a:gd name="T82" fmla="*/ 1597 w 3152"/>
                  <a:gd name="T83" fmla="*/ 1557 h 2514"/>
                  <a:gd name="T84" fmla="*/ 1540 w 3152"/>
                  <a:gd name="T85" fmla="*/ 1677 h 2514"/>
                  <a:gd name="T86" fmla="*/ 1550 w 3152"/>
                  <a:gd name="T87" fmla="*/ 1750 h 2514"/>
                  <a:gd name="T88" fmla="*/ 1589 w 3152"/>
                  <a:gd name="T89" fmla="*/ 1902 h 2514"/>
                  <a:gd name="T90" fmla="*/ 1759 w 3152"/>
                  <a:gd name="T91" fmla="*/ 2121 h 2514"/>
                  <a:gd name="T92" fmla="*/ 1926 w 3152"/>
                  <a:gd name="T93" fmla="*/ 2178 h 2514"/>
                  <a:gd name="T94" fmla="*/ 2139 w 3152"/>
                  <a:gd name="T95" fmla="*/ 2249 h 2514"/>
                  <a:gd name="T96" fmla="*/ 2330 w 3152"/>
                  <a:gd name="T97" fmla="*/ 2329 h 2514"/>
                  <a:gd name="T98" fmla="*/ 2434 w 3152"/>
                  <a:gd name="T99" fmla="*/ 2395 h 2514"/>
                  <a:gd name="T100" fmla="*/ 2455 w 3152"/>
                  <a:gd name="T101" fmla="*/ 2455 h 2514"/>
                  <a:gd name="T102" fmla="*/ 2428 w 3152"/>
                  <a:gd name="T103" fmla="*/ 2510 h 2514"/>
                  <a:gd name="T104" fmla="*/ 2343 w 3152"/>
                  <a:gd name="T105" fmla="*/ 2510 h 2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152" h="2514">
                    <a:moveTo>
                      <a:pt x="2343" y="2510"/>
                    </a:moveTo>
                    <a:lnTo>
                      <a:pt x="2336" y="2508"/>
                    </a:lnTo>
                    <a:lnTo>
                      <a:pt x="2317" y="2505"/>
                    </a:lnTo>
                    <a:lnTo>
                      <a:pt x="2288" y="2501"/>
                    </a:lnTo>
                    <a:lnTo>
                      <a:pt x="2253" y="2497"/>
                    </a:lnTo>
                    <a:lnTo>
                      <a:pt x="2209" y="2493"/>
                    </a:lnTo>
                    <a:lnTo>
                      <a:pt x="2160" y="2488"/>
                    </a:lnTo>
                    <a:lnTo>
                      <a:pt x="2105" y="2482"/>
                    </a:lnTo>
                    <a:lnTo>
                      <a:pt x="2045" y="2476"/>
                    </a:lnTo>
                    <a:lnTo>
                      <a:pt x="1984" y="2471"/>
                    </a:lnTo>
                    <a:lnTo>
                      <a:pt x="1912" y="2463"/>
                    </a:lnTo>
                    <a:lnTo>
                      <a:pt x="1841" y="2455"/>
                    </a:lnTo>
                    <a:lnTo>
                      <a:pt x="1769" y="2448"/>
                    </a:lnTo>
                    <a:lnTo>
                      <a:pt x="1703" y="2440"/>
                    </a:lnTo>
                    <a:lnTo>
                      <a:pt x="1640" y="2433"/>
                    </a:lnTo>
                    <a:lnTo>
                      <a:pt x="1585" y="2427"/>
                    </a:lnTo>
                    <a:lnTo>
                      <a:pt x="1540" y="2421"/>
                    </a:lnTo>
                    <a:lnTo>
                      <a:pt x="1506" y="2418"/>
                    </a:lnTo>
                    <a:lnTo>
                      <a:pt x="1372" y="2397"/>
                    </a:lnTo>
                    <a:lnTo>
                      <a:pt x="1289" y="2109"/>
                    </a:lnTo>
                    <a:lnTo>
                      <a:pt x="1274" y="2058"/>
                    </a:lnTo>
                    <a:lnTo>
                      <a:pt x="1259" y="2007"/>
                    </a:lnTo>
                    <a:lnTo>
                      <a:pt x="1245" y="1960"/>
                    </a:lnTo>
                    <a:lnTo>
                      <a:pt x="1232" y="1915"/>
                    </a:lnTo>
                    <a:lnTo>
                      <a:pt x="1223" y="1875"/>
                    </a:lnTo>
                    <a:lnTo>
                      <a:pt x="1211" y="1841"/>
                    </a:lnTo>
                    <a:lnTo>
                      <a:pt x="1204" y="1813"/>
                    </a:lnTo>
                    <a:lnTo>
                      <a:pt x="1198" y="1792"/>
                    </a:lnTo>
                    <a:lnTo>
                      <a:pt x="1196" y="1781"/>
                    </a:lnTo>
                    <a:lnTo>
                      <a:pt x="1189" y="1764"/>
                    </a:lnTo>
                    <a:lnTo>
                      <a:pt x="1177" y="1748"/>
                    </a:lnTo>
                    <a:lnTo>
                      <a:pt x="1158" y="1729"/>
                    </a:lnTo>
                    <a:lnTo>
                      <a:pt x="1132" y="1709"/>
                    </a:lnTo>
                    <a:lnTo>
                      <a:pt x="1098" y="1686"/>
                    </a:lnTo>
                    <a:lnTo>
                      <a:pt x="1053" y="1658"/>
                    </a:lnTo>
                    <a:lnTo>
                      <a:pt x="922" y="1580"/>
                    </a:lnTo>
                    <a:lnTo>
                      <a:pt x="873" y="1433"/>
                    </a:lnTo>
                    <a:lnTo>
                      <a:pt x="826" y="1287"/>
                    </a:lnTo>
                    <a:lnTo>
                      <a:pt x="561" y="1125"/>
                    </a:lnTo>
                    <a:lnTo>
                      <a:pt x="512" y="1096"/>
                    </a:lnTo>
                    <a:lnTo>
                      <a:pt x="463" y="1064"/>
                    </a:lnTo>
                    <a:lnTo>
                      <a:pt x="412" y="1034"/>
                    </a:lnTo>
                    <a:lnTo>
                      <a:pt x="363" y="1004"/>
                    </a:lnTo>
                    <a:lnTo>
                      <a:pt x="316" y="975"/>
                    </a:lnTo>
                    <a:lnTo>
                      <a:pt x="270" y="949"/>
                    </a:lnTo>
                    <a:lnTo>
                      <a:pt x="232" y="924"/>
                    </a:lnTo>
                    <a:lnTo>
                      <a:pt x="198" y="903"/>
                    </a:lnTo>
                    <a:lnTo>
                      <a:pt x="170" y="886"/>
                    </a:lnTo>
                    <a:lnTo>
                      <a:pt x="123" y="858"/>
                    </a:lnTo>
                    <a:lnTo>
                      <a:pt x="83" y="833"/>
                    </a:lnTo>
                    <a:lnTo>
                      <a:pt x="53" y="815"/>
                    </a:lnTo>
                    <a:lnTo>
                      <a:pt x="28" y="799"/>
                    </a:lnTo>
                    <a:lnTo>
                      <a:pt x="13" y="786"/>
                    </a:lnTo>
                    <a:lnTo>
                      <a:pt x="2" y="775"/>
                    </a:lnTo>
                    <a:lnTo>
                      <a:pt x="0" y="765"/>
                    </a:lnTo>
                    <a:lnTo>
                      <a:pt x="2" y="758"/>
                    </a:lnTo>
                    <a:lnTo>
                      <a:pt x="8" y="748"/>
                    </a:lnTo>
                    <a:lnTo>
                      <a:pt x="21" y="739"/>
                    </a:lnTo>
                    <a:lnTo>
                      <a:pt x="36" y="728"/>
                    </a:lnTo>
                    <a:lnTo>
                      <a:pt x="55" y="714"/>
                    </a:lnTo>
                    <a:lnTo>
                      <a:pt x="83" y="694"/>
                    </a:lnTo>
                    <a:lnTo>
                      <a:pt x="113" y="667"/>
                    </a:lnTo>
                    <a:lnTo>
                      <a:pt x="146" y="637"/>
                    </a:lnTo>
                    <a:lnTo>
                      <a:pt x="176" y="605"/>
                    </a:lnTo>
                    <a:lnTo>
                      <a:pt x="202" y="574"/>
                    </a:lnTo>
                    <a:lnTo>
                      <a:pt x="231" y="535"/>
                    </a:lnTo>
                    <a:lnTo>
                      <a:pt x="261" y="491"/>
                    </a:lnTo>
                    <a:lnTo>
                      <a:pt x="291" y="442"/>
                    </a:lnTo>
                    <a:lnTo>
                      <a:pt x="319" y="389"/>
                    </a:lnTo>
                    <a:lnTo>
                      <a:pt x="348" y="336"/>
                    </a:lnTo>
                    <a:lnTo>
                      <a:pt x="372" y="281"/>
                    </a:lnTo>
                    <a:lnTo>
                      <a:pt x="395" y="229"/>
                    </a:lnTo>
                    <a:lnTo>
                      <a:pt x="414" y="179"/>
                    </a:lnTo>
                    <a:lnTo>
                      <a:pt x="427" y="132"/>
                    </a:lnTo>
                    <a:lnTo>
                      <a:pt x="437" y="92"/>
                    </a:lnTo>
                    <a:lnTo>
                      <a:pt x="446" y="55"/>
                    </a:lnTo>
                    <a:lnTo>
                      <a:pt x="454" y="26"/>
                    </a:lnTo>
                    <a:lnTo>
                      <a:pt x="461" y="9"/>
                    </a:lnTo>
                    <a:lnTo>
                      <a:pt x="469" y="0"/>
                    </a:lnTo>
                    <a:lnTo>
                      <a:pt x="478" y="0"/>
                    </a:lnTo>
                    <a:lnTo>
                      <a:pt x="486" y="4"/>
                    </a:lnTo>
                    <a:lnTo>
                      <a:pt x="501" y="13"/>
                    </a:lnTo>
                    <a:lnTo>
                      <a:pt x="523" y="26"/>
                    </a:lnTo>
                    <a:lnTo>
                      <a:pt x="554" y="43"/>
                    </a:lnTo>
                    <a:lnTo>
                      <a:pt x="592" y="64"/>
                    </a:lnTo>
                    <a:lnTo>
                      <a:pt x="633" y="91"/>
                    </a:lnTo>
                    <a:lnTo>
                      <a:pt x="678" y="117"/>
                    </a:lnTo>
                    <a:lnTo>
                      <a:pt x="729" y="147"/>
                    </a:lnTo>
                    <a:lnTo>
                      <a:pt x="784" y="179"/>
                    </a:lnTo>
                    <a:lnTo>
                      <a:pt x="841" y="213"/>
                    </a:lnTo>
                    <a:lnTo>
                      <a:pt x="900" y="249"/>
                    </a:lnTo>
                    <a:lnTo>
                      <a:pt x="1300" y="491"/>
                    </a:lnTo>
                    <a:lnTo>
                      <a:pt x="1359" y="467"/>
                    </a:lnTo>
                    <a:lnTo>
                      <a:pt x="1385" y="457"/>
                    </a:lnTo>
                    <a:lnTo>
                      <a:pt x="1417" y="444"/>
                    </a:lnTo>
                    <a:lnTo>
                      <a:pt x="1448" y="431"/>
                    </a:lnTo>
                    <a:lnTo>
                      <a:pt x="1474" y="419"/>
                    </a:lnTo>
                    <a:lnTo>
                      <a:pt x="1533" y="393"/>
                    </a:lnTo>
                    <a:lnTo>
                      <a:pt x="1703" y="495"/>
                    </a:lnTo>
                    <a:lnTo>
                      <a:pt x="1873" y="599"/>
                    </a:lnTo>
                    <a:lnTo>
                      <a:pt x="2092" y="550"/>
                    </a:lnTo>
                    <a:lnTo>
                      <a:pt x="2175" y="533"/>
                    </a:lnTo>
                    <a:lnTo>
                      <a:pt x="2247" y="516"/>
                    </a:lnTo>
                    <a:lnTo>
                      <a:pt x="2311" y="503"/>
                    </a:lnTo>
                    <a:lnTo>
                      <a:pt x="2364" y="491"/>
                    </a:lnTo>
                    <a:lnTo>
                      <a:pt x="2409" y="482"/>
                    </a:lnTo>
                    <a:lnTo>
                      <a:pt x="2447" y="474"/>
                    </a:lnTo>
                    <a:lnTo>
                      <a:pt x="2477" y="469"/>
                    </a:lnTo>
                    <a:lnTo>
                      <a:pt x="2502" y="463"/>
                    </a:lnTo>
                    <a:lnTo>
                      <a:pt x="2521" y="461"/>
                    </a:lnTo>
                    <a:lnTo>
                      <a:pt x="2534" y="459"/>
                    </a:lnTo>
                    <a:lnTo>
                      <a:pt x="2542" y="457"/>
                    </a:lnTo>
                    <a:lnTo>
                      <a:pt x="2547" y="457"/>
                    </a:lnTo>
                    <a:lnTo>
                      <a:pt x="2551" y="459"/>
                    </a:lnTo>
                    <a:lnTo>
                      <a:pt x="2553" y="463"/>
                    </a:lnTo>
                    <a:lnTo>
                      <a:pt x="2562" y="476"/>
                    </a:lnTo>
                    <a:lnTo>
                      <a:pt x="2576" y="495"/>
                    </a:lnTo>
                    <a:lnTo>
                      <a:pt x="2593" y="522"/>
                    </a:lnTo>
                    <a:lnTo>
                      <a:pt x="2615" y="556"/>
                    </a:lnTo>
                    <a:lnTo>
                      <a:pt x="2642" y="593"/>
                    </a:lnTo>
                    <a:lnTo>
                      <a:pt x="2670" y="637"/>
                    </a:lnTo>
                    <a:lnTo>
                      <a:pt x="2702" y="684"/>
                    </a:lnTo>
                    <a:lnTo>
                      <a:pt x="2738" y="735"/>
                    </a:lnTo>
                    <a:lnTo>
                      <a:pt x="2774" y="790"/>
                    </a:lnTo>
                    <a:lnTo>
                      <a:pt x="2814" y="849"/>
                    </a:lnTo>
                    <a:lnTo>
                      <a:pt x="2853" y="909"/>
                    </a:lnTo>
                    <a:lnTo>
                      <a:pt x="3152" y="1351"/>
                    </a:lnTo>
                    <a:lnTo>
                      <a:pt x="3116" y="1384"/>
                    </a:lnTo>
                    <a:lnTo>
                      <a:pt x="3099" y="1395"/>
                    </a:lnTo>
                    <a:lnTo>
                      <a:pt x="3086" y="1404"/>
                    </a:lnTo>
                    <a:lnTo>
                      <a:pt x="3075" y="1412"/>
                    </a:lnTo>
                    <a:lnTo>
                      <a:pt x="3067" y="1414"/>
                    </a:lnTo>
                    <a:lnTo>
                      <a:pt x="3052" y="1412"/>
                    </a:lnTo>
                    <a:lnTo>
                      <a:pt x="3031" y="1402"/>
                    </a:lnTo>
                    <a:lnTo>
                      <a:pt x="3005" y="1385"/>
                    </a:lnTo>
                    <a:lnTo>
                      <a:pt x="2972" y="1365"/>
                    </a:lnTo>
                    <a:lnTo>
                      <a:pt x="2937" y="1338"/>
                    </a:lnTo>
                    <a:lnTo>
                      <a:pt x="2897" y="1308"/>
                    </a:lnTo>
                    <a:lnTo>
                      <a:pt x="2853" y="1272"/>
                    </a:lnTo>
                    <a:lnTo>
                      <a:pt x="2806" y="1234"/>
                    </a:lnTo>
                    <a:lnTo>
                      <a:pt x="2759" y="1193"/>
                    </a:lnTo>
                    <a:lnTo>
                      <a:pt x="2710" y="1149"/>
                    </a:lnTo>
                    <a:lnTo>
                      <a:pt x="2661" y="1106"/>
                    </a:lnTo>
                    <a:lnTo>
                      <a:pt x="2613" y="1058"/>
                    </a:lnTo>
                    <a:lnTo>
                      <a:pt x="2387" y="843"/>
                    </a:lnTo>
                    <a:lnTo>
                      <a:pt x="2213" y="879"/>
                    </a:lnTo>
                    <a:lnTo>
                      <a:pt x="2166" y="890"/>
                    </a:lnTo>
                    <a:lnTo>
                      <a:pt x="2120" y="900"/>
                    </a:lnTo>
                    <a:lnTo>
                      <a:pt x="2079" y="909"/>
                    </a:lnTo>
                    <a:lnTo>
                      <a:pt x="2043" y="917"/>
                    </a:lnTo>
                    <a:lnTo>
                      <a:pt x="2016" y="922"/>
                    </a:lnTo>
                    <a:lnTo>
                      <a:pt x="1999" y="928"/>
                    </a:lnTo>
                    <a:lnTo>
                      <a:pt x="1990" y="932"/>
                    </a:lnTo>
                    <a:lnTo>
                      <a:pt x="1980" y="939"/>
                    </a:lnTo>
                    <a:lnTo>
                      <a:pt x="1967" y="953"/>
                    </a:lnTo>
                    <a:lnTo>
                      <a:pt x="1952" y="971"/>
                    </a:lnTo>
                    <a:lnTo>
                      <a:pt x="1935" y="996"/>
                    </a:lnTo>
                    <a:lnTo>
                      <a:pt x="1912" y="1026"/>
                    </a:lnTo>
                    <a:lnTo>
                      <a:pt x="1888" y="1064"/>
                    </a:lnTo>
                    <a:lnTo>
                      <a:pt x="1859" y="1109"/>
                    </a:lnTo>
                    <a:lnTo>
                      <a:pt x="1827" y="1162"/>
                    </a:lnTo>
                    <a:lnTo>
                      <a:pt x="1790" y="1223"/>
                    </a:lnTo>
                    <a:lnTo>
                      <a:pt x="1748" y="1295"/>
                    </a:lnTo>
                    <a:lnTo>
                      <a:pt x="1712" y="1353"/>
                    </a:lnTo>
                    <a:lnTo>
                      <a:pt x="1680" y="1410"/>
                    </a:lnTo>
                    <a:lnTo>
                      <a:pt x="1650" y="1463"/>
                    </a:lnTo>
                    <a:lnTo>
                      <a:pt x="1621" y="1514"/>
                    </a:lnTo>
                    <a:lnTo>
                      <a:pt x="1597" y="1557"/>
                    </a:lnTo>
                    <a:lnTo>
                      <a:pt x="1576" y="1597"/>
                    </a:lnTo>
                    <a:lnTo>
                      <a:pt x="1559" y="1631"/>
                    </a:lnTo>
                    <a:lnTo>
                      <a:pt x="1548" y="1658"/>
                    </a:lnTo>
                    <a:lnTo>
                      <a:pt x="1540" y="1677"/>
                    </a:lnTo>
                    <a:lnTo>
                      <a:pt x="1536" y="1688"/>
                    </a:lnTo>
                    <a:lnTo>
                      <a:pt x="1538" y="1701"/>
                    </a:lnTo>
                    <a:lnTo>
                      <a:pt x="1542" y="1722"/>
                    </a:lnTo>
                    <a:lnTo>
                      <a:pt x="1550" y="1750"/>
                    </a:lnTo>
                    <a:lnTo>
                      <a:pt x="1557" y="1784"/>
                    </a:lnTo>
                    <a:lnTo>
                      <a:pt x="1567" y="1820"/>
                    </a:lnTo>
                    <a:lnTo>
                      <a:pt x="1578" y="1860"/>
                    </a:lnTo>
                    <a:lnTo>
                      <a:pt x="1589" y="1902"/>
                    </a:lnTo>
                    <a:lnTo>
                      <a:pt x="1642" y="2077"/>
                    </a:lnTo>
                    <a:lnTo>
                      <a:pt x="1712" y="2104"/>
                    </a:lnTo>
                    <a:lnTo>
                      <a:pt x="1733" y="2111"/>
                    </a:lnTo>
                    <a:lnTo>
                      <a:pt x="1759" y="2121"/>
                    </a:lnTo>
                    <a:lnTo>
                      <a:pt x="1793" y="2132"/>
                    </a:lnTo>
                    <a:lnTo>
                      <a:pt x="1833" y="2147"/>
                    </a:lnTo>
                    <a:lnTo>
                      <a:pt x="1878" y="2160"/>
                    </a:lnTo>
                    <a:lnTo>
                      <a:pt x="1926" y="2178"/>
                    </a:lnTo>
                    <a:lnTo>
                      <a:pt x="1975" y="2193"/>
                    </a:lnTo>
                    <a:lnTo>
                      <a:pt x="2024" y="2210"/>
                    </a:lnTo>
                    <a:lnTo>
                      <a:pt x="2082" y="2229"/>
                    </a:lnTo>
                    <a:lnTo>
                      <a:pt x="2139" y="2249"/>
                    </a:lnTo>
                    <a:lnTo>
                      <a:pt x="2196" y="2270"/>
                    </a:lnTo>
                    <a:lnTo>
                      <a:pt x="2247" y="2291"/>
                    </a:lnTo>
                    <a:lnTo>
                      <a:pt x="2292" y="2310"/>
                    </a:lnTo>
                    <a:lnTo>
                      <a:pt x="2330" y="2329"/>
                    </a:lnTo>
                    <a:lnTo>
                      <a:pt x="2358" y="2344"/>
                    </a:lnTo>
                    <a:lnTo>
                      <a:pt x="2392" y="2365"/>
                    </a:lnTo>
                    <a:lnTo>
                      <a:pt x="2417" y="2382"/>
                    </a:lnTo>
                    <a:lnTo>
                      <a:pt x="2434" y="2395"/>
                    </a:lnTo>
                    <a:lnTo>
                      <a:pt x="2445" y="2408"/>
                    </a:lnTo>
                    <a:lnTo>
                      <a:pt x="2451" y="2421"/>
                    </a:lnTo>
                    <a:lnTo>
                      <a:pt x="2455" y="2436"/>
                    </a:lnTo>
                    <a:lnTo>
                      <a:pt x="2455" y="2455"/>
                    </a:lnTo>
                    <a:lnTo>
                      <a:pt x="2455" y="2480"/>
                    </a:lnTo>
                    <a:lnTo>
                      <a:pt x="2451" y="2495"/>
                    </a:lnTo>
                    <a:lnTo>
                      <a:pt x="2443" y="2505"/>
                    </a:lnTo>
                    <a:lnTo>
                      <a:pt x="2428" y="2510"/>
                    </a:lnTo>
                    <a:lnTo>
                      <a:pt x="2407" y="2512"/>
                    </a:lnTo>
                    <a:lnTo>
                      <a:pt x="2381" y="2514"/>
                    </a:lnTo>
                    <a:lnTo>
                      <a:pt x="2358" y="2512"/>
                    </a:lnTo>
                    <a:lnTo>
                      <a:pt x="2343" y="25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" name="Freeform 27">
                <a:extLst>
                  <a:ext uri="{FF2B5EF4-FFF2-40B4-BE49-F238E27FC236}">
                    <a16:creationId xmlns:a16="http://schemas.microsoft.com/office/drawing/2014/main" xmlns="" id="{454422DC-E15B-422A-A881-DDDD9E446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3" y="898"/>
                <a:ext cx="566" cy="575"/>
              </a:xfrm>
              <a:custGeom>
                <a:avLst/>
                <a:gdLst>
                  <a:gd name="T0" fmla="*/ 435 w 1132"/>
                  <a:gd name="T1" fmla="*/ 985 h 1149"/>
                  <a:gd name="T2" fmla="*/ 337 w 1132"/>
                  <a:gd name="T3" fmla="*/ 926 h 1149"/>
                  <a:gd name="T4" fmla="*/ 244 w 1132"/>
                  <a:gd name="T5" fmla="*/ 869 h 1149"/>
                  <a:gd name="T6" fmla="*/ 165 w 1132"/>
                  <a:gd name="T7" fmla="*/ 822 h 1149"/>
                  <a:gd name="T8" fmla="*/ 102 w 1132"/>
                  <a:gd name="T9" fmla="*/ 786 h 1149"/>
                  <a:gd name="T10" fmla="*/ 51 w 1132"/>
                  <a:gd name="T11" fmla="*/ 752 h 1149"/>
                  <a:gd name="T12" fmla="*/ 15 w 1132"/>
                  <a:gd name="T13" fmla="*/ 726 h 1149"/>
                  <a:gd name="T14" fmla="*/ 0 w 1132"/>
                  <a:gd name="T15" fmla="*/ 711 h 1149"/>
                  <a:gd name="T16" fmla="*/ 12 w 1132"/>
                  <a:gd name="T17" fmla="*/ 688 h 1149"/>
                  <a:gd name="T18" fmla="*/ 40 w 1132"/>
                  <a:gd name="T19" fmla="*/ 635 h 1149"/>
                  <a:gd name="T20" fmla="*/ 83 w 1132"/>
                  <a:gd name="T21" fmla="*/ 559 h 1149"/>
                  <a:gd name="T22" fmla="*/ 136 w 1132"/>
                  <a:gd name="T23" fmla="*/ 471 h 1149"/>
                  <a:gd name="T24" fmla="*/ 197 w 1132"/>
                  <a:gd name="T25" fmla="*/ 372 h 1149"/>
                  <a:gd name="T26" fmla="*/ 257 w 1132"/>
                  <a:gd name="T27" fmla="*/ 272 h 1149"/>
                  <a:gd name="T28" fmla="*/ 314 w 1132"/>
                  <a:gd name="T29" fmla="*/ 179 h 1149"/>
                  <a:gd name="T30" fmla="*/ 365 w 1132"/>
                  <a:gd name="T31" fmla="*/ 98 h 1149"/>
                  <a:gd name="T32" fmla="*/ 405 w 1132"/>
                  <a:gd name="T33" fmla="*/ 38 h 1149"/>
                  <a:gd name="T34" fmla="*/ 427 w 1132"/>
                  <a:gd name="T35" fmla="*/ 6 h 1149"/>
                  <a:gd name="T36" fmla="*/ 439 w 1132"/>
                  <a:gd name="T37" fmla="*/ 4 h 1149"/>
                  <a:gd name="T38" fmla="*/ 473 w 1132"/>
                  <a:gd name="T39" fmla="*/ 23 h 1149"/>
                  <a:gd name="T40" fmla="*/ 533 w 1132"/>
                  <a:gd name="T41" fmla="*/ 57 h 1149"/>
                  <a:gd name="T42" fmla="*/ 611 w 1132"/>
                  <a:gd name="T43" fmla="*/ 102 h 1149"/>
                  <a:gd name="T44" fmla="*/ 701 w 1132"/>
                  <a:gd name="T45" fmla="*/ 155 h 1149"/>
                  <a:gd name="T46" fmla="*/ 796 w 1132"/>
                  <a:gd name="T47" fmla="*/ 213 h 1149"/>
                  <a:gd name="T48" fmla="*/ 890 w 1132"/>
                  <a:gd name="T49" fmla="*/ 270 h 1149"/>
                  <a:gd name="T50" fmla="*/ 977 w 1132"/>
                  <a:gd name="T51" fmla="*/ 323 h 1149"/>
                  <a:gd name="T52" fmla="*/ 1051 w 1132"/>
                  <a:gd name="T53" fmla="*/ 368 h 1149"/>
                  <a:gd name="T54" fmla="*/ 1104 w 1132"/>
                  <a:gd name="T55" fmla="*/ 401 h 1149"/>
                  <a:gd name="T56" fmla="*/ 1130 w 1132"/>
                  <a:gd name="T57" fmla="*/ 418 h 1149"/>
                  <a:gd name="T58" fmla="*/ 1130 w 1132"/>
                  <a:gd name="T59" fmla="*/ 435 h 1149"/>
                  <a:gd name="T60" fmla="*/ 1115 w 1132"/>
                  <a:gd name="T61" fmla="*/ 471 h 1149"/>
                  <a:gd name="T62" fmla="*/ 1085 w 1132"/>
                  <a:gd name="T63" fmla="*/ 529 h 1149"/>
                  <a:gd name="T64" fmla="*/ 1038 w 1132"/>
                  <a:gd name="T65" fmla="*/ 614 h 1149"/>
                  <a:gd name="T66" fmla="*/ 972 w 1132"/>
                  <a:gd name="T67" fmla="*/ 726 h 1149"/>
                  <a:gd name="T68" fmla="*/ 900 w 1132"/>
                  <a:gd name="T69" fmla="*/ 845 h 1149"/>
                  <a:gd name="T70" fmla="*/ 841 w 1132"/>
                  <a:gd name="T71" fmla="*/ 943 h 1149"/>
                  <a:gd name="T72" fmla="*/ 788 w 1132"/>
                  <a:gd name="T73" fmla="*/ 1026 h 1149"/>
                  <a:gd name="T74" fmla="*/ 747 w 1132"/>
                  <a:gd name="T75" fmla="*/ 1093 h 1149"/>
                  <a:gd name="T76" fmla="*/ 718 w 1132"/>
                  <a:gd name="T77" fmla="*/ 1134 h 1149"/>
                  <a:gd name="T78" fmla="*/ 705 w 1132"/>
                  <a:gd name="T79" fmla="*/ 1149 h 1149"/>
                  <a:gd name="T80" fmla="*/ 684 w 1132"/>
                  <a:gd name="T81" fmla="*/ 1138 h 1149"/>
                  <a:gd name="T82" fmla="*/ 635 w 1132"/>
                  <a:gd name="T83" fmla="*/ 1110 h 1149"/>
                  <a:gd name="T84" fmla="*/ 565 w 1132"/>
                  <a:gd name="T85" fmla="*/ 1066 h 1149"/>
                  <a:gd name="T86" fmla="*/ 480 w 1132"/>
                  <a:gd name="T87" fmla="*/ 1013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32" h="1149">
                    <a:moveTo>
                      <a:pt x="480" y="1013"/>
                    </a:moveTo>
                    <a:lnTo>
                      <a:pt x="435" y="985"/>
                    </a:lnTo>
                    <a:lnTo>
                      <a:pt x="386" y="956"/>
                    </a:lnTo>
                    <a:lnTo>
                      <a:pt x="337" y="926"/>
                    </a:lnTo>
                    <a:lnTo>
                      <a:pt x="289" y="896"/>
                    </a:lnTo>
                    <a:lnTo>
                      <a:pt x="244" y="869"/>
                    </a:lnTo>
                    <a:lnTo>
                      <a:pt x="201" y="843"/>
                    </a:lnTo>
                    <a:lnTo>
                      <a:pt x="165" y="822"/>
                    </a:lnTo>
                    <a:lnTo>
                      <a:pt x="133" y="803"/>
                    </a:lnTo>
                    <a:lnTo>
                      <a:pt x="102" y="786"/>
                    </a:lnTo>
                    <a:lnTo>
                      <a:pt x="76" y="769"/>
                    </a:lnTo>
                    <a:lnTo>
                      <a:pt x="51" y="752"/>
                    </a:lnTo>
                    <a:lnTo>
                      <a:pt x="31" y="739"/>
                    </a:lnTo>
                    <a:lnTo>
                      <a:pt x="15" y="726"/>
                    </a:lnTo>
                    <a:lnTo>
                      <a:pt x="4" y="716"/>
                    </a:lnTo>
                    <a:lnTo>
                      <a:pt x="0" y="711"/>
                    </a:lnTo>
                    <a:lnTo>
                      <a:pt x="4" y="703"/>
                    </a:lnTo>
                    <a:lnTo>
                      <a:pt x="12" y="688"/>
                    </a:lnTo>
                    <a:lnTo>
                      <a:pt x="25" y="665"/>
                    </a:lnTo>
                    <a:lnTo>
                      <a:pt x="40" y="635"/>
                    </a:lnTo>
                    <a:lnTo>
                      <a:pt x="61" y="599"/>
                    </a:lnTo>
                    <a:lnTo>
                      <a:pt x="83" y="559"/>
                    </a:lnTo>
                    <a:lnTo>
                      <a:pt x="110" y="516"/>
                    </a:lnTo>
                    <a:lnTo>
                      <a:pt x="136" y="471"/>
                    </a:lnTo>
                    <a:lnTo>
                      <a:pt x="167" y="421"/>
                    </a:lnTo>
                    <a:lnTo>
                      <a:pt x="197" y="372"/>
                    </a:lnTo>
                    <a:lnTo>
                      <a:pt x="227" y="321"/>
                    </a:lnTo>
                    <a:lnTo>
                      <a:pt x="257" y="272"/>
                    </a:lnTo>
                    <a:lnTo>
                      <a:pt x="286" y="225"/>
                    </a:lnTo>
                    <a:lnTo>
                      <a:pt x="314" y="179"/>
                    </a:lnTo>
                    <a:lnTo>
                      <a:pt x="340" y="138"/>
                    </a:lnTo>
                    <a:lnTo>
                      <a:pt x="365" y="98"/>
                    </a:lnTo>
                    <a:lnTo>
                      <a:pt x="386" y="66"/>
                    </a:lnTo>
                    <a:lnTo>
                      <a:pt x="405" y="38"/>
                    </a:lnTo>
                    <a:lnTo>
                      <a:pt x="418" y="17"/>
                    </a:lnTo>
                    <a:lnTo>
                      <a:pt x="427" y="6"/>
                    </a:lnTo>
                    <a:lnTo>
                      <a:pt x="433" y="0"/>
                    </a:lnTo>
                    <a:lnTo>
                      <a:pt x="439" y="4"/>
                    </a:lnTo>
                    <a:lnTo>
                      <a:pt x="452" y="9"/>
                    </a:lnTo>
                    <a:lnTo>
                      <a:pt x="473" y="23"/>
                    </a:lnTo>
                    <a:lnTo>
                      <a:pt x="501" y="38"/>
                    </a:lnTo>
                    <a:lnTo>
                      <a:pt x="533" y="57"/>
                    </a:lnTo>
                    <a:lnTo>
                      <a:pt x="571" y="77"/>
                    </a:lnTo>
                    <a:lnTo>
                      <a:pt x="611" y="102"/>
                    </a:lnTo>
                    <a:lnTo>
                      <a:pt x="654" y="128"/>
                    </a:lnTo>
                    <a:lnTo>
                      <a:pt x="701" y="155"/>
                    </a:lnTo>
                    <a:lnTo>
                      <a:pt x="749" y="183"/>
                    </a:lnTo>
                    <a:lnTo>
                      <a:pt x="796" y="213"/>
                    </a:lnTo>
                    <a:lnTo>
                      <a:pt x="843" y="242"/>
                    </a:lnTo>
                    <a:lnTo>
                      <a:pt x="890" y="270"/>
                    </a:lnTo>
                    <a:lnTo>
                      <a:pt x="936" y="297"/>
                    </a:lnTo>
                    <a:lnTo>
                      <a:pt x="977" y="323"/>
                    </a:lnTo>
                    <a:lnTo>
                      <a:pt x="1017" y="346"/>
                    </a:lnTo>
                    <a:lnTo>
                      <a:pt x="1051" y="368"/>
                    </a:lnTo>
                    <a:lnTo>
                      <a:pt x="1081" y="386"/>
                    </a:lnTo>
                    <a:lnTo>
                      <a:pt x="1104" y="401"/>
                    </a:lnTo>
                    <a:lnTo>
                      <a:pt x="1121" y="412"/>
                    </a:lnTo>
                    <a:lnTo>
                      <a:pt x="1130" y="418"/>
                    </a:lnTo>
                    <a:lnTo>
                      <a:pt x="1132" y="423"/>
                    </a:lnTo>
                    <a:lnTo>
                      <a:pt x="1130" y="435"/>
                    </a:lnTo>
                    <a:lnTo>
                      <a:pt x="1125" y="450"/>
                    </a:lnTo>
                    <a:lnTo>
                      <a:pt x="1115" y="471"/>
                    </a:lnTo>
                    <a:lnTo>
                      <a:pt x="1102" y="497"/>
                    </a:lnTo>
                    <a:lnTo>
                      <a:pt x="1085" y="529"/>
                    </a:lnTo>
                    <a:lnTo>
                      <a:pt x="1064" y="569"/>
                    </a:lnTo>
                    <a:lnTo>
                      <a:pt x="1038" y="614"/>
                    </a:lnTo>
                    <a:lnTo>
                      <a:pt x="1007" y="665"/>
                    </a:lnTo>
                    <a:lnTo>
                      <a:pt x="972" y="726"/>
                    </a:lnTo>
                    <a:lnTo>
                      <a:pt x="932" y="792"/>
                    </a:lnTo>
                    <a:lnTo>
                      <a:pt x="900" y="845"/>
                    </a:lnTo>
                    <a:lnTo>
                      <a:pt x="870" y="896"/>
                    </a:lnTo>
                    <a:lnTo>
                      <a:pt x="841" y="943"/>
                    </a:lnTo>
                    <a:lnTo>
                      <a:pt x="813" y="987"/>
                    </a:lnTo>
                    <a:lnTo>
                      <a:pt x="788" y="1026"/>
                    </a:lnTo>
                    <a:lnTo>
                      <a:pt x="766" y="1062"/>
                    </a:lnTo>
                    <a:lnTo>
                      <a:pt x="747" y="1093"/>
                    </a:lnTo>
                    <a:lnTo>
                      <a:pt x="730" y="1117"/>
                    </a:lnTo>
                    <a:lnTo>
                      <a:pt x="718" y="1134"/>
                    </a:lnTo>
                    <a:lnTo>
                      <a:pt x="709" y="1145"/>
                    </a:lnTo>
                    <a:lnTo>
                      <a:pt x="705" y="1149"/>
                    </a:lnTo>
                    <a:lnTo>
                      <a:pt x="699" y="1145"/>
                    </a:lnTo>
                    <a:lnTo>
                      <a:pt x="684" y="1138"/>
                    </a:lnTo>
                    <a:lnTo>
                      <a:pt x="664" y="1125"/>
                    </a:lnTo>
                    <a:lnTo>
                      <a:pt x="635" y="1110"/>
                    </a:lnTo>
                    <a:lnTo>
                      <a:pt x="601" y="1089"/>
                    </a:lnTo>
                    <a:lnTo>
                      <a:pt x="565" y="1066"/>
                    </a:lnTo>
                    <a:lnTo>
                      <a:pt x="524" y="1041"/>
                    </a:lnTo>
                    <a:lnTo>
                      <a:pt x="480" y="10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" name="Freeform 28">
                <a:extLst>
                  <a:ext uri="{FF2B5EF4-FFF2-40B4-BE49-F238E27FC236}">
                    <a16:creationId xmlns:a16="http://schemas.microsoft.com/office/drawing/2014/main" xmlns="" id="{6846C512-6649-46FA-A0D7-8BC451CB5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0" y="451"/>
                <a:ext cx="791" cy="818"/>
              </a:xfrm>
              <a:custGeom>
                <a:avLst/>
                <a:gdLst>
                  <a:gd name="T0" fmla="*/ 684 w 1581"/>
                  <a:gd name="T1" fmla="*/ 1457 h 1637"/>
                  <a:gd name="T2" fmla="*/ 550 w 1581"/>
                  <a:gd name="T3" fmla="*/ 1332 h 1637"/>
                  <a:gd name="T4" fmla="*/ 395 w 1581"/>
                  <a:gd name="T5" fmla="*/ 1227 h 1637"/>
                  <a:gd name="T6" fmla="*/ 340 w 1581"/>
                  <a:gd name="T7" fmla="*/ 1200 h 1637"/>
                  <a:gd name="T8" fmla="*/ 264 w 1581"/>
                  <a:gd name="T9" fmla="*/ 1170 h 1637"/>
                  <a:gd name="T10" fmla="*/ 181 w 1581"/>
                  <a:gd name="T11" fmla="*/ 1142 h 1637"/>
                  <a:gd name="T12" fmla="*/ 104 w 1581"/>
                  <a:gd name="T13" fmla="*/ 1117 h 1637"/>
                  <a:gd name="T14" fmla="*/ 43 w 1581"/>
                  <a:gd name="T15" fmla="*/ 1104 h 1637"/>
                  <a:gd name="T16" fmla="*/ 15 w 1581"/>
                  <a:gd name="T17" fmla="*/ 1102 h 1637"/>
                  <a:gd name="T18" fmla="*/ 2 w 1581"/>
                  <a:gd name="T19" fmla="*/ 1096 h 1637"/>
                  <a:gd name="T20" fmla="*/ 0 w 1581"/>
                  <a:gd name="T21" fmla="*/ 1085 h 1637"/>
                  <a:gd name="T22" fmla="*/ 6 w 1581"/>
                  <a:gd name="T23" fmla="*/ 1072 h 1637"/>
                  <a:gd name="T24" fmla="*/ 26 w 1581"/>
                  <a:gd name="T25" fmla="*/ 1036 h 1637"/>
                  <a:gd name="T26" fmla="*/ 66 w 1581"/>
                  <a:gd name="T27" fmla="*/ 975 h 1637"/>
                  <a:gd name="T28" fmla="*/ 117 w 1581"/>
                  <a:gd name="T29" fmla="*/ 896 h 1637"/>
                  <a:gd name="T30" fmla="*/ 177 w 1581"/>
                  <a:gd name="T31" fmla="*/ 801 h 1637"/>
                  <a:gd name="T32" fmla="*/ 245 w 1581"/>
                  <a:gd name="T33" fmla="*/ 699 h 1637"/>
                  <a:gd name="T34" fmla="*/ 325 w 1581"/>
                  <a:gd name="T35" fmla="*/ 578 h 1637"/>
                  <a:gd name="T36" fmla="*/ 404 w 1581"/>
                  <a:gd name="T37" fmla="*/ 455 h 1637"/>
                  <a:gd name="T38" fmla="*/ 480 w 1581"/>
                  <a:gd name="T39" fmla="*/ 342 h 1637"/>
                  <a:gd name="T40" fmla="*/ 544 w 1581"/>
                  <a:gd name="T41" fmla="*/ 244 h 1637"/>
                  <a:gd name="T42" fmla="*/ 591 w 1581"/>
                  <a:gd name="T43" fmla="*/ 172 h 1637"/>
                  <a:gd name="T44" fmla="*/ 635 w 1581"/>
                  <a:gd name="T45" fmla="*/ 104 h 1637"/>
                  <a:gd name="T46" fmla="*/ 673 w 1581"/>
                  <a:gd name="T47" fmla="*/ 51 h 1637"/>
                  <a:gd name="T48" fmla="*/ 701 w 1581"/>
                  <a:gd name="T49" fmla="*/ 13 h 1637"/>
                  <a:gd name="T50" fmla="*/ 716 w 1581"/>
                  <a:gd name="T51" fmla="*/ 0 h 1637"/>
                  <a:gd name="T52" fmla="*/ 733 w 1581"/>
                  <a:gd name="T53" fmla="*/ 15 h 1637"/>
                  <a:gd name="T54" fmla="*/ 756 w 1581"/>
                  <a:gd name="T55" fmla="*/ 55 h 1637"/>
                  <a:gd name="T56" fmla="*/ 792 w 1581"/>
                  <a:gd name="T57" fmla="*/ 109 h 1637"/>
                  <a:gd name="T58" fmla="*/ 852 w 1581"/>
                  <a:gd name="T59" fmla="*/ 176 h 1637"/>
                  <a:gd name="T60" fmla="*/ 928 w 1581"/>
                  <a:gd name="T61" fmla="*/ 245 h 1637"/>
                  <a:gd name="T62" fmla="*/ 1009 w 1581"/>
                  <a:gd name="T63" fmla="*/ 312 h 1637"/>
                  <a:gd name="T64" fmla="*/ 1090 w 1581"/>
                  <a:gd name="T65" fmla="*/ 366 h 1637"/>
                  <a:gd name="T66" fmla="*/ 1173 w 1581"/>
                  <a:gd name="T67" fmla="*/ 412 h 1637"/>
                  <a:gd name="T68" fmla="*/ 1249 w 1581"/>
                  <a:gd name="T69" fmla="*/ 448 h 1637"/>
                  <a:gd name="T70" fmla="*/ 1313 w 1581"/>
                  <a:gd name="T71" fmla="*/ 470 h 1637"/>
                  <a:gd name="T72" fmla="*/ 1379 w 1581"/>
                  <a:gd name="T73" fmla="*/ 484 h 1637"/>
                  <a:gd name="T74" fmla="*/ 1462 w 1581"/>
                  <a:gd name="T75" fmla="*/ 493 h 1637"/>
                  <a:gd name="T76" fmla="*/ 1530 w 1581"/>
                  <a:gd name="T77" fmla="*/ 501 h 1637"/>
                  <a:gd name="T78" fmla="*/ 1574 w 1581"/>
                  <a:gd name="T79" fmla="*/ 508 h 1637"/>
                  <a:gd name="T80" fmla="*/ 1580 w 1581"/>
                  <a:gd name="T81" fmla="*/ 518 h 1637"/>
                  <a:gd name="T82" fmla="*/ 1557 w 1581"/>
                  <a:gd name="T83" fmla="*/ 552 h 1637"/>
                  <a:gd name="T84" fmla="*/ 1517 w 1581"/>
                  <a:gd name="T85" fmla="*/ 616 h 1637"/>
                  <a:gd name="T86" fmla="*/ 1462 w 1581"/>
                  <a:gd name="T87" fmla="*/ 701 h 1637"/>
                  <a:gd name="T88" fmla="*/ 1396 w 1581"/>
                  <a:gd name="T89" fmla="*/ 805 h 1637"/>
                  <a:gd name="T90" fmla="*/ 1321 w 1581"/>
                  <a:gd name="T91" fmla="*/ 920 h 1637"/>
                  <a:gd name="T92" fmla="*/ 1241 w 1581"/>
                  <a:gd name="T93" fmla="*/ 1043 h 1637"/>
                  <a:gd name="T94" fmla="*/ 1160 w 1581"/>
                  <a:gd name="T95" fmla="*/ 1166 h 1637"/>
                  <a:gd name="T96" fmla="*/ 1081 w 1581"/>
                  <a:gd name="T97" fmla="*/ 1285 h 1637"/>
                  <a:gd name="T98" fmla="*/ 1007 w 1581"/>
                  <a:gd name="T99" fmla="*/ 1397 h 1637"/>
                  <a:gd name="T100" fmla="*/ 943 w 1581"/>
                  <a:gd name="T101" fmla="*/ 1491 h 1637"/>
                  <a:gd name="T102" fmla="*/ 894 w 1581"/>
                  <a:gd name="T103" fmla="*/ 1567 h 1637"/>
                  <a:gd name="T104" fmla="*/ 858 w 1581"/>
                  <a:gd name="T105" fmla="*/ 1618 h 1637"/>
                  <a:gd name="T106" fmla="*/ 843 w 1581"/>
                  <a:gd name="T107" fmla="*/ 1637 h 1637"/>
                  <a:gd name="T108" fmla="*/ 829 w 1581"/>
                  <a:gd name="T109" fmla="*/ 1627 h 1637"/>
                  <a:gd name="T110" fmla="*/ 801 w 1581"/>
                  <a:gd name="T111" fmla="*/ 1597 h 1637"/>
                  <a:gd name="T112" fmla="*/ 763 w 1581"/>
                  <a:gd name="T113" fmla="*/ 1552 h 1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81" h="1637">
                    <a:moveTo>
                      <a:pt x="742" y="1525"/>
                    </a:moveTo>
                    <a:lnTo>
                      <a:pt x="684" y="1457"/>
                    </a:lnTo>
                    <a:lnTo>
                      <a:pt x="620" y="1393"/>
                    </a:lnTo>
                    <a:lnTo>
                      <a:pt x="550" y="1332"/>
                    </a:lnTo>
                    <a:lnTo>
                      <a:pt x="474" y="1276"/>
                    </a:lnTo>
                    <a:lnTo>
                      <a:pt x="395" y="1227"/>
                    </a:lnTo>
                    <a:lnTo>
                      <a:pt x="370" y="1213"/>
                    </a:lnTo>
                    <a:lnTo>
                      <a:pt x="340" y="1200"/>
                    </a:lnTo>
                    <a:lnTo>
                      <a:pt x="302" y="1185"/>
                    </a:lnTo>
                    <a:lnTo>
                      <a:pt x="264" y="1170"/>
                    </a:lnTo>
                    <a:lnTo>
                      <a:pt x="223" y="1155"/>
                    </a:lnTo>
                    <a:lnTo>
                      <a:pt x="181" y="1142"/>
                    </a:lnTo>
                    <a:lnTo>
                      <a:pt x="142" y="1128"/>
                    </a:lnTo>
                    <a:lnTo>
                      <a:pt x="104" y="1117"/>
                    </a:lnTo>
                    <a:lnTo>
                      <a:pt x="72" y="1109"/>
                    </a:lnTo>
                    <a:lnTo>
                      <a:pt x="43" y="1104"/>
                    </a:lnTo>
                    <a:lnTo>
                      <a:pt x="24" y="1102"/>
                    </a:lnTo>
                    <a:lnTo>
                      <a:pt x="15" y="1102"/>
                    </a:lnTo>
                    <a:lnTo>
                      <a:pt x="7" y="1100"/>
                    </a:lnTo>
                    <a:lnTo>
                      <a:pt x="2" y="1096"/>
                    </a:lnTo>
                    <a:lnTo>
                      <a:pt x="0" y="1092"/>
                    </a:lnTo>
                    <a:lnTo>
                      <a:pt x="0" y="1085"/>
                    </a:lnTo>
                    <a:lnTo>
                      <a:pt x="2" y="1079"/>
                    </a:lnTo>
                    <a:lnTo>
                      <a:pt x="6" y="1072"/>
                    </a:lnTo>
                    <a:lnTo>
                      <a:pt x="13" y="1056"/>
                    </a:lnTo>
                    <a:lnTo>
                      <a:pt x="26" y="1036"/>
                    </a:lnTo>
                    <a:lnTo>
                      <a:pt x="45" y="1007"/>
                    </a:lnTo>
                    <a:lnTo>
                      <a:pt x="66" y="975"/>
                    </a:lnTo>
                    <a:lnTo>
                      <a:pt x="89" y="937"/>
                    </a:lnTo>
                    <a:lnTo>
                      <a:pt x="117" y="896"/>
                    </a:lnTo>
                    <a:lnTo>
                      <a:pt x="145" y="850"/>
                    </a:lnTo>
                    <a:lnTo>
                      <a:pt x="177" y="801"/>
                    </a:lnTo>
                    <a:lnTo>
                      <a:pt x="210" y="752"/>
                    </a:lnTo>
                    <a:lnTo>
                      <a:pt x="245" y="699"/>
                    </a:lnTo>
                    <a:lnTo>
                      <a:pt x="283" y="639"/>
                    </a:lnTo>
                    <a:lnTo>
                      <a:pt x="325" y="578"/>
                    </a:lnTo>
                    <a:lnTo>
                      <a:pt x="365" y="516"/>
                    </a:lnTo>
                    <a:lnTo>
                      <a:pt x="404" y="455"/>
                    </a:lnTo>
                    <a:lnTo>
                      <a:pt x="444" y="397"/>
                    </a:lnTo>
                    <a:lnTo>
                      <a:pt x="480" y="342"/>
                    </a:lnTo>
                    <a:lnTo>
                      <a:pt x="514" y="289"/>
                    </a:lnTo>
                    <a:lnTo>
                      <a:pt x="544" y="244"/>
                    </a:lnTo>
                    <a:lnTo>
                      <a:pt x="571" y="204"/>
                    </a:lnTo>
                    <a:lnTo>
                      <a:pt x="591" y="172"/>
                    </a:lnTo>
                    <a:lnTo>
                      <a:pt x="614" y="136"/>
                    </a:lnTo>
                    <a:lnTo>
                      <a:pt x="635" y="104"/>
                    </a:lnTo>
                    <a:lnTo>
                      <a:pt x="656" y="75"/>
                    </a:lnTo>
                    <a:lnTo>
                      <a:pt x="673" y="51"/>
                    </a:lnTo>
                    <a:lnTo>
                      <a:pt x="690" y="28"/>
                    </a:lnTo>
                    <a:lnTo>
                      <a:pt x="701" y="13"/>
                    </a:lnTo>
                    <a:lnTo>
                      <a:pt x="710" y="3"/>
                    </a:lnTo>
                    <a:lnTo>
                      <a:pt x="716" y="0"/>
                    </a:lnTo>
                    <a:lnTo>
                      <a:pt x="724" y="3"/>
                    </a:lnTo>
                    <a:lnTo>
                      <a:pt x="733" y="15"/>
                    </a:lnTo>
                    <a:lnTo>
                      <a:pt x="744" y="34"/>
                    </a:lnTo>
                    <a:lnTo>
                      <a:pt x="756" y="55"/>
                    </a:lnTo>
                    <a:lnTo>
                      <a:pt x="771" y="81"/>
                    </a:lnTo>
                    <a:lnTo>
                      <a:pt x="792" y="109"/>
                    </a:lnTo>
                    <a:lnTo>
                      <a:pt x="820" y="141"/>
                    </a:lnTo>
                    <a:lnTo>
                      <a:pt x="852" y="176"/>
                    </a:lnTo>
                    <a:lnTo>
                      <a:pt x="888" y="210"/>
                    </a:lnTo>
                    <a:lnTo>
                      <a:pt x="928" y="245"/>
                    </a:lnTo>
                    <a:lnTo>
                      <a:pt x="967" y="279"/>
                    </a:lnTo>
                    <a:lnTo>
                      <a:pt x="1009" y="312"/>
                    </a:lnTo>
                    <a:lnTo>
                      <a:pt x="1050" y="342"/>
                    </a:lnTo>
                    <a:lnTo>
                      <a:pt x="1090" y="366"/>
                    </a:lnTo>
                    <a:lnTo>
                      <a:pt x="1126" y="389"/>
                    </a:lnTo>
                    <a:lnTo>
                      <a:pt x="1173" y="412"/>
                    </a:lnTo>
                    <a:lnTo>
                      <a:pt x="1213" y="431"/>
                    </a:lnTo>
                    <a:lnTo>
                      <a:pt x="1249" y="448"/>
                    </a:lnTo>
                    <a:lnTo>
                      <a:pt x="1281" y="459"/>
                    </a:lnTo>
                    <a:lnTo>
                      <a:pt x="1313" y="470"/>
                    </a:lnTo>
                    <a:lnTo>
                      <a:pt x="1345" y="478"/>
                    </a:lnTo>
                    <a:lnTo>
                      <a:pt x="1379" y="484"/>
                    </a:lnTo>
                    <a:lnTo>
                      <a:pt x="1417" y="489"/>
                    </a:lnTo>
                    <a:lnTo>
                      <a:pt x="1462" y="493"/>
                    </a:lnTo>
                    <a:lnTo>
                      <a:pt x="1498" y="497"/>
                    </a:lnTo>
                    <a:lnTo>
                      <a:pt x="1530" y="501"/>
                    </a:lnTo>
                    <a:lnTo>
                      <a:pt x="1557" y="504"/>
                    </a:lnTo>
                    <a:lnTo>
                      <a:pt x="1574" y="508"/>
                    </a:lnTo>
                    <a:lnTo>
                      <a:pt x="1581" y="512"/>
                    </a:lnTo>
                    <a:lnTo>
                      <a:pt x="1580" y="518"/>
                    </a:lnTo>
                    <a:lnTo>
                      <a:pt x="1570" y="531"/>
                    </a:lnTo>
                    <a:lnTo>
                      <a:pt x="1557" y="552"/>
                    </a:lnTo>
                    <a:lnTo>
                      <a:pt x="1540" y="582"/>
                    </a:lnTo>
                    <a:lnTo>
                      <a:pt x="1517" y="616"/>
                    </a:lnTo>
                    <a:lnTo>
                      <a:pt x="1493" y="656"/>
                    </a:lnTo>
                    <a:lnTo>
                      <a:pt x="1462" y="701"/>
                    </a:lnTo>
                    <a:lnTo>
                      <a:pt x="1430" y="752"/>
                    </a:lnTo>
                    <a:lnTo>
                      <a:pt x="1396" y="805"/>
                    </a:lnTo>
                    <a:lnTo>
                      <a:pt x="1359" y="862"/>
                    </a:lnTo>
                    <a:lnTo>
                      <a:pt x="1321" y="920"/>
                    </a:lnTo>
                    <a:lnTo>
                      <a:pt x="1281" y="981"/>
                    </a:lnTo>
                    <a:lnTo>
                      <a:pt x="1241" y="1043"/>
                    </a:lnTo>
                    <a:lnTo>
                      <a:pt x="1200" y="1106"/>
                    </a:lnTo>
                    <a:lnTo>
                      <a:pt x="1160" y="1166"/>
                    </a:lnTo>
                    <a:lnTo>
                      <a:pt x="1120" y="1227"/>
                    </a:lnTo>
                    <a:lnTo>
                      <a:pt x="1081" y="1285"/>
                    </a:lnTo>
                    <a:lnTo>
                      <a:pt x="1043" y="1342"/>
                    </a:lnTo>
                    <a:lnTo>
                      <a:pt x="1007" y="1397"/>
                    </a:lnTo>
                    <a:lnTo>
                      <a:pt x="975" y="1446"/>
                    </a:lnTo>
                    <a:lnTo>
                      <a:pt x="943" y="1491"/>
                    </a:lnTo>
                    <a:lnTo>
                      <a:pt x="916" y="1533"/>
                    </a:lnTo>
                    <a:lnTo>
                      <a:pt x="894" y="1567"/>
                    </a:lnTo>
                    <a:lnTo>
                      <a:pt x="873" y="1595"/>
                    </a:lnTo>
                    <a:lnTo>
                      <a:pt x="858" y="1618"/>
                    </a:lnTo>
                    <a:lnTo>
                      <a:pt x="848" y="1631"/>
                    </a:lnTo>
                    <a:lnTo>
                      <a:pt x="843" y="1637"/>
                    </a:lnTo>
                    <a:lnTo>
                      <a:pt x="839" y="1635"/>
                    </a:lnTo>
                    <a:lnTo>
                      <a:pt x="829" y="1627"/>
                    </a:lnTo>
                    <a:lnTo>
                      <a:pt x="816" y="1614"/>
                    </a:lnTo>
                    <a:lnTo>
                      <a:pt x="801" y="1597"/>
                    </a:lnTo>
                    <a:lnTo>
                      <a:pt x="782" y="1576"/>
                    </a:lnTo>
                    <a:lnTo>
                      <a:pt x="763" y="1552"/>
                    </a:lnTo>
                    <a:lnTo>
                      <a:pt x="742" y="15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" name="Freeform 29">
                <a:extLst>
                  <a:ext uri="{FF2B5EF4-FFF2-40B4-BE49-F238E27FC236}">
                    <a16:creationId xmlns:a16="http://schemas.microsoft.com/office/drawing/2014/main" xmlns="" id="{8F6FFAFD-4F50-4549-82B5-7B56E5D7F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9" y="-1"/>
                <a:ext cx="596" cy="599"/>
              </a:xfrm>
              <a:custGeom>
                <a:avLst/>
                <a:gdLst>
                  <a:gd name="T0" fmla="*/ 432 w 1192"/>
                  <a:gd name="T1" fmla="*/ 1178 h 1199"/>
                  <a:gd name="T2" fmla="*/ 330 w 1192"/>
                  <a:gd name="T3" fmla="*/ 1134 h 1199"/>
                  <a:gd name="T4" fmla="*/ 232 w 1192"/>
                  <a:gd name="T5" fmla="*/ 1072 h 1199"/>
                  <a:gd name="T6" fmla="*/ 154 w 1192"/>
                  <a:gd name="T7" fmla="*/ 1004 h 1199"/>
                  <a:gd name="T8" fmla="*/ 64 w 1192"/>
                  <a:gd name="T9" fmla="*/ 873 h 1199"/>
                  <a:gd name="T10" fmla="*/ 11 w 1192"/>
                  <a:gd name="T11" fmla="*/ 724 h 1199"/>
                  <a:gd name="T12" fmla="*/ 0 w 1192"/>
                  <a:gd name="T13" fmla="*/ 567 h 1199"/>
                  <a:gd name="T14" fmla="*/ 22 w 1192"/>
                  <a:gd name="T15" fmla="*/ 422 h 1199"/>
                  <a:gd name="T16" fmla="*/ 81 w 1192"/>
                  <a:gd name="T17" fmla="*/ 289 h 1199"/>
                  <a:gd name="T18" fmla="*/ 170 w 1192"/>
                  <a:gd name="T19" fmla="*/ 174 h 1199"/>
                  <a:gd name="T20" fmla="*/ 287 w 1192"/>
                  <a:gd name="T21" fmla="*/ 81 h 1199"/>
                  <a:gd name="T22" fmla="*/ 387 w 1192"/>
                  <a:gd name="T23" fmla="*/ 30 h 1199"/>
                  <a:gd name="T24" fmla="*/ 445 w 1192"/>
                  <a:gd name="T25" fmla="*/ 11 h 1199"/>
                  <a:gd name="T26" fmla="*/ 508 w 1192"/>
                  <a:gd name="T27" fmla="*/ 4 h 1199"/>
                  <a:gd name="T28" fmla="*/ 595 w 1192"/>
                  <a:gd name="T29" fmla="*/ 0 h 1199"/>
                  <a:gd name="T30" fmla="*/ 684 w 1192"/>
                  <a:gd name="T31" fmla="*/ 2 h 1199"/>
                  <a:gd name="T32" fmla="*/ 746 w 1192"/>
                  <a:gd name="T33" fmla="*/ 11 h 1199"/>
                  <a:gd name="T34" fmla="*/ 806 w 1192"/>
                  <a:gd name="T35" fmla="*/ 34 h 1199"/>
                  <a:gd name="T36" fmla="*/ 910 w 1192"/>
                  <a:gd name="T37" fmla="*/ 87 h 1199"/>
                  <a:gd name="T38" fmla="*/ 1024 w 1192"/>
                  <a:gd name="T39" fmla="*/ 176 h 1199"/>
                  <a:gd name="T40" fmla="*/ 1109 w 1192"/>
                  <a:gd name="T41" fmla="*/ 287 h 1199"/>
                  <a:gd name="T42" fmla="*/ 1165 w 1192"/>
                  <a:gd name="T43" fmla="*/ 416 h 1199"/>
                  <a:gd name="T44" fmla="*/ 1190 w 1192"/>
                  <a:gd name="T45" fmla="*/ 562 h 1199"/>
                  <a:gd name="T46" fmla="*/ 1188 w 1192"/>
                  <a:gd name="T47" fmla="*/ 696 h 1199"/>
                  <a:gd name="T48" fmla="*/ 1160 w 1192"/>
                  <a:gd name="T49" fmla="*/ 811 h 1199"/>
                  <a:gd name="T50" fmla="*/ 1107 w 1192"/>
                  <a:gd name="T51" fmla="*/ 913 h 1199"/>
                  <a:gd name="T52" fmla="*/ 1020 w 1192"/>
                  <a:gd name="T53" fmla="*/ 1015 h 1199"/>
                  <a:gd name="T54" fmla="*/ 948 w 1192"/>
                  <a:gd name="T55" fmla="*/ 1080 h 1199"/>
                  <a:gd name="T56" fmla="*/ 886 w 1192"/>
                  <a:gd name="T57" fmla="*/ 1125 h 1199"/>
                  <a:gd name="T58" fmla="*/ 823 w 1192"/>
                  <a:gd name="T59" fmla="*/ 1155 h 1199"/>
                  <a:gd name="T60" fmla="*/ 706 w 1192"/>
                  <a:gd name="T61" fmla="*/ 1187 h 1199"/>
                  <a:gd name="T62" fmla="*/ 585 w 1192"/>
                  <a:gd name="T63" fmla="*/ 1199 h 1199"/>
                  <a:gd name="T64" fmla="*/ 478 w 1192"/>
                  <a:gd name="T65" fmla="*/ 1191 h 1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92" h="1199">
                    <a:moveTo>
                      <a:pt x="478" y="1191"/>
                    </a:moveTo>
                    <a:lnTo>
                      <a:pt x="432" y="1178"/>
                    </a:lnTo>
                    <a:lnTo>
                      <a:pt x="381" y="1159"/>
                    </a:lnTo>
                    <a:lnTo>
                      <a:pt x="330" y="1134"/>
                    </a:lnTo>
                    <a:lnTo>
                      <a:pt x="281" y="1104"/>
                    </a:lnTo>
                    <a:lnTo>
                      <a:pt x="232" y="1072"/>
                    </a:lnTo>
                    <a:lnTo>
                      <a:pt x="188" y="1038"/>
                    </a:lnTo>
                    <a:lnTo>
                      <a:pt x="154" y="1004"/>
                    </a:lnTo>
                    <a:lnTo>
                      <a:pt x="103" y="942"/>
                    </a:lnTo>
                    <a:lnTo>
                      <a:pt x="64" y="873"/>
                    </a:lnTo>
                    <a:lnTo>
                      <a:pt x="32" y="802"/>
                    </a:lnTo>
                    <a:lnTo>
                      <a:pt x="11" y="724"/>
                    </a:lnTo>
                    <a:lnTo>
                      <a:pt x="0" y="643"/>
                    </a:lnTo>
                    <a:lnTo>
                      <a:pt x="0" y="567"/>
                    </a:lnTo>
                    <a:lnTo>
                      <a:pt x="7" y="492"/>
                    </a:lnTo>
                    <a:lnTo>
                      <a:pt x="22" y="422"/>
                    </a:lnTo>
                    <a:lnTo>
                      <a:pt x="47" y="354"/>
                    </a:lnTo>
                    <a:lnTo>
                      <a:pt x="81" y="289"/>
                    </a:lnTo>
                    <a:lnTo>
                      <a:pt x="120" y="229"/>
                    </a:lnTo>
                    <a:lnTo>
                      <a:pt x="170" y="174"/>
                    </a:lnTo>
                    <a:lnTo>
                      <a:pt x="224" y="125"/>
                    </a:lnTo>
                    <a:lnTo>
                      <a:pt x="287" y="81"/>
                    </a:lnTo>
                    <a:lnTo>
                      <a:pt x="355" y="45"/>
                    </a:lnTo>
                    <a:lnTo>
                      <a:pt x="387" y="30"/>
                    </a:lnTo>
                    <a:lnTo>
                      <a:pt x="417" y="21"/>
                    </a:lnTo>
                    <a:lnTo>
                      <a:pt x="445" y="11"/>
                    </a:lnTo>
                    <a:lnTo>
                      <a:pt x="474" y="6"/>
                    </a:lnTo>
                    <a:lnTo>
                      <a:pt x="508" y="4"/>
                    </a:lnTo>
                    <a:lnTo>
                      <a:pt x="548" y="2"/>
                    </a:lnTo>
                    <a:lnTo>
                      <a:pt x="595" y="0"/>
                    </a:lnTo>
                    <a:lnTo>
                      <a:pt x="644" y="2"/>
                    </a:lnTo>
                    <a:lnTo>
                      <a:pt x="684" y="2"/>
                    </a:lnTo>
                    <a:lnTo>
                      <a:pt x="716" y="6"/>
                    </a:lnTo>
                    <a:lnTo>
                      <a:pt x="746" y="11"/>
                    </a:lnTo>
                    <a:lnTo>
                      <a:pt x="774" y="21"/>
                    </a:lnTo>
                    <a:lnTo>
                      <a:pt x="806" y="34"/>
                    </a:lnTo>
                    <a:lnTo>
                      <a:pt x="842" y="49"/>
                    </a:lnTo>
                    <a:lnTo>
                      <a:pt x="910" y="87"/>
                    </a:lnTo>
                    <a:lnTo>
                      <a:pt x="971" y="129"/>
                    </a:lnTo>
                    <a:lnTo>
                      <a:pt x="1024" y="176"/>
                    </a:lnTo>
                    <a:lnTo>
                      <a:pt x="1071" y="229"/>
                    </a:lnTo>
                    <a:lnTo>
                      <a:pt x="1109" y="287"/>
                    </a:lnTo>
                    <a:lnTo>
                      <a:pt x="1141" y="350"/>
                    </a:lnTo>
                    <a:lnTo>
                      <a:pt x="1165" y="416"/>
                    </a:lnTo>
                    <a:lnTo>
                      <a:pt x="1182" y="488"/>
                    </a:lnTo>
                    <a:lnTo>
                      <a:pt x="1190" y="562"/>
                    </a:lnTo>
                    <a:lnTo>
                      <a:pt x="1192" y="633"/>
                    </a:lnTo>
                    <a:lnTo>
                      <a:pt x="1188" y="696"/>
                    </a:lnTo>
                    <a:lnTo>
                      <a:pt x="1177" y="756"/>
                    </a:lnTo>
                    <a:lnTo>
                      <a:pt x="1160" y="811"/>
                    </a:lnTo>
                    <a:lnTo>
                      <a:pt x="1137" y="862"/>
                    </a:lnTo>
                    <a:lnTo>
                      <a:pt x="1107" y="913"/>
                    </a:lnTo>
                    <a:lnTo>
                      <a:pt x="1067" y="962"/>
                    </a:lnTo>
                    <a:lnTo>
                      <a:pt x="1020" y="1015"/>
                    </a:lnTo>
                    <a:lnTo>
                      <a:pt x="982" y="1051"/>
                    </a:lnTo>
                    <a:lnTo>
                      <a:pt x="948" y="1080"/>
                    </a:lnTo>
                    <a:lnTo>
                      <a:pt x="918" y="1104"/>
                    </a:lnTo>
                    <a:lnTo>
                      <a:pt x="886" y="1125"/>
                    </a:lnTo>
                    <a:lnTo>
                      <a:pt x="856" y="1142"/>
                    </a:lnTo>
                    <a:lnTo>
                      <a:pt x="823" y="1155"/>
                    </a:lnTo>
                    <a:lnTo>
                      <a:pt x="767" y="1174"/>
                    </a:lnTo>
                    <a:lnTo>
                      <a:pt x="706" y="1187"/>
                    </a:lnTo>
                    <a:lnTo>
                      <a:pt x="646" y="1195"/>
                    </a:lnTo>
                    <a:lnTo>
                      <a:pt x="585" y="1199"/>
                    </a:lnTo>
                    <a:lnTo>
                      <a:pt x="529" y="1199"/>
                    </a:lnTo>
                    <a:lnTo>
                      <a:pt x="478" y="119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B4E68D79-1345-4C5C-9D3C-EACE3069F152}"/>
                </a:ext>
              </a:extLst>
            </p:cNvPr>
            <p:cNvGrpSpPr/>
            <p:nvPr/>
          </p:nvGrpSpPr>
          <p:grpSpPr>
            <a:xfrm>
              <a:off x="6008271" y="2909454"/>
              <a:ext cx="938651" cy="293941"/>
              <a:chOff x="5856288" y="1738313"/>
              <a:chExt cx="760412" cy="238125"/>
            </a:xfrm>
          </p:grpSpPr>
          <p:sp>
            <p:nvSpPr>
              <p:cNvPr id="58" name="Freeform 6">
                <a:extLst>
                  <a:ext uri="{FF2B5EF4-FFF2-40B4-BE49-F238E27FC236}">
                    <a16:creationId xmlns:a16="http://schemas.microsoft.com/office/drawing/2014/main" xmlns="" id="{2A9144F2-BC4C-46EF-8BE6-826C27C50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5388" y="1738313"/>
                <a:ext cx="341312" cy="203200"/>
              </a:xfrm>
              <a:custGeom>
                <a:avLst/>
                <a:gdLst>
                  <a:gd name="T0" fmla="*/ 25 w 1508"/>
                  <a:gd name="T1" fmla="*/ 892 h 897"/>
                  <a:gd name="T2" fmla="*/ 41 w 1508"/>
                  <a:gd name="T3" fmla="*/ 879 h 897"/>
                  <a:gd name="T4" fmla="*/ 70 w 1508"/>
                  <a:gd name="T5" fmla="*/ 858 h 897"/>
                  <a:gd name="T6" fmla="*/ 106 w 1508"/>
                  <a:gd name="T7" fmla="*/ 834 h 897"/>
                  <a:gd name="T8" fmla="*/ 146 w 1508"/>
                  <a:gd name="T9" fmla="*/ 809 h 897"/>
                  <a:gd name="T10" fmla="*/ 170 w 1508"/>
                  <a:gd name="T11" fmla="*/ 791 h 897"/>
                  <a:gd name="T12" fmla="*/ 181 w 1508"/>
                  <a:gd name="T13" fmla="*/ 778 h 897"/>
                  <a:gd name="T14" fmla="*/ 176 w 1508"/>
                  <a:gd name="T15" fmla="*/ 765 h 897"/>
                  <a:gd name="T16" fmla="*/ 154 w 1508"/>
                  <a:gd name="T17" fmla="*/ 747 h 897"/>
                  <a:gd name="T18" fmla="*/ 117 w 1508"/>
                  <a:gd name="T19" fmla="*/ 722 h 897"/>
                  <a:gd name="T20" fmla="*/ 73 w 1508"/>
                  <a:gd name="T21" fmla="*/ 692 h 897"/>
                  <a:gd name="T22" fmla="*/ 39 w 1508"/>
                  <a:gd name="T23" fmla="*/ 668 h 897"/>
                  <a:gd name="T24" fmla="*/ 14 w 1508"/>
                  <a:gd name="T25" fmla="*/ 648 h 897"/>
                  <a:gd name="T26" fmla="*/ 1 w 1508"/>
                  <a:gd name="T27" fmla="*/ 637 h 897"/>
                  <a:gd name="T28" fmla="*/ 4 w 1508"/>
                  <a:gd name="T29" fmla="*/ 634 h 897"/>
                  <a:gd name="T30" fmla="*/ 31 w 1508"/>
                  <a:gd name="T31" fmla="*/ 630 h 897"/>
                  <a:gd name="T32" fmla="*/ 77 w 1508"/>
                  <a:gd name="T33" fmla="*/ 625 h 897"/>
                  <a:gd name="T34" fmla="*/ 137 w 1508"/>
                  <a:gd name="T35" fmla="*/ 619 h 897"/>
                  <a:gd name="T36" fmla="*/ 268 w 1508"/>
                  <a:gd name="T37" fmla="*/ 607 h 897"/>
                  <a:gd name="T38" fmla="*/ 450 w 1508"/>
                  <a:gd name="T39" fmla="*/ 582 h 897"/>
                  <a:gd name="T40" fmla="*/ 615 w 1508"/>
                  <a:gd name="T41" fmla="*/ 549 h 897"/>
                  <a:gd name="T42" fmla="*/ 758 w 1508"/>
                  <a:gd name="T43" fmla="*/ 512 h 897"/>
                  <a:gd name="T44" fmla="*/ 880 w 1508"/>
                  <a:gd name="T45" fmla="*/ 467 h 897"/>
                  <a:gd name="T46" fmla="*/ 977 w 1508"/>
                  <a:gd name="T47" fmla="*/ 417 h 897"/>
                  <a:gd name="T48" fmla="*/ 1050 w 1508"/>
                  <a:gd name="T49" fmla="*/ 363 h 897"/>
                  <a:gd name="T50" fmla="*/ 1105 w 1508"/>
                  <a:gd name="T51" fmla="*/ 281 h 897"/>
                  <a:gd name="T52" fmla="*/ 1093 w 1508"/>
                  <a:gd name="T53" fmla="*/ 208 h 897"/>
                  <a:gd name="T54" fmla="*/ 1058 w 1508"/>
                  <a:gd name="T55" fmla="*/ 159 h 897"/>
                  <a:gd name="T56" fmla="*/ 1002 w 1508"/>
                  <a:gd name="T57" fmla="*/ 112 h 897"/>
                  <a:gd name="T58" fmla="*/ 930 w 1508"/>
                  <a:gd name="T59" fmla="*/ 69 h 897"/>
                  <a:gd name="T60" fmla="*/ 868 w 1508"/>
                  <a:gd name="T61" fmla="*/ 0 h 897"/>
                  <a:gd name="T62" fmla="*/ 899 w 1508"/>
                  <a:gd name="T63" fmla="*/ 1 h 897"/>
                  <a:gd name="T64" fmla="*/ 942 w 1508"/>
                  <a:gd name="T65" fmla="*/ 10 h 897"/>
                  <a:gd name="T66" fmla="*/ 997 w 1508"/>
                  <a:gd name="T67" fmla="*/ 27 h 897"/>
                  <a:gd name="T68" fmla="*/ 1061 w 1508"/>
                  <a:gd name="T69" fmla="*/ 49 h 897"/>
                  <a:gd name="T70" fmla="*/ 1130 w 1508"/>
                  <a:gd name="T71" fmla="*/ 75 h 897"/>
                  <a:gd name="T72" fmla="*/ 1198 w 1508"/>
                  <a:gd name="T73" fmla="*/ 104 h 897"/>
                  <a:gd name="T74" fmla="*/ 1263 w 1508"/>
                  <a:gd name="T75" fmla="*/ 134 h 897"/>
                  <a:gd name="T76" fmla="*/ 1320 w 1508"/>
                  <a:gd name="T77" fmla="*/ 163 h 897"/>
                  <a:gd name="T78" fmla="*/ 1365 w 1508"/>
                  <a:gd name="T79" fmla="*/ 190 h 897"/>
                  <a:gd name="T80" fmla="*/ 1471 w 1508"/>
                  <a:gd name="T81" fmla="*/ 294 h 897"/>
                  <a:gd name="T82" fmla="*/ 1508 w 1508"/>
                  <a:gd name="T83" fmla="*/ 388 h 897"/>
                  <a:gd name="T84" fmla="*/ 1493 w 1508"/>
                  <a:gd name="T85" fmla="*/ 458 h 897"/>
                  <a:gd name="T86" fmla="*/ 1449 w 1508"/>
                  <a:gd name="T87" fmla="*/ 523 h 897"/>
                  <a:gd name="T88" fmla="*/ 1379 w 1508"/>
                  <a:gd name="T89" fmla="*/ 586 h 897"/>
                  <a:gd name="T90" fmla="*/ 1282 w 1508"/>
                  <a:gd name="T91" fmla="*/ 645 h 897"/>
                  <a:gd name="T92" fmla="*/ 1162 w 1508"/>
                  <a:gd name="T93" fmla="*/ 699 h 897"/>
                  <a:gd name="T94" fmla="*/ 1021 w 1508"/>
                  <a:gd name="T95" fmla="*/ 749 h 897"/>
                  <a:gd name="T96" fmla="*/ 859 w 1508"/>
                  <a:gd name="T97" fmla="*/ 793 h 897"/>
                  <a:gd name="T98" fmla="*/ 678 w 1508"/>
                  <a:gd name="T99" fmla="*/ 831 h 897"/>
                  <a:gd name="T100" fmla="*/ 479 w 1508"/>
                  <a:gd name="T101" fmla="*/ 861 h 897"/>
                  <a:gd name="T102" fmla="*/ 266 w 1508"/>
                  <a:gd name="T103" fmla="*/ 885 h 897"/>
                  <a:gd name="T104" fmla="*/ 124 w 1508"/>
                  <a:gd name="T105" fmla="*/ 895 h 897"/>
                  <a:gd name="T106" fmla="*/ 72 w 1508"/>
                  <a:gd name="T107" fmla="*/ 897 h 897"/>
                  <a:gd name="T108" fmla="*/ 36 w 1508"/>
                  <a:gd name="T109" fmla="*/ 897 h 897"/>
                  <a:gd name="T110" fmla="*/ 23 w 1508"/>
                  <a:gd name="T111" fmla="*/ 895 h 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08" h="897">
                    <a:moveTo>
                      <a:pt x="23" y="895"/>
                    </a:moveTo>
                    <a:lnTo>
                      <a:pt x="25" y="892"/>
                    </a:lnTo>
                    <a:lnTo>
                      <a:pt x="31" y="887"/>
                    </a:lnTo>
                    <a:lnTo>
                      <a:pt x="41" y="879"/>
                    </a:lnTo>
                    <a:lnTo>
                      <a:pt x="55" y="870"/>
                    </a:lnTo>
                    <a:lnTo>
                      <a:pt x="70" y="858"/>
                    </a:lnTo>
                    <a:lnTo>
                      <a:pt x="87" y="847"/>
                    </a:lnTo>
                    <a:lnTo>
                      <a:pt x="106" y="834"/>
                    </a:lnTo>
                    <a:lnTo>
                      <a:pt x="128" y="821"/>
                    </a:lnTo>
                    <a:lnTo>
                      <a:pt x="146" y="809"/>
                    </a:lnTo>
                    <a:lnTo>
                      <a:pt x="160" y="799"/>
                    </a:lnTo>
                    <a:lnTo>
                      <a:pt x="170" y="791"/>
                    </a:lnTo>
                    <a:lnTo>
                      <a:pt x="178" y="784"/>
                    </a:lnTo>
                    <a:lnTo>
                      <a:pt x="181" y="778"/>
                    </a:lnTo>
                    <a:lnTo>
                      <a:pt x="180" y="772"/>
                    </a:lnTo>
                    <a:lnTo>
                      <a:pt x="176" y="765"/>
                    </a:lnTo>
                    <a:lnTo>
                      <a:pt x="166" y="756"/>
                    </a:lnTo>
                    <a:lnTo>
                      <a:pt x="154" y="747"/>
                    </a:lnTo>
                    <a:lnTo>
                      <a:pt x="138" y="735"/>
                    </a:lnTo>
                    <a:lnTo>
                      <a:pt x="117" y="722"/>
                    </a:lnTo>
                    <a:lnTo>
                      <a:pt x="92" y="705"/>
                    </a:lnTo>
                    <a:lnTo>
                      <a:pt x="73" y="692"/>
                    </a:lnTo>
                    <a:lnTo>
                      <a:pt x="55" y="679"/>
                    </a:lnTo>
                    <a:lnTo>
                      <a:pt x="39" y="668"/>
                    </a:lnTo>
                    <a:lnTo>
                      <a:pt x="25" y="658"/>
                    </a:lnTo>
                    <a:lnTo>
                      <a:pt x="14" y="648"/>
                    </a:lnTo>
                    <a:lnTo>
                      <a:pt x="6" y="642"/>
                    </a:lnTo>
                    <a:lnTo>
                      <a:pt x="1" y="637"/>
                    </a:lnTo>
                    <a:lnTo>
                      <a:pt x="0" y="635"/>
                    </a:lnTo>
                    <a:lnTo>
                      <a:pt x="4" y="634"/>
                    </a:lnTo>
                    <a:lnTo>
                      <a:pt x="15" y="632"/>
                    </a:lnTo>
                    <a:lnTo>
                      <a:pt x="31" y="630"/>
                    </a:lnTo>
                    <a:lnTo>
                      <a:pt x="52" y="627"/>
                    </a:lnTo>
                    <a:lnTo>
                      <a:pt x="77" y="625"/>
                    </a:lnTo>
                    <a:lnTo>
                      <a:pt x="105" y="622"/>
                    </a:lnTo>
                    <a:lnTo>
                      <a:pt x="137" y="619"/>
                    </a:lnTo>
                    <a:lnTo>
                      <a:pt x="170" y="616"/>
                    </a:lnTo>
                    <a:lnTo>
                      <a:pt x="268" y="607"/>
                    </a:lnTo>
                    <a:lnTo>
                      <a:pt x="362" y="595"/>
                    </a:lnTo>
                    <a:lnTo>
                      <a:pt x="450" y="582"/>
                    </a:lnTo>
                    <a:lnTo>
                      <a:pt x="534" y="567"/>
                    </a:lnTo>
                    <a:lnTo>
                      <a:pt x="615" y="549"/>
                    </a:lnTo>
                    <a:lnTo>
                      <a:pt x="689" y="531"/>
                    </a:lnTo>
                    <a:lnTo>
                      <a:pt x="758" y="512"/>
                    </a:lnTo>
                    <a:lnTo>
                      <a:pt x="822" y="490"/>
                    </a:lnTo>
                    <a:lnTo>
                      <a:pt x="880" y="467"/>
                    </a:lnTo>
                    <a:lnTo>
                      <a:pt x="932" y="442"/>
                    </a:lnTo>
                    <a:lnTo>
                      <a:pt x="977" y="417"/>
                    </a:lnTo>
                    <a:lnTo>
                      <a:pt x="1017" y="390"/>
                    </a:lnTo>
                    <a:lnTo>
                      <a:pt x="1050" y="363"/>
                    </a:lnTo>
                    <a:lnTo>
                      <a:pt x="1097" y="317"/>
                    </a:lnTo>
                    <a:lnTo>
                      <a:pt x="1105" y="281"/>
                    </a:lnTo>
                    <a:lnTo>
                      <a:pt x="1113" y="246"/>
                    </a:lnTo>
                    <a:lnTo>
                      <a:pt x="1093" y="208"/>
                    </a:lnTo>
                    <a:lnTo>
                      <a:pt x="1078" y="183"/>
                    </a:lnTo>
                    <a:lnTo>
                      <a:pt x="1058" y="159"/>
                    </a:lnTo>
                    <a:lnTo>
                      <a:pt x="1032" y="136"/>
                    </a:lnTo>
                    <a:lnTo>
                      <a:pt x="1002" y="112"/>
                    </a:lnTo>
                    <a:lnTo>
                      <a:pt x="968" y="91"/>
                    </a:lnTo>
                    <a:lnTo>
                      <a:pt x="930" y="69"/>
                    </a:lnTo>
                    <a:lnTo>
                      <a:pt x="868" y="38"/>
                    </a:lnTo>
                    <a:lnTo>
                      <a:pt x="868" y="0"/>
                    </a:lnTo>
                    <a:lnTo>
                      <a:pt x="884" y="0"/>
                    </a:lnTo>
                    <a:lnTo>
                      <a:pt x="899" y="1"/>
                    </a:lnTo>
                    <a:lnTo>
                      <a:pt x="919" y="4"/>
                    </a:lnTo>
                    <a:lnTo>
                      <a:pt x="942" y="10"/>
                    </a:lnTo>
                    <a:lnTo>
                      <a:pt x="968" y="17"/>
                    </a:lnTo>
                    <a:lnTo>
                      <a:pt x="997" y="27"/>
                    </a:lnTo>
                    <a:lnTo>
                      <a:pt x="1028" y="37"/>
                    </a:lnTo>
                    <a:lnTo>
                      <a:pt x="1061" y="49"/>
                    </a:lnTo>
                    <a:lnTo>
                      <a:pt x="1095" y="61"/>
                    </a:lnTo>
                    <a:lnTo>
                      <a:pt x="1130" y="75"/>
                    </a:lnTo>
                    <a:lnTo>
                      <a:pt x="1164" y="90"/>
                    </a:lnTo>
                    <a:lnTo>
                      <a:pt x="1198" y="104"/>
                    </a:lnTo>
                    <a:lnTo>
                      <a:pt x="1232" y="119"/>
                    </a:lnTo>
                    <a:lnTo>
                      <a:pt x="1263" y="134"/>
                    </a:lnTo>
                    <a:lnTo>
                      <a:pt x="1294" y="149"/>
                    </a:lnTo>
                    <a:lnTo>
                      <a:pt x="1320" y="163"/>
                    </a:lnTo>
                    <a:lnTo>
                      <a:pt x="1344" y="176"/>
                    </a:lnTo>
                    <a:lnTo>
                      <a:pt x="1365" y="190"/>
                    </a:lnTo>
                    <a:lnTo>
                      <a:pt x="1435" y="235"/>
                    </a:lnTo>
                    <a:lnTo>
                      <a:pt x="1471" y="294"/>
                    </a:lnTo>
                    <a:lnTo>
                      <a:pt x="1508" y="352"/>
                    </a:lnTo>
                    <a:lnTo>
                      <a:pt x="1508" y="388"/>
                    </a:lnTo>
                    <a:lnTo>
                      <a:pt x="1504" y="423"/>
                    </a:lnTo>
                    <a:lnTo>
                      <a:pt x="1493" y="458"/>
                    </a:lnTo>
                    <a:lnTo>
                      <a:pt x="1474" y="490"/>
                    </a:lnTo>
                    <a:lnTo>
                      <a:pt x="1449" y="523"/>
                    </a:lnTo>
                    <a:lnTo>
                      <a:pt x="1418" y="555"/>
                    </a:lnTo>
                    <a:lnTo>
                      <a:pt x="1379" y="586"/>
                    </a:lnTo>
                    <a:lnTo>
                      <a:pt x="1334" y="616"/>
                    </a:lnTo>
                    <a:lnTo>
                      <a:pt x="1282" y="645"/>
                    </a:lnTo>
                    <a:lnTo>
                      <a:pt x="1225" y="673"/>
                    </a:lnTo>
                    <a:lnTo>
                      <a:pt x="1162" y="699"/>
                    </a:lnTo>
                    <a:lnTo>
                      <a:pt x="1094" y="725"/>
                    </a:lnTo>
                    <a:lnTo>
                      <a:pt x="1021" y="749"/>
                    </a:lnTo>
                    <a:lnTo>
                      <a:pt x="942" y="772"/>
                    </a:lnTo>
                    <a:lnTo>
                      <a:pt x="859" y="793"/>
                    </a:lnTo>
                    <a:lnTo>
                      <a:pt x="770" y="812"/>
                    </a:lnTo>
                    <a:lnTo>
                      <a:pt x="678" y="831"/>
                    </a:lnTo>
                    <a:lnTo>
                      <a:pt x="581" y="847"/>
                    </a:lnTo>
                    <a:lnTo>
                      <a:pt x="479" y="861"/>
                    </a:lnTo>
                    <a:lnTo>
                      <a:pt x="375" y="874"/>
                    </a:lnTo>
                    <a:lnTo>
                      <a:pt x="266" y="885"/>
                    </a:lnTo>
                    <a:lnTo>
                      <a:pt x="154" y="893"/>
                    </a:lnTo>
                    <a:lnTo>
                      <a:pt x="124" y="895"/>
                    </a:lnTo>
                    <a:lnTo>
                      <a:pt x="96" y="896"/>
                    </a:lnTo>
                    <a:lnTo>
                      <a:pt x="72" y="897"/>
                    </a:lnTo>
                    <a:lnTo>
                      <a:pt x="52" y="897"/>
                    </a:lnTo>
                    <a:lnTo>
                      <a:pt x="36" y="897"/>
                    </a:lnTo>
                    <a:lnTo>
                      <a:pt x="26" y="896"/>
                    </a:lnTo>
                    <a:lnTo>
                      <a:pt x="23" y="895"/>
                    </a:lnTo>
                    <a:lnTo>
                      <a:pt x="23" y="895"/>
                    </a:lnTo>
                    <a:close/>
                  </a:path>
                </a:pathLst>
              </a:custGeom>
              <a:solidFill>
                <a:srgbClr val="0047AD"/>
              </a:solidFill>
              <a:ln w="0">
                <a:solidFill>
                  <a:srgbClr val="0047A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" name="Freeform 31">
                <a:extLst>
                  <a:ext uri="{FF2B5EF4-FFF2-40B4-BE49-F238E27FC236}">
                    <a16:creationId xmlns:a16="http://schemas.microsoft.com/office/drawing/2014/main" xmlns="" id="{A3763934-D55D-45B4-A0E8-90C383F98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6288" y="1738313"/>
                <a:ext cx="433387" cy="238125"/>
              </a:xfrm>
              <a:custGeom>
                <a:avLst/>
                <a:gdLst>
                  <a:gd name="T0" fmla="*/ 1510 w 1908"/>
                  <a:gd name="T1" fmla="*/ 902 h 1050"/>
                  <a:gd name="T2" fmla="*/ 1254 w 1908"/>
                  <a:gd name="T3" fmla="*/ 885 h 1050"/>
                  <a:gd name="T4" fmla="*/ 1051 w 1908"/>
                  <a:gd name="T5" fmla="*/ 864 h 1050"/>
                  <a:gd name="T6" fmla="*/ 861 w 1908"/>
                  <a:gd name="T7" fmla="*/ 836 h 1050"/>
                  <a:gd name="T8" fmla="*/ 685 w 1908"/>
                  <a:gd name="T9" fmla="*/ 801 h 1050"/>
                  <a:gd name="T10" fmla="*/ 526 w 1908"/>
                  <a:gd name="T11" fmla="*/ 760 h 1050"/>
                  <a:gd name="T12" fmla="*/ 385 w 1908"/>
                  <a:gd name="T13" fmla="*/ 715 h 1050"/>
                  <a:gd name="T14" fmla="*/ 263 w 1908"/>
                  <a:gd name="T15" fmla="*/ 664 h 1050"/>
                  <a:gd name="T16" fmla="*/ 163 w 1908"/>
                  <a:gd name="T17" fmla="*/ 608 h 1050"/>
                  <a:gd name="T18" fmla="*/ 84 w 1908"/>
                  <a:gd name="T19" fmla="*/ 548 h 1050"/>
                  <a:gd name="T20" fmla="*/ 32 w 1908"/>
                  <a:gd name="T21" fmla="*/ 486 h 1050"/>
                  <a:gd name="T22" fmla="*/ 3 w 1908"/>
                  <a:gd name="T23" fmla="*/ 422 h 1050"/>
                  <a:gd name="T24" fmla="*/ 0 w 1908"/>
                  <a:gd name="T25" fmla="*/ 352 h 1050"/>
                  <a:gd name="T26" fmla="*/ 73 w 1908"/>
                  <a:gd name="T27" fmla="*/ 235 h 1050"/>
                  <a:gd name="T28" fmla="*/ 164 w 1908"/>
                  <a:gd name="T29" fmla="*/ 176 h 1050"/>
                  <a:gd name="T30" fmla="*/ 214 w 1908"/>
                  <a:gd name="T31" fmla="*/ 149 h 1050"/>
                  <a:gd name="T32" fmla="*/ 276 w 1908"/>
                  <a:gd name="T33" fmla="*/ 119 h 1050"/>
                  <a:gd name="T34" fmla="*/ 344 w 1908"/>
                  <a:gd name="T35" fmla="*/ 90 h 1050"/>
                  <a:gd name="T36" fmla="*/ 413 w 1908"/>
                  <a:gd name="T37" fmla="*/ 61 h 1050"/>
                  <a:gd name="T38" fmla="*/ 480 w 1908"/>
                  <a:gd name="T39" fmla="*/ 37 h 1050"/>
                  <a:gd name="T40" fmla="*/ 540 w 1908"/>
                  <a:gd name="T41" fmla="*/ 17 h 1050"/>
                  <a:gd name="T42" fmla="*/ 589 w 1908"/>
                  <a:gd name="T43" fmla="*/ 4 h 1050"/>
                  <a:gd name="T44" fmla="*/ 624 w 1908"/>
                  <a:gd name="T45" fmla="*/ 0 h 1050"/>
                  <a:gd name="T46" fmla="*/ 640 w 1908"/>
                  <a:gd name="T47" fmla="*/ 38 h 1050"/>
                  <a:gd name="T48" fmla="*/ 491 w 1908"/>
                  <a:gd name="T49" fmla="*/ 113 h 1050"/>
                  <a:gd name="T50" fmla="*/ 397 w 1908"/>
                  <a:gd name="T51" fmla="*/ 218 h 1050"/>
                  <a:gd name="T52" fmla="*/ 427 w 1908"/>
                  <a:gd name="T53" fmla="*/ 333 h 1050"/>
                  <a:gd name="T54" fmla="*/ 526 w 1908"/>
                  <a:gd name="T55" fmla="*/ 420 h 1050"/>
                  <a:gd name="T56" fmla="*/ 730 w 1908"/>
                  <a:gd name="T57" fmla="*/ 505 h 1050"/>
                  <a:gd name="T58" fmla="*/ 1017 w 1908"/>
                  <a:gd name="T59" fmla="*/ 575 h 1050"/>
                  <a:gd name="T60" fmla="*/ 1086 w 1908"/>
                  <a:gd name="T61" fmla="*/ 586 h 1050"/>
                  <a:gd name="T62" fmla="*/ 1168 w 1908"/>
                  <a:gd name="T63" fmla="*/ 597 h 1050"/>
                  <a:gd name="T64" fmla="*/ 1254 w 1908"/>
                  <a:gd name="T65" fmla="*/ 609 h 1050"/>
                  <a:gd name="T66" fmla="*/ 1338 w 1908"/>
                  <a:gd name="T67" fmla="*/ 618 h 1050"/>
                  <a:gd name="T68" fmla="*/ 1412 w 1908"/>
                  <a:gd name="T69" fmla="*/ 624 h 1050"/>
                  <a:gd name="T70" fmla="*/ 1469 w 1908"/>
                  <a:gd name="T71" fmla="*/ 628 h 1050"/>
                  <a:gd name="T72" fmla="*/ 1510 w 1908"/>
                  <a:gd name="T73" fmla="*/ 629 h 1050"/>
                  <a:gd name="T74" fmla="*/ 1693 w 1908"/>
                  <a:gd name="T75" fmla="*/ 624 h 1050"/>
                  <a:gd name="T76" fmla="*/ 1751 w 1908"/>
                  <a:gd name="T77" fmla="*/ 664 h 1050"/>
                  <a:gd name="T78" fmla="*/ 1804 w 1908"/>
                  <a:gd name="T79" fmla="*/ 699 h 1050"/>
                  <a:gd name="T80" fmla="*/ 1847 w 1908"/>
                  <a:gd name="T81" fmla="*/ 730 h 1050"/>
                  <a:gd name="T82" fmla="*/ 1877 w 1908"/>
                  <a:gd name="T83" fmla="*/ 751 h 1050"/>
                  <a:gd name="T84" fmla="*/ 1891 w 1908"/>
                  <a:gd name="T85" fmla="*/ 763 h 1050"/>
                  <a:gd name="T86" fmla="*/ 1709 w 1908"/>
                  <a:gd name="T87" fmla="*/ 913 h 1050"/>
                  <a:gd name="T88" fmla="*/ 1510 w 1908"/>
                  <a:gd name="T89" fmla="*/ 977 h 10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08" h="1050">
                    <a:moveTo>
                      <a:pt x="1510" y="977"/>
                    </a:moveTo>
                    <a:lnTo>
                      <a:pt x="1510" y="902"/>
                    </a:lnTo>
                    <a:lnTo>
                      <a:pt x="1360" y="893"/>
                    </a:lnTo>
                    <a:lnTo>
                      <a:pt x="1254" y="885"/>
                    </a:lnTo>
                    <a:lnTo>
                      <a:pt x="1151" y="876"/>
                    </a:lnTo>
                    <a:lnTo>
                      <a:pt x="1051" y="864"/>
                    </a:lnTo>
                    <a:lnTo>
                      <a:pt x="954" y="851"/>
                    </a:lnTo>
                    <a:lnTo>
                      <a:pt x="861" y="836"/>
                    </a:lnTo>
                    <a:lnTo>
                      <a:pt x="771" y="820"/>
                    </a:lnTo>
                    <a:lnTo>
                      <a:pt x="685" y="801"/>
                    </a:lnTo>
                    <a:lnTo>
                      <a:pt x="604" y="782"/>
                    </a:lnTo>
                    <a:lnTo>
                      <a:pt x="526" y="760"/>
                    </a:lnTo>
                    <a:lnTo>
                      <a:pt x="453" y="738"/>
                    </a:lnTo>
                    <a:lnTo>
                      <a:pt x="385" y="715"/>
                    </a:lnTo>
                    <a:lnTo>
                      <a:pt x="321" y="689"/>
                    </a:lnTo>
                    <a:lnTo>
                      <a:pt x="263" y="664"/>
                    </a:lnTo>
                    <a:lnTo>
                      <a:pt x="210" y="636"/>
                    </a:lnTo>
                    <a:lnTo>
                      <a:pt x="163" y="608"/>
                    </a:lnTo>
                    <a:lnTo>
                      <a:pt x="121" y="579"/>
                    </a:lnTo>
                    <a:lnTo>
                      <a:pt x="84" y="548"/>
                    </a:lnTo>
                    <a:lnTo>
                      <a:pt x="55" y="518"/>
                    </a:lnTo>
                    <a:lnTo>
                      <a:pt x="32" y="486"/>
                    </a:lnTo>
                    <a:lnTo>
                      <a:pt x="14" y="455"/>
                    </a:lnTo>
                    <a:lnTo>
                      <a:pt x="3" y="422"/>
                    </a:lnTo>
                    <a:lnTo>
                      <a:pt x="0" y="388"/>
                    </a:lnTo>
                    <a:lnTo>
                      <a:pt x="0" y="352"/>
                    </a:lnTo>
                    <a:lnTo>
                      <a:pt x="37" y="294"/>
                    </a:lnTo>
                    <a:lnTo>
                      <a:pt x="73" y="235"/>
                    </a:lnTo>
                    <a:lnTo>
                      <a:pt x="143" y="190"/>
                    </a:lnTo>
                    <a:lnTo>
                      <a:pt x="164" y="176"/>
                    </a:lnTo>
                    <a:lnTo>
                      <a:pt x="188" y="163"/>
                    </a:lnTo>
                    <a:lnTo>
                      <a:pt x="214" y="149"/>
                    </a:lnTo>
                    <a:lnTo>
                      <a:pt x="245" y="134"/>
                    </a:lnTo>
                    <a:lnTo>
                      <a:pt x="276" y="119"/>
                    </a:lnTo>
                    <a:lnTo>
                      <a:pt x="310" y="104"/>
                    </a:lnTo>
                    <a:lnTo>
                      <a:pt x="344" y="90"/>
                    </a:lnTo>
                    <a:lnTo>
                      <a:pt x="378" y="75"/>
                    </a:lnTo>
                    <a:lnTo>
                      <a:pt x="413" y="61"/>
                    </a:lnTo>
                    <a:lnTo>
                      <a:pt x="447" y="49"/>
                    </a:lnTo>
                    <a:lnTo>
                      <a:pt x="480" y="37"/>
                    </a:lnTo>
                    <a:lnTo>
                      <a:pt x="511" y="27"/>
                    </a:lnTo>
                    <a:lnTo>
                      <a:pt x="540" y="17"/>
                    </a:lnTo>
                    <a:lnTo>
                      <a:pt x="566" y="10"/>
                    </a:lnTo>
                    <a:lnTo>
                      <a:pt x="589" y="4"/>
                    </a:lnTo>
                    <a:lnTo>
                      <a:pt x="609" y="1"/>
                    </a:lnTo>
                    <a:lnTo>
                      <a:pt x="624" y="0"/>
                    </a:lnTo>
                    <a:lnTo>
                      <a:pt x="640" y="0"/>
                    </a:lnTo>
                    <a:lnTo>
                      <a:pt x="640" y="38"/>
                    </a:lnTo>
                    <a:lnTo>
                      <a:pt x="566" y="75"/>
                    </a:lnTo>
                    <a:lnTo>
                      <a:pt x="491" y="113"/>
                    </a:lnTo>
                    <a:lnTo>
                      <a:pt x="444" y="165"/>
                    </a:lnTo>
                    <a:lnTo>
                      <a:pt x="397" y="218"/>
                    </a:lnTo>
                    <a:lnTo>
                      <a:pt x="397" y="288"/>
                    </a:lnTo>
                    <a:lnTo>
                      <a:pt x="427" y="333"/>
                    </a:lnTo>
                    <a:lnTo>
                      <a:pt x="457" y="378"/>
                    </a:lnTo>
                    <a:lnTo>
                      <a:pt x="526" y="420"/>
                    </a:lnTo>
                    <a:lnTo>
                      <a:pt x="596" y="461"/>
                    </a:lnTo>
                    <a:lnTo>
                      <a:pt x="730" y="505"/>
                    </a:lnTo>
                    <a:lnTo>
                      <a:pt x="864" y="548"/>
                    </a:lnTo>
                    <a:lnTo>
                      <a:pt x="1017" y="575"/>
                    </a:lnTo>
                    <a:lnTo>
                      <a:pt x="1050" y="581"/>
                    </a:lnTo>
                    <a:lnTo>
                      <a:pt x="1086" y="586"/>
                    </a:lnTo>
                    <a:lnTo>
                      <a:pt x="1126" y="592"/>
                    </a:lnTo>
                    <a:lnTo>
                      <a:pt x="1168" y="597"/>
                    </a:lnTo>
                    <a:lnTo>
                      <a:pt x="1212" y="603"/>
                    </a:lnTo>
                    <a:lnTo>
                      <a:pt x="1254" y="609"/>
                    </a:lnTo>
                    <a:lnTo>
                      <a:pt x="1297" y="613"/>
                    </a:lnTo>
                    <a:lnTo>
                      <a:pt x="1338" y="618"/>
                    </a:lnTo>
                    <a:lnTo>
                      <a:pt x="1376" y="621"/>
                    </a:lnTo>
                    <a:lnTo>
                      <a:pt x="1412" y="624"/>
                    </a:lnTo>
                    <a:lnTo>
                      <a:pt x="1442" y="627"/>
                    </a:lnTo>
                    <a:lnTo>
                      <a:pt x="1469" y="628"/>
                    </a:lnTo>
                    <a:lnTo>
                      <a:pt x="1488" y="629"/>
                    </a:lnTo>
                    <a:lnTo>
                      <a:pt x="1510" y="629"/>
                    </a:lnTo>
                    <a:lnTo>
                      <a:pt x="1510" y="498"/>
                    </a:lnTo>
                    <a:lnTo>
                      <a:pt x="1693" y="624"/>
                    </a:lnTo>
                    <a:lnTo>
                      <a:pt x="1723" y="644"/>
                    </a:lnTo>
                    <a:lnTo>
                      <a:pt x="1751" y="664"/>
                    </a:lnTo>
                    <a:lnTo>
                      <a:pt x="1779" y="682"/>
                    </a:lnTo>
                    <a:lnTo>
                      <a:pt x="1804" y="699"/>
                    </a:lnTo>
                    <a:lnTo>
                      <a:pt x="1826" y="716"/>
                    </a:lnTo>
                    <a:lnTo>
                      <a:pt x="1847" y="730"/>
                    </a:lnTo>
                    <a:lnTo>
                      <a:pt x="1864" y="742"/>
                    </a:lnTo>
                    <a:lnTo>
                      <a:pt x="1877" y="751"/>
                    </a:lnTo>
                    <a:lnTo>
                      <a:pt x="1886" y="758"/>
                    </a:lnTo>
                    <a:lnTo>
                      <a:pt x="1891" y="763"/>
                    </a:lnTo>
                    <a:lnTo>
                      <a:pt x="1908" y="777"/>
                    </a:lnTo>
                    <a:lnTo>
                      <a:pt x="1709" y="913"/>
                    </a:lnTo>
                    <a:lnTo>
                      <a:pt x="1510" y="1050"/>
                    </a:lnTo>
                    <a:lnTo>
                      <a:pt x="1510" y="977"/>
                    </a:lnTo>
                    <a:close/>
                  </a:path>
                </a:pathLst>
              </a:custGeom>
              <a:solidFill>
                <a:srgbClr val="0047AD"/>
              </a:solidFill>
              <a:ln w="0">
                <a:solidFill>
                  <a:srgbClr val="0047A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C35A49AF-5867-4B1C-929B-5721C56D192A}"/>
                </a:ext>
              </a:extLst>
            </p:cNvPr>
            <p:cNvGrpSpPr/>
            <p:nvPr/>
          </p:nvGrpSpPr>
          <p:grpSpPr>
            <a:xfrm rot="18000000">
              <a:off x="6895482" y="2201802"/>
              <a:ext cx="565748" cy="177165"/>
              <a:chOff x="5856288" y="1738313"/>
              <a:chExt cx="760412" cy="238125"/>
            </a:xfrm>
          </p:grpSpPr>
          <p:sp>
            <p:nvSpPr>
              <p:cNvPr id="56" name="Freeform 6">
                <a:extLst>
                  <a:ext uri="{FF2B5EF4-FFF2-40B4-BE49-F238E27FC236}">
                    <a16:creationId xmlns:a16="http://schemas.microsoft.com/office/drawing/2014/main" xmlns="" id="{946B315E-F59D-4333-AD24-63BBE48806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5388" y="1738313"/>
                <a:ext cx="341312" cy="203200"/>
              </a:xfrm>
              <a:custGeom>
                <a:avLst/>
                <a:gdLst>
                  <a:gd name="T0" fmla="*/ 25 w 1508"/>
                  <a:gd name="T1" fmla="*/ 892 h 897"/>
                  <a:gd name="T2" fmla="*/ 41 w 1508"/>
                  <a:gd name="T3" fmla="*/ 879 h 897"/>
                  <a:gd name="T4" fmla="*/ 70 w 1508"/>
                  <a:gd name="T5" fmla="*/ 858 h 897"/>
                  <a:gd name="T6" fmla="*/ 106 w 1508"/>
                  <a:gd name="T7" fmla="*/ 834 h 897"/>
                  <a:gd name="T8" fmla="*/ 146 w 1508"/>
                  <a:gd name="T9" fmla="*/ 809 h 897"/>
                  <a:gd name="T10" fmla="*/ 170 w 1508"/>
                  <a:gd name="T11" fmla="*/ 791 h 897"/>
                  <a:gd name="T12" fmla="*/ 181 w 1508"/>
                  <a:gd name="T13" fmla="*/ 778 h 897"/>
                  <a:gd name="T14" fmla="*/ 176 w 1508"/>
                  <a:gd name="T15" fmla="*/ 765 h 897"/>
                  <a:gd name="T16" fmla="*/ 154 w 1508"/>
                  <a:gd name="T17" fmla="*/ 747 h 897"/>
                  <a:gd name="T18" fmla="*/ 117 w 1508"/>
                  <a:gd name="T19" fmla="*/ 722 h 897"/>
                  <a:gd name="T20" fmla="*/ 73 w 1508"/>
                  <a:gd name="T21" fmla="*/ 692 h 897"/>
                  <a:gd name="T22" fmla="*/ 39 w 1508"/>
                  <a:gd name="T23" fmla="*/ 668 h 897"/>
                  <a:gd name="T24" fmla="*/ 14 w 1508"/>
                  <a:gd name="T25" fmla="*/ 648 h 897"/>
                  <a:gd name="T26" fmla="*/ 1 w 1508"/>
                  <a:gd name="T27" fmla="*/ 637 h 897"/>
                  <a:gd name="T28" fmla="*/ 4 w 1508"/>
                  <a:gd name="T29" fmla="*/ 634 h 897"/>
                  <a:gd name="T30" fmla="*/ 31 w 1508"/>
                  <a:gd name="T31" fmla="*/ 630 h 897"/>
                  <a:gd name="T32" fmla="*/ 77 w 1508"/>
                  <a:gd name="T33" fmla="*/ 625 h 897"/>
                  <a:gd name="T34" fmla="*/ 137 w 1508"/>
                  <a:gd name="T35" fmla="*/ 619 h 897"/>
                  <a:gd name="T36" fmla="*/ 268 w 1508"/>
                  <a:gd name="T37" fmla="*/ 607 h 897"/>
                  <a:gd name="T38" fmla="*/ 450 w 1508"/>
                  <a:gd name="T39" fmla="*/ 582 h 897"/>
                  <a:gd name="T40" fmla="*/ 615 w 1508"/>
                  <a:gd name="T41" fmla="*/ 549 h 897"/>
                  <a:gd name="T42" fmla="*/ 758 w 1508"/>
                  <a:gd name="T43" fmla="*/ 512 h 897"/>
                  <a:gd name="T44" fmla="*/ 880 w 1508"/>
                  <a:gd name="T45" fmla="*/ 467 h 897"/>
                  <a:gd name="T46" fmla="*/ 977 w 1508"/>
                  <a:gd name="T47" fmla="*/ 417 h 897"/>
                  <a:gd name="T48" fmla="*/ 1050 w 1508"/>
                  <a:gd name="T49" fmla="*/ 363 h 897"/>
                  <a:gd name="T50" fmla="*/ 1105 w 1508"/>
                  <a:gd name="T51" fmla="*/ 281 h 897"/>
                  <a:gd name="T52" fmla="*/ 1093 w 1508"/>
                  <a:gd name="T53" fmla="*/ 208 h 897"/>
                  <a:gd name="T54" fmla="*/ 1058 w 1508"/>
                  <a:gd name="T55" fmla="*/ 159 h 897"/>
                  <a:gd name="T56" fmla="*/ 1002 w 1508"/>
                  <a:gd name="T57" fmla="*/ 112 h 897"/>
                  <a:gd name="T58" fmla="*/ 930 w 1508"/>
                  <a:gd name="T59" fmla="*/ 69 h 897"/>
                  <a:gd name="T60" fmla="*/ 868 w 1508"/>
                  <a:gd name="T61" fmla="*/ 0 h 897"/>
                  <a:gd name="T62" fmla="*/ 899 w 1508"/>
                  <a:gd name="T63" fmla="*/ 1 h 897"/>
                  <a:gd name="T64" fmla="*/ 942 w 1508"/>
                  <a:gd name="T65" fmla="*/ 10 h 897"/>
                  <a:gd name="T66" fmla="*/ 997 w 1508"/>
                  <a:gd name="T67" fmla="*/ 27 h 897"/>
                  <a:gd name="T68" fmla="*/ 1061 w 1508"/>
                  <a:gd name="T69" fmla="*/ 49 h 897"/>
                  <a:gd name="T70" fmla="*/ 1130 w 1508"/>
                  <a:gd name="T71" fmla="*/ 75 h 897"/>
                  <a:gd name="T72" fmla="*/ 1198 w 1508"/>
                  <a:gd name="T73" fmla="*/ 104 h 897"/>
                  <a:gd name="T74" fmla="*/ 1263 w 1508"/>
                  <a:gd name="T75" fmla="*/ 134 h 897"/>
                  <a:gd name="T76" fmla="*/ 1320 w 1508"/>
                  <a:gd name="T77" fmla="*/ 163 h 897"/>
                  <a:gd name="T78" fmla="*/ 1365 w 1508"/>
                  <a:gd name="T79" fmla="*/ 190 h 897"/>
                  <a:gd name="T80" fmla="*/ 1471 w 1508"/>
                  <a:gd name="T81" fmla="*/ 294 h 897"/>
                  <a:gd name="T82" fmla="*/ 1508 w 1508"/>
                  <a:gd name="T83" fmla="*/ 388 h 897"/>
                  <a:gd name="T84" fmla="*/ 1493 w 1508"/>
                  <a:gd name="T85" fmla="*/ 458 h 897"/>
                  <a:gd name="T86" fmla="*/ 1449 w 1508"/>
                  <a:gd name="T87" fmla="*/ 523 h 897"/>
                  <a:gd name="T88" fmla="*/ 1379 w 1508"/>
                  <a:gd name="T89" fmla="*/ 586 h 897"/>
                  <a:gd name="T90" fmla="*/ 1282 w 1508"/>
                  <a:gd name="T91" fmla="*/ 645 h 897"/>
                  <a:gd name="T92" fmla="*/ 1162 w 1508"/>
                  <a:gd name="T93" fmla="*/ 699 h 897"/>
                  <a:gd name="T94" fmla="*/ 1021 w 1508"/>
                  <a:gd name="T95" fmla="*/ 749 h 897"/>
                  <a:gd name="T96" fmla="*/ 859 w 1508"/>
                  <a:gd name="T97" fmla="*/ 793 h 897"/>
                  <a:gd name="T98" fmla="*/ 678 w 1508"/>
                  <a:gd name="T99" fmla="*/ 831 h 897"/>
                  <a:gd name="T100" fmla="*/ 479 w 1508"/>
                  <a:gd name="T101" fmla="*/ 861 h 897"/>
                  <a:gd name="T102" fmla="*/ 266 w 1508"/>
                  <a:gd name="T103" fmla="*/ 885 h 897"/>
                  <a:gd name="T104" fmla="*/ 124 w 1508"/>
                  <a:gd name="T105" fmla="*/ 895 h 897"/>
                  <a:gd name="T106" fmla="*/ 72 w 1508"/>
                  <a:gd name="T107" fmla="*/ 897 h 897"/>
                  <a:gd name="T108" fmla="*/ 36 w 1508"/>
                  <a:gd name="T109" fmla="*/ 897 h 897"/>
                  <a:gd name="T110" fmla="*/ 23 w 1508"/>
                  <a:gd name="T111" fmla="*/ 895 h 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08" h="897">
                    <a:moveTo>
                      <a:pt x="23" y="895"/>
                    </a:moveTo>
                    <a:lnTo>
                      <a:pt x="25" y="892"/>
                    </a:lnTo>
                    <a:lnTo>
                      <a:pt x="31" y="887"/>
                    </a:lnTo>
                    <a:lnTo>
                      <a:pt x="41" y="879"/>
                    </a:lnTo>
                    <a:lnTo>
                      <a:pt x="55" y="870"/>
                    </a:lnTo>
                    <a:lnTo>
                      <a:pt x="70" y="858"/>
                    </a:lnTo>
                    <a:lnTo>
                      <a:pt x="87" y="847"/>
                    </a:lnTo>
                    <a:lnTo>
                      <a:pt x="106" y="834"/>
                    </a:lnTo>
                    <a:lnTo>
                      <a:pt x="128" y="821"/>
                    </a:lnTo>
                    <a:lnTo>
                      <a:pt x="146" y="809"/>
                    </a:lnTo>
                    <a:lnTo>
                      <a:pt x="160" y="799"/>
                    </a:lnTo>
                    <a:lnTo>
                      <a:pt x="170" y="791"/>
                    </a:lnTo>
                    <a:lnTo>
                      <a:pt x="178" y="784"/>
                    </a:lnTo>
                    <a:lnTo>
                      <a:pt x="181" y="778"/>
                    </a:lnTo>
                    <a:lnTo>
                      <a:pt x="180" y="772"/>
                    </a:lnTo>
                    <a:lnTo>
                      <a:pt x="176" y="765"/>
                    </a:lnTo>
                    <a:lnTo>
                      <a:pt x="166" y="756"/>
                    </a:lnTo>
                    <a:lnTo>
                      <a:pt x="154" y="747"/>
                    </a:lnTo>
                    <a:lnTo>
                      <a:pt x="138" y="735"/>
                    </a:lnTo>
                    <a:lnTo>
                      <a:pt x="117" y="722"/>
                    </a:lnTo>
                    <a:lnTo>
                      <a:pt x="92" y="705"/>
                    </a:lnTo>
                    <a:lnTo>
                      <a:pt x="73" y="692"/>
                    </a:lnTo>
                    <a:lnTo>
                      <a:pt x="55" y="679"/>
                    </a:lnTo>
                    <a:lnTo>
                      <a:pt x="39" y="668"/>
                    </a:lnTo>
                    <a:lnTo>
                      <a:pt x="25" y="658"/>
                    </a:lnTo>
                    <a:lnTo>
                      <a:pt x="14" y="648"/>
                    </a:lnTo>
                    <a:lnTo>
                      <a:pt x="6" y="642"/>
                    </a:lnTo>
                    <a:lnTo>
                      <a:pt x="1" y="637"/>
                    </a:lnTo>
                    <a:lnTo>
                      <a:pt x="0" y="635"/>
                    </a:lnTo>
                    <a:lnTo>
                      <a:pt x="4" y="634"/>
                    </a:lnTo>
                    <a:lnTo>
                      <a:pt x="15" y="632"/>
                    </a:lnTo>
                    <a:lnTo>
                      <a:pt x="31" y="630"/>
                    </a:lnTo>
                    <a:lnTo>
                      <a:pt x="52" y="627"/>
                    </a:lnTo>
                    <a:lnTo>
                      <a:pt x="77" y="625"/>
                    </a:lnTo>
                    <a:lnTo>
                      <a:pt x="105" y="622"/>
                    </a:lnTo>
                    <a:lnTo>
                      <a:pt x="137" y="619"/>
                    </a:lnTo>
                    <a:lnTo>
                      <a:pt x="170" y="616"/>
                    </a:lnTo>
                    <a:lnTo>
                      <a:pt x="268" y="607"/>
                    </a:lnTo>
                    <a:lnTo>
                      <a:pt x="362" y="595"/>
                    </a:lnTo>
                    <a:lnTo>
                      <a:pt x="450" y="582"/>
                    </a:lnTo>
                    <a:lnTo>
                      <a:pt x="534" y="567"/>
                    </a:lnTo>
                    <a:lnTo>
                      <a:pt x="615" y="549"/>
                    </a:lnTo>
                    <a:lnTo>
                      <a:pt x="689" y="531"/>
                    </a:lnTo>
                    <a:lnTo>
                      <a:pt x="758" y="512"/>
                    </a:lnTo>
                    <a:lnTo>
                      <a:pt x="822" y="490"/>
                    </a:lnTo>
                    <a:lnTo>
                      <a:pt x="880" y="467"/>
                    </a:lnTo>
                    <a:lnTo>
                      <a:pt x="932" y="442"/>
                    </a:lnTo>
                    <a:lnTo>
                      <a:pt x="977" y="417"/>
                    </a:lnTo>
                    <a:lnTo>
                      <a:pt x="1017" y="390"/>
                    </a:lnTo>
                    <a:lnTo>
                      <a:pt x="1050" y="363"/>
                    </a:lnTo>
                    <a:lnTo>
                      <a:pt x="1097" y="317"/>
                    </a:lnTo>
                    <a:lnTo>
                      <a:pt x="1105" y="281"/>
                    </a:lnTo>
                    <a:lnTo>
                      <a:pt x="1113" y="246"/>
                    </a:lnTo>
                    <a:lnTo>
                      <a:pt x="1093" y="208"/>
                    </a:lnTo>
                    <a:lnTo>
                      <a:pt x="1078" y="183"/>
                    </a:lnTo>
                    <a:lnTo>
                      <a:pt x="1058" y="159"/>
                    </a:lnTo>
                    <a:lnTo>
                      <a:pt x="1032" y="136"/>
                    </a:lnTo>
                    <a:lnTo>
                      <a:pt x="1002" y="112"/>
                    </a:lnTo>
                    <a:lnTo>
                      <a:pt x="968" y="91"/>
                    </a:lnTo>
                    <a:lnTo>
                      <a:pt x="930" y="69"/>
                    </a:lnTo>
                    <a:lnTo>
                      <a:pt x="868" y="38"/>
                    </a:lnTo>
                    <a:lnTo>
                      <a:pt x="868" y="0"/>
                    </a:lnTo>
                    <a:lnTo>
                      <a:pt x="884" y="0"/>
                    </a:lnTo>
                    <a:lnTo>
                      <a:pt x="899" y="1"/>
                    </a:lnTo>
                    <a:lnTo>
                      <a:pt x="919" y="4"/>
                    </a:lnTo>
                    <a:lnTo>
                      <a:pt x="942" y="10"/>
                    </a:lnTo>
                    <a:lnTo>
                      <a:pt x="968" y="17"/>
                    </a:lnTo>
                    <a:lnTo>
                      <a:pt x="997" y="27"/>
                    </a:lnTo>
                    <a:lnTo>
                      <a:pt x="1028" y="37"/>
                    </a:lnTo>
                    <a:lnTo>
                      <a:pt x="1061" y="49"/>
                    </a:lnTo>
                    <a:lnTo>
                      <a:pt x="1095" y="61"/>
                    </a:lnTo>
                    <a:lnTo>
                      <a:pt x="1130" y="75"/>
                    </a:lnTo>
                    <a:lnTo>
                      <a:pt x="1164" y="90"/>
                    </a:lnTo>
                    <a:lnTo>
                      <a:pt x="1198" y="104"/>
                    </a:lnTo>
                    <a:lnTo>
                      <a:pt x="1232" y="119"/>
                    </a:lnTo>
                    <a:lnTo>
                      <a:pt x="1263" y="134"/>
                    </a:lnTo>
                    <a:lnTo>
                      <a:pt x="1294" y="149"/>
                    </a:lnTo>
                    <a:lnTo>
                      <a:pt x="1320" y="163"/>
                    </a:lnTo>
                    <a:lnTo>
                      <a:pt x="1344" y="176"/>
                    </a:lnTo>
                    <a:lnTo>
                      <a:pt x="1365" y="190"/>
                    </a:lnTo>
                    <a:lnTo>
                      <a:pt x="1435" y="235"/>
                    </a:lnTo>
                    <a:lnTo>
                      <a:pt x="1471" y="294"/>
                    </a:lnTo>
                    <a:lnTo>
                      <a:pt x="1508" y="352"/>
                    </a:lnTo>
                    <a:lnTo>
                      <a:pt x="1508" y="388"/>
                    </a:lnTo>
                    <a:lnTo>
                      <a:pt x="1504" y="423"/>
                    </a:lnTo>
                    <a:lnTo>
                      <a:pt x="1493" y="458"/>
                    </a:lnTo>
                    <a:lnTo>
                      <a:pt x="1474" y="490"/>
                    </a:lnTo>
                    <a:lnTo>
                      <a:pt x="1449" y="523"/>
                    </a:lnTo>
                    <a:lnTo>
                      <a:pt x="1418" y="555"/>
                    </a:lnTo>
                    <a:lnTo>
                      <a:pt x="1379" y="586"/>
                    </a:lnTo>
                    <a:lnTo>
                      <a:pt x="1334" y="616"/>
                    </a:lnTo>
                    <a:lnTo>
                      <a:pt x="1282" y="645"/>
                    </a:lnTo>
                    <a:lnTo>
                      <a:pt x="1225" y="673"/>
                    </a:lnTo>
                    <a:lnTo>
                      <a:pt x="1162" y="699"/>
                    </a:lnTo>
                    <a:lnTo>
                      <a:pt x="1094" y="725"/>
                    </a:lnTo>
                    <a:lnTo>
                      <a:pt x="1021" y="749"/>
                    </a:lnTo>
                    <a:lnTo>
                      <a:pt x="942" y="772"/>
                    </a:lnTo>
                    <a:lnTo>
                      <a:pt x="859" y="793"/>
                    </a:lnTo>
                    <a:lnTo>
                      <a:pt x="770" y="812"/>
                    </a:lnTo>
                    <a:lnTo>
                      <a:pt x="678" y="831"/>
                    </a:lnTo>
                    <a:lnTo>
                      <a:pt x="581" y="847"/>
                    </a:lnTo>
                    <a:lnTo>
                      <a:pt x="479" y="861"/>
                    </a:lnTo>
                    <a:lnTo>
                      <a:pt x="375" y="874"/>
                    </a:lnTo>
                    <a:lnTo>
                      <a:pt x="266" y="885"/>
                    </a:lnTo>
                    <a:lnTo>
                      <a:pt x="154" y="893"/>
                    </a:lnTo>
                    <a:lnTo>
                      <a:pt x="124" y="895"/>
                    </a:lnTo>
                    <a:lnTo>
                      <a:pt x="96" y="896"/>
                    </a:lnTo>
                    <a:lnTo>
                      <a:pt x="72" y="897"/>
                    </a:lnTo>
                    <a:lnTo>
                      <a:pt x="52" y="897"/>
                    </a:lnTo>
                    <a:lnTo>
                      <a:pt x="36" y="897"/>
                    </a:lnTo>
                    <a:lnTo>
                      <a:pt x="26" y="896"/>
                    </a:lnTo>
                    <a:lnTo>
                      <a:pt x="23" y="895"/>
                    </a:lnTo>
                    <a:lnTo>
                      <a:pt x="23" y="895"/>
                    </a:lnTo>
                    <a:close/>
                  </a:path>
                </a:pathLst>
              </a:custGeom>
              <a:solidFill>
                <a:srgbClr val="0047AD"/>
              </a:solidFill>
              <a:ln w="0">
                <a:solidFill>
                  <a:srgbClr val="0047A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" name="Freeform 29">
                <a:extLst>
                  <a:ext uri="{FF2B5EF4-FFF2-40B4-BE49-F238E27FC236}">
                    <a16:creationId xmlns:a16="http://schemas.microsoft.com/office/drawing/2014/main" xmlns="" id="{1E0E76E5-AC51-4088-A428-95C312F5E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6288" y="1738313"/>
                <a:ext cx="433387" cy="238125"/>
              </a:xfrm>
              <a:custGeom>
                <a:avLst/>
                <a:gdLst>
                  <a:gd name="T0" fmla="*/ 1510 w 1908"/>
                  <a:gd name="T1" fmla="*/ 902 h 1050"/>
                  <a:gd name="T2" fmla="*/ 1254 w 1908"/>
                  <a:gd name="T3" fmla="*/ 885 h 1050"/>
                  <a:gd name="T4" fmla="*/ 1051 w 1908"/>
                  <a:gd name="T5" fmla="*/ 864 h 1050"/>
                  <a:gd name="T6" fmla="*/ 861 w 1908"/>
                  <a:gd name="T7" fmla="*/ 836 h 1050"/>
                  <a:gd name="T8" fmla="*/ 685 w 1908"/>
                  <a:gd name="T9" fmla="*/ 801 h 1050"/>
                  <a:gd name="T10" fmla="*/ 526 w 1908"/>
                  <a:gd name="T11" fmla="*/ 760 h 1050"/>
                  <a:gd name="T12" fmla="*/ 385 w 1908"/>
                  <a:gd name="T13" fmla="*/ 715 h 1050"/>
                  <a:gd name="T14" fmla="*/ 263 w 1908"/>
                  <a:gd name="T15" fmla="*/ 664 h 1050"/>
                  <a:gd name="T16" fmla="*/ 163 w 1908"/>
                  <a:gd name="T17" fmla="*/ 608 h 1050"/>
                  <a:gd name="T18" fmla="*/ 84 w 1908"/>
                  <a:gd name="T19" fmla="*/ 548 h 1050"/>
                  <a:gd name="T20" fmla="*/ 32 w 1908"/>
                  <a:gd name="T21" fmla="*/ 486 h 1050"/>
                  <a:gd name="T22" fmla="*/ 3 w 1908"/>
                  <a:gd name="T23" fmla="*/ 422 h 1050"/>
                  <a:gd name="T24" fmla="*/ 0 w 1908"/>
                  <a:gd name="T25" fmla="*/ 352 h 1050"/>
                  <a:gd name="T26" fmla="*/ 73 w 1908"/>
                  <a:gd name="T27" fmla="*/ 235 h 1050"/>
                  <a:gd name="T28" fmla="*/ 164 w 1908"/>
                  <a:gd name="T29" fmla="*/ 176 h 1050"/>
                  <a:gd name="T30" fmla="*/ 214 w 1908"/>
                  <a:gd name="T31" fmla="*/ 149 h 1050"/>
                  <a:gd name="T32" fmla="*/ 276 w 1908"/>
                  <a:gd name="T33" fmla="*/ 119 h 1050"/>
                  <a:gd name="T34" fmla="*/ 344 w 1908"/>
                  <a:gd name="T35" fmla="*/ 90 h 1050"/>
                  <a:gd name="T36" fmla="*/ 413 w 1908"/>
                  <a:gd name="T37" fmla="*/ 61 h 1050"/>
                  <a:gd name="T38" fmla="*/ 480 w 1908"/>
                  <a:gd name="T39" fmla="*/ 37 h 1050"/>
                  <a:gd name="T40" fmla="*/ 540 w 1908"/>
                  <a:gd name="T41" fmla="*/ 17 h 1050"/>
                  <a:gd name="T42" fmla="*/ 589 w 1908"/>
                  <a:gd name="T43" fmla="*/ 4 h 1050"/>
                  <a:gd name="T44" fmla="*/ 624 w 1908"/>
                  <a:gd name="T45" fmla="*/ 0 h 1050"/>
                  <a:gd name="T46" fmla="*/ 640 w 1908"/>
                  <a:gd name="T47" fmla="*/ 38 h 1050"/>
                  <a:gd name="T48" fmla="*/ 491 w 1908"/>
                  <a:gd name="T49" fmla="*/ 113 h 1050"/>
                  <a:gd name="T50" fmla="*/ 397 w 1908"/>
                  <a:gd name="T51" fmla="*/ 218 h 1050"/>
                  <a:gd name="T52" fmla="*/ 427 w 1908"/>
                  <a:gd name="T53" fmla="*/ 333 h 1050"/>
                  <a:gd name="T54" fmla="*/ 526 w 1908"/>
                  <a:gd name="T55" fmla="*/ 420 h 1050"/>
                  <a:gd name="T56" fmla="*/ 730 w 1908"/>
                  <a:gd name="T57" fmla="*/ 505 h 1050"/>
                  <a:gd name="T58" fmla="*/ 1017 w 1908"/>
                  <a:gd name="T59" fmla="*/ 575 h 1050"/>
                  <a:gd name="T60" fmla="*/ 1086 w 1908"/>
                  <a:gd name="T61" fmla="*/ 586 h 1050"/>
                  <a:gd name="T62" fmla="*/ 1168 w 1908"/>
                  <a:gd name="T63" fmla="*/ 597 h 1050"/>
                  <a:gd name="T64" fmla="*/ 1254 w 1908"/>
                  <a:gd name="T65" fmla="*/ 609 h 1050"/>
                  <a:gd name="T66" fmla="*/ 1338 w 1908"/>
                  <a:gd name="T67" fmla="*/ 618 h 1050"/>
                  <a:gd name="T68" fmla="*/ 1412 w 1908"/>
                  <a:gd name="T69" fmla="*/ 624 h 1050"/>
                  <a:gd name="T70" fmla="*/ 1469 w 1908"/>
                  <a:gd name="T71" fmla="*/ 628 h 1050"/>
                  <a:gd name="T72" fmla="*/ 1510 w 1908"/>
                  <a:gd name="T73" fmla="*/ 629 h 1050"/>
                  <a:gd name="T74" fmla="*/ 1693 w 1908"/>
                  <a:gd name="T75" fmla="*/ 624 h 1050"/>
                  <a:gd name="T76" fmla="*/ 1751 w 1908"/>
                  <a:gd name="T77" fmla="*/ 664 h 1050"/>
                  <a:gd name="T78" fmla="*/ 1804 w 1908"/>
                  <a:gd name="T79" fmla="*/ 699 h 1050"/>
                  <a:gd name="T80" fmla="*/ 1847 w 1908"/>
                  <a:gd name="T81" fmla="*/ 730 h 1050"/>
                  <a:gd name="T82" fmla="*/ 1877 w 1908"/>
                  <a:gd name="T83" fmla="*/ 751 h 1050"/>
                  <a:gd name="T84" fmla="*/ 1891 w 1908"/>
                  <a:gd name="T85" fmla="*/ 763 h 1050"/>
                  <a:gd name="T86" fmla="*/ 1709 w 1908"/>
                  <a:gd name="T87" fmla="*/ 913 h 1050"/>
                  <a:gd name="T88" fmla="*/ 1510 w 1908"/>
                  <a:gd name="T89" fmla="*/ 977 h 10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08" h="1050">
                    <a:moveTo>
                      <a:pt x="1510" y="977"/>
                    </a:moveTo>
                    <a:lnTo>
                      <a:pt x="1510" y="902"/>
                    </a:lnTo>
                    <a:lnTo>
                      <a:pt x="1360" y="893"/>
                    </a:lnTo>
                    <a:lnTo>
                      <a:pt x="1254" y="885"/>
                    </a:lnTo>
                    <a:lnTo>
                      <a:pt x="1151" y="876"/>
                    </a:lnTo>
                    <a:lnTo>
                      <a:pt x="1051" y="864"/>
                    </a:lnTo>
                    <a:lnTo>
                      <a:pt x="954" y="851"/>
                    </a:lnTo>
                    <a:lnTo>
                      <a:pt x="861" y="836"/>
                    </a:lnTo>
                    <a:lnTo>
                      <a:pt x="771" y="820"/>
                    </a:lnTo>
                    <a:lnTo>
                      <a:pt x="685" y="801"/>
                    </a:lnTo>
                    <a:lnTo>
                      <a:pt x="604" y="782"/>
                    </a:lnTo>
                    <a:lnTo>
                      <a:pt x="526" y="760"/>
                    </a:lnTo>
                    <a:lnTo>
                      <a:pt x="453" y="738"/>
                    </a:lnTo>
                    <a:lnTo>
                      <a:pt x="385" y="715"/>
                    </a:lnTo>
                    <a:lnTo>
                      <a:pt x="321" y="689"/>
                    </a:lnTo>
                    <a:lnTo>
                      <a:pt x="263" y="664"/>
                    </a:lnTo>
                    <a:lnTo>
                      <a:pt x="210" y="636"/>
                    </a:lnTo>
                    <a:lnTo>
                      <a:pt x="163" y="608"/>
                    </a:lnTo>
                    <a:lnTo>
                      <a:pt x="121" y="579"/>
                    </a:lnTo>
                    <a:lnTo>
                      <a:pt x="84" y="548"/>
                    </a:lnTo>
                    <a:lnTo>
                      <a:pt x="55" y="518"/>
                    </a:lnTo>
                    <a:lnTo>
                      <a:pt x="32" y="486"/>
                    </a:lnTo>
                    <a:lnTo>
                      <a:pt x="14" y="455"/>
                    </a:lnTo>
                    <a:lnTo>
                      <a:pt x="3" y="422"/>
                    </a:lnTo>
                    <a:lnTo>
                      <a:pt x="0" y="388"/>
                    </a:lnTo>
                    <a:lnTo>
                      <a:pt x="0" y="352"/>
                    </a:lnTo>
                    <a:lnTo>
                      <a:pt x="37" y="294"/>
                    </a:lnTo>
                    <a:lnTo>
                      <a:pt x="73" y="235"/>
                    </a:lnTo>
                    <a:lnTo>
                      <a:pt x="143" y="190"/>
                    </a:lnTo>
                    <a:lnTo>
                      <a:pt x="164" y="176"/>
                    </a:lnTo>
                    <a:lnTo>
                      <a:pt x="188" y="163"/>
                    </a:lnTo>
                    <a:lnTo>
                      <a:pt x="214" y="149"/>
                    </a:lnTo>
                    <a:lnTo>
                      <a:pt x="245" y="134"/>
                    </a:lnTo>
                    <a:lnTo>
                      <a:pt x="276" y="119"/>
                    </a:lnTo>
                    <a:lnTo>
                      <a:pt x="310" y="104"/>
                    </a:lnTo>
                    <a:lnTo>
                      <a:pt x="344" y="90"/>
                    </a:lnTo>
                    <a:lnTo>
                      <a:pt x="378" y="75"/>
                    </a:lnTo>
                    <a:lnTo>
                      <a:pt x="413" y="61"/>
                    </a:lnTo>
                    <a:lnTo>
                      <a:pt x="447" y="49"/>
                    </a:lnTo>
                    <a:lnTo>
                      <a:pt x="480" y="37"/>
                    </a:lnTo>
                    <a:lnTo>
                      <a:pt x="511" y="27"/>
                    </a:lnTo>
                    <a:lnTo>
                      <a:pt x="540" y="17"/>
                    </a:lnTo>
                    <a:lnTo>
                      <a:pt x="566" y="10"/>
                    </a:lnTo>
                    <a:lnTo>
                      <a:pt x="589" y="4"/>
                    </a:lnTo>
                    <a:lnTo>
                      <a:pt x="609" y="1"/>
                    </a:lnTo>
                    <a:lnTo>
                      <a:pt x="624" y="0"/>
                    </a:lnTo>
                    <a:lnTo>
                      <a:pt x="640" y="0"/>
                    </a:lnTo>
                    <a:lnTo>
                      <a:pt x="640" y="38"/>
                    </a:lnTo>
                    <a:lnTo>
                      <a:pt x="566" y="75"/>
                    </a:lnTo>
                    <a:lnTo>
                      <a:pt x="491" y="113"/>
                    </a:lnTo>
                    <a:lnTo>
                      <a:pt x="444" y="165"/>
                    </a:lnTo>
                    <a:lnTo>
                      <a:pt x="397" y="218"/>
                    </a:lnTo>
                    <a:lnTo>
                      <a:pt x="397" y="288"/>
                    </a:lnTo>
                    <a:lnTo>
                      <a:pt x="427" y="333"/>
                    </a:lnTo>
                    <a:lnTo>
                      <a:pt x="457" y="378"/>
                    </a:lnTo>
                    <a:lnTo>
                      <a:pt x="526" y="420"/>
                    </a:lnTo>
                    <a:lnTo>
                      <a:pt x="596" y="461"/>
                    </a:lnTo>
                    <a:lnTo>
                      <a:pt x="730" y="505"/>
                    </a:lnTo>
                    <a:lnTo>
                      <a:pt x="864" y="548"/>
                    </a:lnTo>
                    <a:lnTo>
                      <a:pt x="1017" y="575"/>
                    </a:lnTo>
                    <a:lnTo>
                      <a:pt x="1050" y="581"/>
                    </a:lnTo>
                    <a:lnTo>
                      <a:pt x="1086" y="586"/>
                    </a:lnTo>
                    <a:lnTo>
                      <a:pt x="1126" y="592"/>
                    </a:lnTo>
                    <a:lnTo>
                      <a:pt x="1168" y="597"/>
                    </a:lnTo>
                    <a:lnTo>
                      <a:pt x="1212" y="603"/>
                    </a:lnTo>
                    <a:lnTo>
                      <a:pt x="1254" y="609"/>
                    </a:lnTo>
                    <a:lnTo>
                      <a:pt x="1297" y="613"/>
                    </a:lnTo>
                    <a:lnTo>
                      <a:pt x="1338" y="618"/>
                    </a:lnTo>
                    <a:lnTo>
                      <a:pt x="1376" y="621"/>
                    </a:lnTo>
                    <a:lnTo>
                      <a:pt x="1412" y="624"/>
                    </a:lnTo>
                    <a:lnTo>
                      <a:pt x="1442" y="627"/>
                    </a:lnTo>
                    <a:lnTo>
                      <a:pt x="1469" y="628"/>
                    </a:lnTo>
                    <a:lnTo>
                      <a:pt x="1488" y="629"/>
                    </a:lnTo>
                    <a:lnTo>
                      <a:pt x="1510" y="629"/>
                    </a:lnTo>
                    <a:lnTo>
                      <a:pt x="1510" y="498"/>
                    </a:lnTo>
                    <a:lnTo>
                      <a:pt x="1693" y="624"/>
                    </a:lnTo>
                    <a:lnTo>
                      <a:pt x="1723" y="644"/>
                    </a:lnTo>
                    <a:lnTo>
                      <a:pt x="1751" y="664"/>
                    </a:lnTo>
                    <a:lnTo>
                      <a:pt x="1779" y="682"/>
                    </a:lnTo>
                    <a:lnTo>
                      <a:pt x="1804" y="699"/>
                    </a:lnTo>
                    <a:lnTo>
                      <a:pt x="1826" y="716"/>
                    </a:lnTo>
                    <a:lnTo>
                      <a:pt x="1847" y="730"/>
                    </a:lnTo>
                    <a:lnTo>
                      <a:pt x="1864" y="742"/>
                    </a:lnTo>
                    <a:lnTo>
                      <a:pt x="1877" y="751"/>
                    </a:lnTo>
                    <a:lnTo>
                      <a:pt x="1886" y="758"/>
                    </a:lnTo>
                    <a:lnTo>
                      <a:pt x="1891" y="763"/>
                    </a:lnTo>
                    <a:lnTo>
                      <a:pt x="1908" y="777"/>
                    </a:lnTo>
                    <a:lnTo>
                      <a:pt x="1709" y="913"/>
                    </a:lnTo>
                    <a:lnTo>
                      <a:pt x="1510" y="1050"/>
                    </a:lnTo>
                    <a:lnTo>
                      <a:pt x="1510" y="977"/>
                    </a:lnTo>
                    <a:close/>
                  </a:path>
                </a:pathLst>
              </a:custGeom>
              <a:solidFill>
                <a:srgbClr val="0047AD"/>
              </a:solidFill>
              <a:ln w="0">
                <a:solidFill>
                  <a:srgbClr val="0047A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C5BE81-A68A-4281-AF66-7ED0F753F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05690"/>
            <a:ext cx="3843233" cy="257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840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5834"/>
            <a:ext cx="5314950" cy="598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7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Use Case: Gear-Tooth Sensing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22504" y="6440558"/>
            <a:ext cx="28094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spcBef>
                <a:spcPts val="0"/>
              </a:spcBef>
              <a:buClr>
                <a:srgbClr val="0046AD"/>
              </a:buClr>
              <a:buNone/>
              <a:defRPr/>
            </a:pPr>
            <a:r>
              <a:rPr lang="en-US" sz="1200" b="0" dirty="0">
                <a:cs typeface="Times New Roman" pitchFamily="18" charset="0"/>
              </a:rPr>
              <a:t>www.nve.com/application-thumbnails</a:t>
            </a:r>
            <a:endParaRPr lang="en-US" sz="12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6746FE5-9C78-4EFC-A8AA-AF7734980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/>
          <a:stretch/>
        </p:blipFill>
        <p:spPr bwMode="auto">
          <a:xfrm>
            <a:off x="5511614" y="885359"/>
            <a:ext cx="3632386" cy="221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279AF34A-6B13-4914-AAF4-10041430D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852" y="3315595"/>
            <a:ext cx="4664763" cy="28494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82299" tIns="41148" rIns="82299" bIns="4114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30213" indent="-430213" defTabSz="1370013">
              <a:spcBef>
                <a:spcPts val="42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600" dirty="0">
                <a:latin typeface="Arial" pitchFamily="34" charset="0"/>
                <a:cs typeface="Times New Roman" pitchFamily="18" charset="0"/>
              </a:rPr>
              <a:t>Applications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1600" dirty="0">
                <a:latin typeface="Arial" pitchFamily="34" charset="0"/>
                <a:cs typeface="Times New Roman" pitchFamily="18" charset="0"/>
              </a:rPr>
              <a:t>Robotics and mechatronics 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1600" dirty="0">
                <a:latin typeface="Arial" pitchFamily="34" charset="0"/>
                <a:cs typeface="Times New Roman" pitchFamily="18" charset="0"/>
              </a:rPr>
              <a:t>Machine tools</a:t>
            </a:r>
          </a:p>
          <a:p>
            <a:pPr marL="430213" indent="-430213" defTabSz="1370013">
              <a:spcBef>
                <a:spcPts val="12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600" dirty="0">
                <a:latin typeface="Arial" pitchFamily="34" charset="0"/>
                <a:cs typeface="Times New Roman" pitchFamily="18" charset="0"/>
              </a:rPr>
              <a:t>Advantages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1600" dirty="0">
                <a:latin typeface="Arial" pitchFamily="34" charset="0"/>
                <a:cs typeface="Times New Roman" pitchFamily="18" charset="0"/>
              </a:rPr>
              <a:t>Detect small teeth (0.2 module)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1600" dirty="0">
                <a:latin typeface="Arial" pitchFamily="34" charset="0"/>
                <a:cs typeface="Times New Roman" pitchFamily="18" charset="0"/>
              </a:rPr>
              <a:t>Quadrature available</a:t>
            </a:r>
          </a:p>
          <a:p>
            <a:pPr marL="803275" indent="-346075" defTabSz="1370013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–"/>
            </a:pPr>
            <a:r>
              <a:rPr lang="en-US" sz="1600" dirty="0">
                <a:latin typeface="Arial" pitchFamily="34" charset="0"/>
                <a:cs typeface="Times New Roman" pitchFamily="18" charset="0"/>
              </a:rPr>
              <a:t>Speed range down to DC</a:t>
            </a:r>
          </a:p>
        </p:txBody>
      </p:sp>
    </p:spTree>
    <p:extLst>
      <p:ext uri="{BB962C8B-B14F-4D97-AF65-F5344CB8AC3E}">
        <p14:creationId xmlns:p14="http://schemas.microsoft.com/office/powerpoint/2010/main" val="3180294424"/>
      </p:ext>
    </p:extLst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Use Case: Water Meter Sensors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5" t="8977" r="64791" b="63233"/>
          <a:stretch/>
        </p:blipFill>
        <p:spPr bwMode="auto">
          <a:xfrm>
            <a:off x="401522" y="1144211"/>
            <a:ext cx="1751262" cy="126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4"/>
          <p:cNvSpPr txBox="1">
            <a:spLocks noChangeArrowheads="1"/>
          </p:cNvSpPr>
          <p:nvPr/>
        </p:nvSpPr>
        <p:spPr bwMode="auto">
          <a:xfrm>
            <a:off x="2756848" y="1274595"/>
            <a:ext cx="6387152" cy="305174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 sz="2400" dirty="0">
                <a:latin typeface="Arial" charset="0"/>
              </a:rPr>
              <a:t>Parts used: </a:t>
            </a:r>
            <a:br>
              <a:rPr lang="en-US" sz="2400" dirty="0">
                <a:latin typeface="Arial" charset="0"/>
              </a:rPr>
            </a:br>
            <a:r>
              <a:rPr lang="en-US" sz="2400" b="0" dirty="0">
                <a:latin typeface="Arial" charset="0"/>
              </a:rPr>
              <a:t>AAT001 / AAT006 Angle Sensors</a:t>
            </a:r>
          </a:p>
          <a:p>
            <a:pPr marL="688975" indent="-344488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2400" b="0" dirty="0">
                <a:latin typeface="Arial" charset="0"/>
              </a:rPr>
              <a:t>&lt;1 µA for battery operation</a:t>
            </a:r>
          </a:p>
          <a:p>
            <a:pPr marL="688975" indent="-344488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2400" b="0" dirty="0">
                <a:latin typeface="Arial" charset="0"/>
              </a:rPr>
              <a:t>No minimum voltage supply</a:t>
            </a:r>
          </a:p>
          <a:p>
            <a:pPr marL="688975" indent="-344488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2400" b="0" dirty="0">
                <a:latin typeface="Arial" charset="0"/>
              </a:rPr>
              <a:t>Large signals without amplification </a:t>
            </a:r>
          </a:p>
          <a:p>
            <a:pPr marL="688975" indent="-344488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2400" b="0" dirty="0">
                <a:latin typeface="Arial" charset="0"/>
              </a:rPr>
              <a:t>Quadrature outputs for rotation direction</a:t>
            </a:r>
          </a:p>
          <a:p>
            <a:pPr marL="688975" indent="-344488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2400" b="0" dirty="0">
                <a:latin typeface="Arial" charset="0"/>
              </a:rPr>
              <a:t>Ultraminiature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885043" y="6581775"/>
            <a:ext cx="1258957" cy="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7" tIns="45708" rIns="91417" bIns="4570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200" b="0" dirty="0"/>
              <a:t>6/10/20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5" y="3138985"/>
            <a:ext cx="2638033" cy="1795372"/>
          </a:xfrm>
          <a:prstGeom prst="rect">
            <a:avLst/>
          </a:prstGeom>
        </p:spPr>
      </p:pic>
      <p:sp>
        <p:nvSpPr>
          <p:cNvPr id="10" name="Rectangle 24"/>
          <p:cNvSpPr txBox="1">
            <a:spLocks noChangeArrowheads="1"/>
          </p:cNvSpPr>
          <p:nvPr/>
        </p:nvSpPr>
        <p:spPr bwMode="auto">
          <a:xfrm>
            <a:off x="313902" y="2429302"/>
            <a:ext cx="1978926" cy="5322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000" b="0" dirty="0">
                <a:latin typeface="Arial" charset="0"/>
              </a:rPr>
              <a:t>Sensor Output</a:t>
            </a:r>
          </a:p>
        </p:txBody>
      </p:sp>
      <p:sp>
        <p:nvSpPr>
          <p:cNvPr id="11" name="Rectangle 24"/>
          <p:cNvSpPr txBox="1">
            <a:spLocks noChangeArrowheads="1"/>
          </p:cNvSpPr>
          <p:nvPr/>
        </p:nvSpPr>
        <p:spPr bwMode="auto">
          <a:xfrm>
            <a:off x="4462817" y="5158398"/>
            <a:ext cx="4681183" cy="15618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 sz="1800" b="0" dirty="0">
                <a:latin typeface="Arial" pitchFamily="34" charset="0"/>
                <a:cs typeface="Arial" pitchFamily="34" charset="0"/>
              </a:rPr>
              <a:t>“The future belongs to structures with sensor networks that can monitor electricity and water usage in real time…”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1800" b="0" dirty="0">
                <a:latin typeface="Arial" pitchFamily="34" charset="0"/>
                <a:cs typeface="Arial" pitchFamily="34" charset="0"/>
              </a:rPr>
              <a:t>    —</a:t>
            </a:r>
            <a:r>
              <a:rPr lang="en-US" sz="1800" b="0" i="1" dirty="0">
                <a:latin typeface="Arial" pitchFamily="34" charset="0"/>
                <a:cs typeface="Arial" pitchFamily="34" charset="0"/>
              </a:rPr>
              <a:t>Forbes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, Oct. 24, 2018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2A2AF07-A1FA-4393-8E26-8FABD296F5FC}"/>
              </a:ext>
            </a:extLst>
          </p:cNvPr>
          <p:cNvSpPr/>
          <p:nvPr/>
        </p:nvSpPr>
        <p:spPr>
          <a:xfrm>
            <a:off x="340806" y="5214073"/>
            <a:ext cx="3240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charset="0"/>
              </a:rPr>
              <a:t>ADT00x ultralow power digital water meter sensors also available</a:t>
            </a:r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1748BBC-3A82-4BC8-98DF-C2DA0C2C6610}"/>
              </a:ext>
            </a:extLst>
          </p:cNvPr>
          <p:cNvSpPr/>
          <p:nvPr/>
        </p:nvSpPr>
        <p:spPr>
          <a:xfrm>
            <a:off x="5857875" y="98309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5"/>
              </a:rPr>
              <a:t>https://youtu.be/JnN8JakxdnE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10542084"/>
      </p:ext>
    </p:extLst>
  </p:cSld>
  <p:clrMapOvr>
    <a:masterClrMapping/>
  </p:clrMapOvr>
  <p:transition>
    <p:zoom dir="in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Use Case: Bluetooth Tape Measure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781" y="1749286"/>
            <a:ext cx="2673697" cy="372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4"/>
          <p:cNvSpPr txBox="1">
            <a:spLocks noChangeArrowheads="1"/>
          </p:cNvSpPr>
          <p:nvPr/>
        </p:nvSpPr>
        <p:spPr bwMode="auto">
          <a:xfrm>
            <a:off x="2902226" y="1274594"/>
            <a:ext cx="6082747" cy="496414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 sz="2400" dirty="0">
                <a:latin typeface="Arial" charset="0"/>
              </a:rPr>
              <a:t>Part used: </a:t>
            </a:r>
            <a:r>
              <a:rPr lang="en-US" sz="2400" b="0" dirty="0">
                <a:latin typeface="Arial" charset="0"/>
              </a:rPr>
              <a:t>ASR002 Smart Angle Sensor</a:t>
            </a:r>
          </a:p>
          <a:p>
            <a:pPr marL="688975" indent="-344488">
              <a:spcBef>
                <a:spcPts val="1800"/>
              </a:spcBef>
              <a:buFont typeface="Wingdings" pitchFamily="2" charset="2"/>
              <a:buChar char="Ø"/>
            </a:pPr>
            <a:r>
              <a:rPr lang="en-US" sz="2400" b="0" dirty="0">
                <a:latin typeface="Arial" charset="0"/>
              </a:rPr>
              <a:t>Concept to production in three months</a:t>
            </a:r>
          </a:p>
          <a:p>
            <a:pPr marL="688975" indent="-344488">
              <a:spcBef>
                <a:spcPts val="1800"/>
              </a:spcBef>
              <a:buFont typeface="Wingdings" pitchFamily="2" charset="2"/>
              <a:buChar char="Ø"/>
            </a:pPr>
            <a:r>
              <a:rPr lang="en-US" sz="2400" b="0" dirty="0">
                <a:latin typeface="Arial" charset="0"/>
              </a:rPr>
              <a:t>Sensor has a good combination of accuracy and speed</a:t>
            </a:r>
          </a:p>
          <a:p>
            <a:pPr marL="688975" indent="-344488">
              <a:spcBef>
                <a:spcPts val="1800"/>
              </a:spcBef>
              <a:buFont typeface="Wingdings" pitchFamily="2" charset="2"/>
              <a:buChar char="Ø"/>
            </a:pPr>
            <a:r>
              <a:rPr lang="en-US" sz="2400" b="0" dirty="0">
                <a:latin typeface="Arial" charset="0"/>
              </a:rPr>
              <a:t>Simple software</a:t>
            </a:r>
          </a:p>
          <a:p>
            <a:pPr marL="688975" indent="-344488">
              <a:spcBef>
                <a:spcPts val="1800"/>
              </a:spcBef>
              <a:buFont typeface="Wingdings" pitchFamily="2" charset="2"/>
              <a:buChar char="Ø"/>
            </a:pPr>
            <a:r>
              <a:rPr lang="en-US" sz="2400" b="0" dirty="0">
                <a:latin typeface="Arial" charset="0"/>
              </a:rPr>
              <a:t>Fast prototyping using demo board and pseudocode</a:t>
            </a:r>
          </a:p>
          <a:p>
            <a:pPr marL="688975" indent="-344488">
              <a:spcBef>
                <a:spcPts val="1800"/>
              </a:spcBef>
              <a:buFont typeface="Wingdings" pitchFamily="2" charset="2"/>
              <a:buChar char="Ø"/>
            </a:pPr>
            <a:r>
              <a:rPr lang="en-US" sz="2400" b="0" dirty="0">
                <a:latin typeface="Arial" charset="0"/>
              </a:rPr>
              <a:t>Minimal parts count on demo boards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885043" y="6581775"/>
            <a:ext cx="1258957" cy="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7" tIns="45708" rIns="91417" bIns="4570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200" b="0" dirty="0"/>
              <a:t>6/10/20 </a:t>
            </a:r>
          </a:p>
        </p:txBody>
      </p:sp>
    </p:spTree>
    <p:extLst>
      <p:ext uri="{BB962C8B-B14F-4D97-AF65-F5344CB8AC3E}">
        <p14:creationId xmlns:p14="http://schemas.microsoft.com/office/powerpoint/2010/main" val="1372953144"/>
      </p:ext>
    </p:extLst>
  </p:cSld>
  <p:clrMapOvr>
    <a:masterClrMapping/>
  </p:clrMapOvr>
  <p:transition>
    <p:zoom dir="in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Use Case: Anti-Tamper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1" y="847675"/>
            <a:ext cx="8876874" cy="4381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82299" tIns="41148" rIns="82299" bIns="4114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370013">
              <a:spcBef>
                <a:spcPts val="4200"/>
              </a:spcBef>
              <a:buClr>
                <a:schemeClr val="tx1"/>
              </a:buClr>
              <a:buNone/>
            </a:pPr>
            <a:r>
              <a:rPr lang="en-US" sz="2800" dirty="0">
                <a:latin typeface="Arial" charset="0"/>
              </a:rPr>
              <a:t>Parts used: SM-Series</a:t>
            </a:r>
            <a:endParaRPr lang="en-US" sz="2000" b="0" dirty="0"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BA4E6BB-BCA8-4FB8-A0D4-374A0D432ED3}"/>
              </a:ext>
            </a:extLst>
          </p:cNvPr>
          <p:cNvSpPr/>
          <p:nvPr/>
        </p:nvSpPr>
        <p:spPr>
          <a:xfrm>
            <a:off x="6096001" y="952518"/>
            <a:ext cx="2609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https://youtu.be/iscMubOcQ7E</a:t>
            </a:r>
            <a:endParaRPr lang="en-US" sz="1200" dirty="0"/>
          </a:p>
          <a:p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888CE3-B897-46B7-8D8D-9C05F995B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3361"/>
            <a:ext cx="9144000" cy="550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10511"/>
      </p:ext>
    </p:extLst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0005B5-AB7E-4B55-A9CB-1F932A2EE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593" y="2790825"/>
            <a:ext cx="5033843" cy="3873500"/>
          </a:xfrm>
          <a:prstGeom prst="rect">
            <a:avLst/>
          </a:prstGeom>
        </p:spPr>
      </p:pic>
      <p:sp>
        <p:nvSpPr>
          <p:cNvPr id="217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Evaluation and Demonstration Boards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238250"/>
            <a:ext cx="8876874" cy="4381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82299" tIns="41148" rIns="82299" bIns="4114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370013">
              <a:spcBef>
                <a:spcPts val="4200"/>
              </a:spcBef>
              <a:buClr>
                <a:schemeClr val="tx1"/>
              </a:buClr>
              <a:buNone/>
            </a:pPr>
            <a:r>
              <a:rPr lang="en-US" sz="2800" dirty="0">
                <a:latin typeface="Arial" charset="0"/>
              </a:rPr>
              <a:t>Dozens of sensor evaluation and demonstration boards available</a:t>
            </a:r>
          </a:p>
          <a:p>
            <a:pPr marL="688975" indent="-344488">
              <a:spcBef>
                <a:spcPts val="1800"/>
              </a:spcBef>
              <a:buFont typeface="Wingdings" pitchFamily="2" charset="2"/>
              <a:buChar char="Ø"/>
            </a:pPr>
            <a:r>
              <a:rPr lang="en-US" sz="2800" b="0" dirty="0">
                <a:latin typeface="Arial" charset="0"/>
              </a:rPr>
              <a:t>Self-contained</a:t>
            </a:r>
          </a:p>
          <a:p>
            <a:pPr marL="688975" indent="-344488">
              <a:spcBef>
                <a:spcPts val="1800"/>
              </a:spcBef>
              <a:buFont typeface="Wingdings" pitchFamily="2" charset="2"/>
              <a:buChar char="Ø"/>
            </a:pPr>
            <a:r>
              <a:rPr lang="en-US" sz="2800" b="0" dirty="0">
                <a:latin typeface="Arial" charset="0"/>
              </a:rPr>
              <a:t>Work out-of-box</a:t>
            </a:r>
          </a:p>
          <a:p>
            <a:pPr marL="688975" indent="-344488">
              <a:spcBef>
                <a:spcPts val="1800"/>
              </a:spcBef>
              <a:buFont typeface="Wingdings" pitchFamily="2" charset="2"/>
              <a:buChar char="Ø"/>
            </a:pPr>
            <a:r>
              <a:rPr lang="en-US" sz="2800" b="0" dirty="0">
                <a:latin typeface="Arial" charset="0"/>
              </a:rPr>
              <a:t>Show best practices</a:t>
            </a:r>
          </a:p>
          <a:p>
            <a:pPr marL="688975" indent="-344488">
              <a:spcBef>
                <a:spcPts val="1800"/>
              </a:spcBef>
              <a:buFont typeface="Wingdings" pitchFamily="2" charset="2"/>
              <a:buChar char="Ø"/>
            </a:pPr>
            <a:endParaRPr lang="en-US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337369"/>
      </p:ext>
    </p:extLst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Sensor New Product Roadmap</a:t>
            </a:r>
          </a:p>
        </p:txBody>
      </p:sp>
      <p:sp>
        <p:nvSpPr>
          <p:cNvPr id="5" name="Right Arrow 4"/>
          <p:cNvSpPr/>
          <p:nvPr/>
        </p:nvSpPr>
        <p:spPr bwMode="auto">
          <a:xfrm>
            <a:off x="0" y="3155561"/>
            <a:ext cx="8992082" cy="1069615"/>
          </a:xfrm>
          <a:prstGeom prst="rightArrow">
            <a:avLst>
              <a:gd name="adj1" fmla="val 50000"/>
              <a:gd name="adj2" fmla="val 54964"/>
            </a:avLst>
          </a:prstGeom>
          <a:gradFill>
            <a:gsLst>
              <a:gs pos="0">
                <a:srgbClr val="0046AD">
                  <a:alpha val="12000"/>
                </a:srgbClr>
              </a:gs>
              <a:gs pos="89000">
                <a:srgbClr val="0046AD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en-US" sz="270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    </a:t>
            </a:r>
            <a:r>
              <a:rPr lang="en-US" sz="270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3Q </a:t>
            </a:r>
            <a:r>
              <a:rPr lang="en-US" sz="2700" dirty="0">
                <a:solidFill>
                  <a:schemeClr val="bg1"/>
                </a:solidFill>
                <a:cs typeface="Times New Roman" pitchFamily="18" charset="0"/>
              </a:rPr>
              <a:t>2020         </a:t>
            </a:r>
            <a:r>
              <a:rPr lang="en-US" sz="2700">
                <a:solidFill>
                  <a:schemeClr val="bg1"/>
                </a:solidFill>
                <a:cs typeface="Times New Roman" pitchFamily="18" charset="0"/>
              </a:rPr>
              <a:t>|         </a:t>
            </a:r>
            <a:r>
              <a:rPr lang="en-US" sz="2700" smtClean="0">
                <a:solidFill>
                  <a:schemeClr val="bg1"/>
                </a:solidFill>
                <a:cs typeface="Times New Roman" pitchFamily="18" charset="0"/>
              </a:rPr>
              <a:t>4Q </a:t>
            </a:r>
            <a:r>
              <a:rPr lang="en-US" sz="2700" dirty="0">
                <a:solidFill>
                  <a:schemeClr val="bg1"/>
                </a:solidFill>
                <a:cs typeface="Times New Roman" pitchFamily="18" charset="0"/>
              </a:rPr>
              <a:t>2020         </a:t>
            </a:r>
            <a:r>
              <a:rPr lang="en-US" sz="2700">
                <a:solidFill>
                  <a:schemeClr val="bg1"/>
                </a:solidFill>
                <a:cs typeface="Times New Roman" pitchFamily="18" charset="0"/>
              </a:rPr>
              <a:t>|         </a:t>
            </a:r>
            <a:r>
              <a:rPr lang="en-US" sz="2700" smtClean="0">
                <a:solidFill>
                  <a:schemeClr val="bg1"/>
                </a:solidFill>
                <a:cs typeface="Times New Roman" pitchFamily="18" charset="0"/>
              </a:rPr>
              <a:t>1Q 2021 </a:t>
            </a:r>
            <a:endParaRPr lang="en-US" sz="2700" dirty="0">
              <a:solidFill>
                <a:schemeClr val="bg1"/>
              </a:solidFill>
              <a:latin typeface="Arial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en-US" sz="2700" dirty="0">
              <a:solidFill>
                <a:schemeClr val="bg1"/>
              </a:solidFill>
              <a:latin typeface="Arial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en-US" sz="2700" dirty="0">
              <a:solidFill>
                <a:schemeClr val="bg1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9837" y="5772390"/>
            <a:ext cx="8159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0" smtClean="0"/>
              <a:t>9/22/20</a:t>
            </a:r>
            <a:endParaRPr lang="en-US" sz="1200" b="0" dirty="0"/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i="1" dirty="0">
                <a:latin typeface="Times" pitchFamily="18" charset="0"/>
              </a:rPr>
              <a:t>NVE Confidential</a:t>
            </a:r>
            <a:endParaRPr lang="en-US" sz="1400" b="0" dirty="0">
              <a:latin typeface="Times" pitchFamily="18" charset="0"/>
            </a:endParaRPr>
          </a:p>
        </p:txBody>
      </p:sp>
      <p:sp>
        <p:nvSpPr>
          <p:cNvPr id="92" name="Rectangle 2"/>
          <p:cNvSpPr txBox="1">
            <a:spLocks noChangeArrowheads="1"/>
          </p:cNvSpPr>
          <p:nvPr/>
        </p:nvSpPr>
        <p:spPr bwMode="auto">
          <a:xfrm>
            <a:off x="6447438" y="2367391"/>
            <a:ext cx="2133602" cy="822960"/>
          </a:xfrm>
          <a:prstGeom prst="rect">
            <a:avLst/>
          </a:prstGeom>
          <a:solidFill>
            <a:srgbClr val="0046AD">
              <a:alpha val="30000"/>
            </a:srgbClr>
          </a:solidFill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algn="ctr" defTabSz="1370013" eaLnBrk="0" hangingPunct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1800" dirty="0"/>
              <a:t> </a:t>
            </a:r>
            <a:r>
              <a:rPr lang="en-US" sz="1800" b="0" dirty="0"/>
              <a:t>Ultraprecise Smart Angle Sensor</a:t>
            </a:r>
          </a:p>
          <a:p>
            <a:pPr algn="ctr" defTabSz="1370013" eaLnBrk="0" hangingPunct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1800" b="0" kern="0" dirty="0">
                <a:latin typeface="Arial" charset="0"/>
                <a:cs typeface="Times New Roman" pitchFamily="18" charset="0"/>
              </a:rPr>
              <a:t>(</a:t>
            </a:r>
            <a:r>
              <a:rPr lang="en-US" sz="1800" b="0" dirty="0"/>
              <a:t>ASR001-11E)</a:t>
            </a:r>
            <a:endParaRPr lang="en-US" sz="1800" b="0" kern="0" dirty="0">
              <a:latin typeface="Arial" charset="0"/>
              <a:cs typeface="Times New Roman" pitchFamily="18" charset="0"/>
            </a:endParaRPr>
          </a:p>
        </p:txBody>
      </p:sp>
      <p:cxnSp>
        <p:nvCxnSpPr>
          <p:cNvPr id="93" name="Straight Arrow Connector 31"/>
          <p:cNvCxnSpPr>
            <a:cxnSpLocks noChangeShapeType="1"/>
          </p:cNvCxnSpPr>
          <p:nvPr/>
        </p:nvCxnSpPr>
        <p:spPr bwMode="auto">
          <a:xfrm>
            <a:off x="7511540" y="3241079"/>
            <a:ext cx="0" cy="184150"/>
          </a:xfrm>
          <a:prstGeom prst="straightConnector1">
            <a:avLst/>
          </a:prstGeom>
          <a:noFill/>
          <a:ln w="76200" algn="ctr">
            <a:solidFill>
              <a:srgbClr val="0046AD">
                <a:alpha val="30196"/>
              </a:srgbClr>
            </a:solidFill>
            <a:round/>
            <a:headEnd/>
            <a:tailEnd type="triangle" w="med" len="med"/>
          </a:ln>
        </p:spPr>
      </p:cxnSp>
      <p:pic>
        <p:nvPicPr>
          <p:cNvPr id="96" name="Picture 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963" y="2020847"/>
            <a:ext cx="433635" cy="419364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36" y="2079331"/>
            <a:ext cx="693943" cy="216251"/>
          </a:xfrm>
          <a:prstGeom prst="rect">
            <a:avLst/>
          </a:prstGeom>
        </p:spPr>
      </p:pic>
      <p:sp>
        <p:nvSpPr>
          <p:cNvPr id="98" name="Rectangle 2"/>
          <p:cNvSpPr txBox="1">
            <a:spLocks noChangeArrowheads="1"/>
          </p:cNvSpPr>
          <p:nvPr/>
        </p:nvSpPr>
        <p:spPr bwMode="auto">
          <a:xfrm>
            <a:off x="386300" y="1078006"/>
            <a:ext cx="1795802" cy="835586"/>
          </a:xfrm>
          <a:prstGeom prst="rect">
            <a:avLst/>
          </a:prstGeom>
          <a:solidFill>
            <a:srgbClr val="0046AD">
              <a:alpha val="30000"/>
            </a:srgbClr>
          </a:solidFill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algn="ctr" defTabSz="1370013" eaLnBrk="0" hangingPunct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1800" b="0" smtClean="0"/>
              <a:t>1 </a:t>
            </a:r>
            <a:r>
              <a:rPr lang="en-US" sz="1800" b="0" dirty="0"/>
              <a:t>tesla TMR Analog Sensor</a:t>
            </a:r>
          </a:p>
          <a:p>
            <a:pPr algn="ctr" defTabSz="1370013" eaLnBrk="0" hangingPunct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1800" b="0" kern="0" dirty="0">
                <a:latin typeface="Arial" charset="0"/>
                <a:cs typeface="Times New Roman" pitchFamily="18" charset="0"/>
              </a:rPr>
              <a:t>(</a:t>
            </a:r>
            <a:r>
              <a:rPr lang="en-US" sz="1800" b="0" dirty="0"/>
              <a:t>AKT001-14E</a:t>
            </a:r>
            <a:r>
              <a:rPr lang="en-US" sz="1800" b="0" kern="0" dirty="0">
                <a:latin typeface="Arial" charset="0"/>
                <a:cs typeface="Times New Roman" pitchFamily="18" charset="0"/>
              </a:rPr>
              <a:t>)</a:t>
            </a:r>
          </a:p>
        </p:txBody>
      </p:sp>
      <p:sp>
        <p:nvSpPr>
          <p:cNvPr id="101" name="Rectangle 2"/>
          <p:cNvSpPr txBox="1">
            <a:spLocks noChangeArrowheads="1"/>
          </p:cNvSpPr>
          <p:nvPr/>
        </p:nvSpPr>
        <p:spPr bwMode="auto">
          <a:xfrm>
            <a:off x="3064925" y="5239137"/>
            <a:ext cx="1869979" cy="839769"/>
          </a:xfrm>
          <a:prstGeom prst="rect">
            <a:avLst/>
          </a:prstGeom>
          <a:solidFill>
            <a:srgbClr val="0046AD">
              <a:alpha val="30000"/>
            </a:srgbClr>
          </a:solidFill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algn="ctr" defTabSz="1370013" eaLnBrk="0" hangingPunct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1800" b="0"/>
              <a:t>½ tesla TMR Digital Sensor</a:t>
            </a:r>
          </a:p>
          <a:p>
            <a:pPr algn="ctr" defTabSz="1370013" eaLnBrk="0" hangingPunct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1800" b="0" kern="0">
                <a:latin typeface="Arial" charset="0"/>
                <a:cs typeface="Times New Roman" pitchFamily="18" charset="0"/>
              </a:rPr>
              <a:t>(</a:t>
            </a:r>
            <a:r>
              <a:rPr lang="en-US" sz="1800" b="0"/>
              <a:t>ADK991-14E</a:t>
            </a:r>
            <a:r>
              <a:rPr lang="en-US" sz="1800" b="0" kern="0" smtClean="0">
                <a:latin typeface="Arial" charset="0"/>
                <a:cs typeface="Times New Roman" pitchFamily="18" charset="0"/>
              </a:rPr>
              <a:t>)</a:t>
            </a:r>
            <a:endParaRPr lang="en-US" sz="1800" b="0" kern="0">
              <a:latin typeface="Arial" charset="0"/>
              <a:cs typeface="Times New Roman" pitchFamily="18" charset="0"/>
            </a:endParaRPr>
          </a:p>
        </p:txBody>
      </p:sp>
      <p:cxnSp>
        <p:nvCxnSpPr>
          <p:cNvPr id="103" name="Straight Arrow Connector 31"/>
          <p:cNvCxnSpPr>
            <a:cxnSpLocks noChangeShapeType="1"/>
          </p:cNvCxnSpPr>
          <p:nvPr/>
        </p:nvCxnSpPr>
        <p:spPr bwMode="auto">
          <a:xfrm flipV="1">
            <a:off x="3106303" y="3957085"/>
            <a:ext cx="0" cy="1280160"/>
          </a:xfrm>
          <a:prstGeom prst="straightConnector1">
            <a:avLst/>
          </a:prstGeom>
          <a:noFill/>
          <a:ln w="76200" algn="ctr">
            <a:solidFill>
              <a:srgbClr val="0046AD">
                <a:alpha val="30196"/>
              </a:srgbClr>
            </a:solidFill>
            <a:round/>
            <a:headEnd/>
            <a:tailEnd type="triangle" w="med" len="med"/>
          </a:ln>
        </p:spPr>
      </p:cxnSp>
      <p:pic>
        <p:nvPicPr>
          <p:cNvPr id="105" name="Picture 1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81" y="1063826"/>
            <a:ext cx="614661" cy="614661"/>
          </a:xfrm>
          <a:prstGeom prst="rect">
            <a:avLst/>
          </a:prstGeom>
        </p:spPr>
      </p:pic>
      <p:sp>
        <p:nvSpPr>
          <p:cNvPr id="111" name="Rectangle 2"/>
          <p:cNvSpPr txBox="1">
            <a:spLocks noChangeArrowheads="1"/>
          </p:cNvSpPr>
          <p:nvPr/>
        </p:nvSpPr>
        <p:spPr bwMode="auto">
          <a:xfrm>
            <a:off x="3435592" y="4172985"/>
            <a:ext cx="1773754" cy="835586"/>
          </a:xfrm>
          <a:prstGeom prst="rect">
            <a:avLst/>
          </a:prstGeom>
          <a:solidFill>
            <a:srgbClr val="0046AD">
              <a:alpha val="30000"/>
            </a:srgbClr>
          </a:solidFill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algn="ctr" defTabSz="1370013" eaLnBrk="0" hangingPunct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1800" b="0"/>
              <a:t>Low-threshold TMR Switch</a:t>
            </a:r>
          </a:p>
          <a:p>
            <a:pPr algn="ctr" defTabSz="1370013" eaLnBrk="0" hangingPunct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1800" b="0" kern="0">
                <a:latin typeface="Arial" charset="0"/>
                <a:cs typeface="Times New Roman" pitchFamily="18" charset="0"/>
              </a:rPr>
              <a:t>(</a:t>
            </a:r>
            <a:r>
              <a:rPr lang="en-US" sz="1800" b="0"/>
              <a:t>AxT92x-14E</a:t>
            </a:r>
            <a:r>
              <a:rPr lang="en-US" sz="1800" b="0" kern="0">
                <a:latin typeface="Arial" charset="0"/>
                <a:cs typeface="Times New Roman" pitchFamily="18" charset="0"/>
              </a:rPr>
              <a:t>)</a:t>
            </a:r>
            <a:endParaRPr lang="en-US" sz="1800" b="0" kern="0" dirty="0">
              <a:latin typeface="Arial" charset="0"/>
              <a:cs typeface="Times New Roman" pitchFamily="18" charset="0"/>
            </a:endParaRPr>
          </a:p>
        </p:txBody>
      </p:sp>
      <p:cxnSp>
        <p:nvCxnSpPr>
          <p:cNvPr id="112" name="Straight Arrow Connector 30"/>
          <p:cNvCxnSpPr>
            <a:cxnSpLocks noChangeShapeType="1"/>
          </p:cNvCxnSpPr>
          <p:nvPr/>
        </p:nvCxnSpPr>
        <p:spPr bwMode="auto">
          <a:xfrm flipV="1">
            <a:off x="3551977" y="3935432"/>
            <a:ext cx="0" cy="182563"/>
          </a:xfrm>
          <a:prstGeom prst="straightConnector1">
            <a:avLst/>
          </a:prstGeom>
          <a:noFill/>
          <a:ln w="76200" algn="ctr">
            <a:solidFill>
              <a:srgbClr val="0046AD">
                <a:alpha val="30196"/>
              </a:srgbClr>
            </a:solidFill>
            <a:round/>
            <a:headEnd/>
            <a:tailEnd type="triangle" w="med" len="med"/>
          </a:ln>
        </p:spPr>
      </p:cxnSp>
      <p:pic>
        <p:nvPicPr>
          <p:cNvPr id="113" name="Picture 1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341" y="3971166"/>
            <a:ext cx="614661" cy="614661"/>
          </a:xfrm>
          <a:prstGeom prst="rect">
            <a:avLst/>
          </a:prstGeom>
        </p:spPr>
      </p:pic>
      <p:sp>
        <p:nvSpPr>
          <p:cNvPr id="116" name="Rectangle 2"/>
          <p:cNvSpPr txBox="1">
            <a:spLocks noChangeArrowheads="1"/>
          </p:cNvSpPr>
          <p:nvPr/>
        </p:nvSpPr>
        <p:spPr bwMode="auto">
          <a:xfrm>
            <a:off x="4137601" y="2349961"/>
            <a:ext cx="2245613" cy="835586"/>
          </a:xfrm>
          <a:prstGeom prst="rect">
            <a:avLst/>
          </a:prstGeom>
          <a:solidFill>
            <a:srgbClr val="0046AD">
              <a:alpha val="30000"/>
            </a:srgbClr>
          </a:solidFill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algn="ctr" defTabSz="1370013" eaLnBrk="0" hangingPunct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1800" b="0" dirty="0"/>
              <a:t>SM224-10E</a:t>
            </a:r>
          </a:p>
          <a:p>
            <a:pPr algn="ctr" defTabSz="1370013" eaLnBrk="0" hangingPunct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1800" b="0" dirty="0"/>
              <a:t>Ultra high sensitivity TMR Smart Sensor</a:t>
            </a:r>
            <a:endParaRPr lang="en-US" sz="1800" b="0" kern="0" dirty="0">
              <a:latin typeface="Arial" charset="0"/>
              <a:cs typeface="Times New Roman" pitchFamily="18" charset="0"/>
            </a:endParaRPr>
          </a:p>
        </p:txBody>
      </p:sp>
      <p:sp>
        <p:nvSpPr>
          <p:cNvPr id="117" name="Rectangle 2"/>
          <p:cNvSpPr txBox="1">
            <a:spLocks noChangeArrowheads="1"/>
          </p:cNvSpPr>
          <p:nvPr/>
        </p:nvSpPr>
        <p:spPr bwMode="auto">
          <a:xfrm>
            <a:off x="5389038" y="1368153"/>
            <a:ext cx="2245613" cy="835586"/>
          </a:xfrm>
          <a:prstGeom prst="rect">
            <a:avLst/>
          </a:prstGeom>
          <a:solidFill>
            <a:srgbClr val="0046AD">
              <a:alpha val="30000"/>
            </a:srgbClr>
          </a:solidFill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algn="ctr" defTabSz="1370013" eaLnBrk="0" hangingPunct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1800" b="0" dirty="0"/>
              <a:t>Ultra high sensitivity TMR Analog Sensor</a:t>
            </a:r>
          </a:p>
          <a:p>
            <a:pPr algn="ctr" defTabSz="1370013" eaLnBrk="0" hangingPunct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1800" b="0" dirty="0"/>
              <a:t>(ALT022-10E</a:t>
            </a:r>
            <a:r>
              <a:rPr lang="en-US" sz="1800" b="0" kern="0" dirty="0">
                <a:latin typeface="Arial" charset="0"/>
                <a:cs typeface="Times New Roman" pitchFamily="18" charset="0"/>
              </a:rPr>
              <a:t>)</a:t>
            </a:r>
            <a:endParaRPr lang="en-US" sz="1800" b="0" dirty="0"/>
          </a:p>
        </p:txBody>
      </p:sp>
      <p:sp>
        <p:nvSpPr>
          <p:cNvPr id="120" name="Rectangle 2"/>
          <p:cNvSpPr txBox="1">
            <a:spLocks noChangeArrowheads="1"/>
          </p:cNvSpPr>
          <p:nvPr/>
        </p:nvSpPr>
        <p:spPr bwMode="auto">
          <a:xfrm>
            <a:off x="1071283" y="2291347"/>
            <a:ext cx="1905644" cy="835586"/>
          </a:xfrm>
          <a:prstGeom prst="rect">
            <a:avLst/>
          </a:prstGeom>
          <a:solidFill>
            <a:srgbClr val="0046AD">
              <a:alpha val="30000"/>
            </a:srgbClr>
          </a:solidFill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algn="ctr" defTabSz="1370013" eaLnBrk="0" hangingPunct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1800" b="0"/>
              <a:t>TMR Rotational / </a:t>
            </a:r>
            <a:r>
              <a:rPr lang="en-US" sz="1800" b="0"/>
              <a:t>Linear </a:t>
            </a:r>
            <a:r>
              <a:rPr lang="en-US" sz="1800" b="0" smtClean="0"/>
              <a:t>Sensors </a:t>
            </a:r>
            <a:r>
              <a:rPr lang="en-US" sz="1800" b="0" kern="0" smtClean="0">
                <a:latin typeface="Arial" charset="0"/>
                <a:cs typeface="Times New Roman" pitchFamily="18" charset="0"/>
              </a:rPr>
              <a:t>(</a:t>
            </a:r>
            <a:r>
              <a:rPr lang="en-US" sz="1800" b="0" smtClean="0"/>
              <a:t>AETxxx-00E</a:t>
            </a:r>
            <a:r>
              <a:rPr lang="en-US" sz="1800" b="0" kern="0" dirty="0">
                <a:latin typeface="Arial" charset="0"/>
                <a:cs typeface="Times New Roman" pitchFamily="18" charset="0"/>
              </a:rPr>
              <a:t>)</a:t>
            </a:r>
            <a:endParaRPr lang="en-US" sz="1800" b="0" dirty="0"/>
          </a:p>
        </p:txBody>
      </p:sp>
      <p:grpSp>
        <p:nvGrpSpPr>
          <p:cNvPr id="123" name="Group 122"/>
          <p:cNvGrpSpPr/>
          <p:nvPr/>
        </p:nvGrpSpPr>
        <p:grpSpPr>
          <a:xfrm>
            <a:off x="7348715" y="1106042"/>
            <a:ext cx="397461" cy="304800"/>
            <a:chOff x="1447800" y="2971800"/>
            <a:chExt cx="397461" cy="304800"/>
          </a:xfrm>
        </p:grpSpPr>
        <p:sp>
          <p:nvSpPr>
            <p:cNvPr id="124" name="Rounded Rectangle 123"/>
            <p:cNvSpPr/>
            <p:nvPr/>
          </p:nvSpPr>
          <p:spPr bwMode="auto">
            <a:xfrm>
              <a:off x="1447800" y="2971800"/>
              <a:ext cx="397461" cy="285641"/>
            </a:xfrm>
            <a:prstGeom prst="roundRect">
              <a:avLst/>
            </a:prstGeom>
            <a:solidFill>
              <a:srgbClr val="CCDAEF"/>
            </a:solidFill>
            <a:ln w="3810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Arc 124"/>
            <p:cNvSpPr/>
            <p:nvPr/>
          </p:nvSpPr>
          <p:spPr>
            <a:xfrm>
              <a:off x="1457198" y="3025938"/>
              <a:ext cx="371602" cy="250662"/>
            </a:xfrm>
            <a:prstGeom prst="arc">
              <a:avLst>
                <a:gd name="adj1" fmla="val 11449199"/>
                <a:gd name="adj2" fmla="val 21060595"/>
              </a:avLst>
            </a:prstGeom>
            <a:noFill/>
            <a:ln w="38100">
              <a:solidFill>
                <a:srgbClr val="F4FF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6" name="Straight Connector 125"/>
            <p:cNvCxnSpPr/>
            <p:nvPr/>
          </p:nvCxnSpPr>
          <p:spPr>
            <a:xfrm flipH="1" flipV="1">
              <a:off x="1494418" y="3063240"/>
              <a:ext cx="152112" cy="173692"/>
            </a:xfrm>
            <a:prstGeom prst="line">
              <a:avLst/>
            </a:prstGeom>
            <a:ln w="25400" cap="rnd">
              <a:solidFill>
                <a:srgbClr val="0046AD"/>
              </a:solidFill>
              <a:head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Rounded Rectangle 126"/>
            <p:cNvSpPr/>
            <p:nvPr/>
          </p:nvSpPr>
          <p:spPr bwMode="auto">
            <a:xfrm>
              <a:off x="1447800" y="2971800"/>
              <a:ext cx="397461" cy="285641"/>
            </a:xfrm>
            <a:prstGeom prst="roundRect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4095562" y="2169912"/>
            <a:ext cx="397461" cy="304800"/>
            <a:chOff x="1447800" y="2971800"/>
            <a:chExt cx="397461" cy="304800"/>
          </a:xfrm>
        </p:grpSpPr>
        <p:sp>
          <p:nvSpPr>
            <p:cNvPr id="129" name="Rounded Rectangle 128"/>
            <p:cNvSpPr/>
            <p:nvPr/>
          </p:nvSpPr>
          <p:spPr bwMode="auto">
            <a:xfrm>
              <a:off x="1447800" y="2971800"/>
              <a:ext cx="397461" cy="285641"/>
            </a:xfrm>
            <a:prstGeom prst="roundRect">
              <a:avLst/>
            </a:prstGeom>
            <a:solidFill>
              <a:srgbClr val="CCDAEF"/>
            </a:solidFill>
            <a:ln w="3810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Arc 129"/>
            <p:cNvSpPr/>
            <p:nvPr/>
          </p:nvSpPr>
          <p:spPr>
            <a:xfrm>
              <a:off x="1457198" y="3025938"/>
              <a:ext cx="371602" cy="250662"/>
            </a:xfrm>
            <a:prstGeom prst="arc">
              <a:avLst>
                <a:gd name="adj1" fmla="val 11449199"/>
                <a:gd name="adj2" fmla="val 21060595"/>
              </a:avLst>
            </a:prstGeom>
            <a:noFill/>
            <a:ln w="38100">
              <a:solidFill>
                <a:srgbClr val="F4FF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1" name="Straight Connector 130"/>
            <p:cNvCxnSpPr/>
            <p:nvPr/>
          </p:nvCxnSpPr>
          <p:spPr>
            <a:xfrm flipH="1" flipV="1">
              <a:off x="1494418" y="3063240"/>
              <a:ext cx="152112" cy="173692"/>
            </a:xfrm>
            <a:prstGeom prst="line">
              <a:avLst/>
            </a:prstGeom>
            <a:ln w="25400" cap="rnd">
              <a:solidFill>
                <a:srgbClr val="0046AD"/>
              </a:solidFill>
              <a:head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Rounded Rectangle 131"/>
            <p:cNvSpPr/>
            <p:nvPr/>
          </p:nvSpPr>
          <p:spPr bwMode="auto">
            <a:xfrm>
              <a:off x="1447800" y="2971800"/>
              <a:ext cx="397461" cy="285641"/>
            </a:xfrm>
            <a:prstGeom prst="roundRect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3" name="Picture 1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73" y="1987739"/>
            <a:ext cx="433635" cy="419364"/>
          </a:xfrm>
          <a:prstGeom prst="rect">
            <a:avLst/>
          </a:prstGeom>
        </p:spPr>
      </p:pic>
      <p:cxnSp>
        <p:nvCxnSpPr>
          <p:cNvPr id="134" name="Straight Arrow Connector 31"/>
          <p:cNvCxnSpPr>
            <a:cxnSpLocks noChangeShapeType="1"/>
          </p:cNvCxnSpPr>
          <p:nvPr/>
        </p:nvCxnSpPr>
        <p:spPr bwMode="auto">
          <a:xfrm>
            <a:off x="5441480" y="3225897"/>
            <a:ext cx="0" cy="184150"/>
          </a:xfrm>
          <a:prstGeom prst="straightConnector1">
            <a:avLst/>
          </a:prstGeom>
          <a:noFill/>
          <a:ln w="76200" algn="ctr">
            <a:solidFill>
              <a:srgbClr val="0046AD">
                <a:alpha val="30196"/>
              </a:srgbClr>
            </a:solidFill>
            <a:round/>
            <a:headEnd/>
            <a:tailEnd type="triangle" w="med" len="med"/>
          </a:ln>
        </p:spPr>
      </p:cxnSp>
      <p:cxnSp>
        <p:nvCxnSpPr>
          <p:cNvPr id="135" name="Straight Arrow Connector 31"/>
          <p:cNvCxnSpPr>
            <a:cxnSpLocks noChangeShapeType="1"/>
          </p:cNvCxnSpPr>
          <p:nvPr/>
        </p:nvCxnSpPr>
        <p:spPr bwMode="auto">
          <a:xfrm>
            <a:off x="5441480" y="2196355"/>
            <a:ext cx="0" cy="137160"/>
          </a:xfrm>
          <a:prstGeom prst="straightConnector1">
            <a:avLst/>
          </a:prstGeom>
          <a:noFill/>
          <a:ln w="76200" algn="ctr">
            <a:solidFill>
              <a:srgbClr val="0046AD">
                <a:alpha val="30196"/>
              </a:srgbClr>
            </a:solidFill>
            <a:round/>
            <a:headEnd type="none" w="med" len="med"/>
            <a:tailEnd type="none" w="med" len="med"/>
          </a:ln>
        </p:spPr>
      </p:cxnSp>
      <p:cxnSp>
        <p:nvCxnSpPr>
          <p:cNvPr id="138" name="Straight Arrow Connector 31"/>
          <p:cNvCxnSpPr>
            <a:cxnSpLocks noChangeShapeType="1"/>
          </p:cNvCxnSpPr>
          <p:nvPr/>
        </p:nvCxnSpPr>
        <p:spPr bwMode="auto">
          <a:xfrm flipH="1">
            <a:off x="2267315" y="3121069"/>
            <a:ext cx="3752" cy="320040"/>
          </a:xfrm>
          <a:prstGeom prst="straightConnector1">
            <a:avLst/>
          </a:prstGeom>
          <a:noFill/>
          <a:ln w="76200" algn="ctr">
            <a:solidFill>
              <a:srgbClr val="0046AD">
                <a:alpha val="30196"/>
              </a:srgbClr>
            </a:solidFill>
            <a:round/>
            <a:headEnd/>
            <a:tailEnd type="triangle" w="med" len="med"/>
          </a:ln>
        </p:spPr>
      </p:cxnSp>
      <p:pic>
        <p:nvPicPr>
          <p:cNvPr id="139" name="Picture 1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553" y="2121389"/>
            <a:ext cx="468438" cy="311126"/>
          </a:xfrm>
          <a:prstGeom prst="rect">
            <a:avLst/>
          </a:prstGeom>
        </p:spPr>
      </p:pic>
      <p:cxnSp>
        <p:nvCxnSpPr>
          <p:cNvPr id="143" name="Straight Arrow Connector 31"/>
          <p:cNvCxnSpPr>
            <a:cxnSpLocks noChangeShapeType="1"/>
          </p:cNvCxnSpPr>
          <p:nvPr/>
        </p:nvCxnSpPr>
        <p:spPr bwMode="auto">
          <a:xfrm flipH="1">
            <a:off x="416807" y="1903273"/>
            <a:ext cx="3752" cy="1520919"/>
          </a:xfrm>
          <a:prstGeom prst="straightConnector1">
            <a:avLst/>
          </a:prstGeom>
          <a:noFill/>
          <a:ln w="76200" algn="ctr">
            <a:solidFill>
              <a:srgbClr val="0046AD">
                <a:alpha val="30196"/>
              </a:srgbClr>
            </a:solidFill>
            <a:round/>
            <a:headEnd/>
            <a:tailEnd type="triangle" w="med" len="med"/>
          </a:ln>
        </p:spPr>
      </p:cxnSp>
      <p:grpSp>
        <p:nvGrpSpPr>
          <p:cNvPr id="48" name="Group 47"/>
          <p:cNvGrpSpPr/>
          <p:nvPr/>
        </p:nvGrpSpPr>
        <p:grpSpPr>
          <a:xfrm>
            <a:off x="5943600" y="5067300"/>
            <a:ext cx="3200400" cy="1828800"/>
            <a:chOff x="5638800" y="4495800"/>
            <a:chExt cx="3200400" cy="1828800"/>
          </a:xfrm>
        </p:grpSpPr>
        <p:sp>
          <p:nvSpPr>
            <p:cNvPr id="49" name="Rectangle 2"/>
            <p:cNvSpPr txBox="1">
              <a:spLocks noChangeArrowheads="1"/>
            </p:cNvSpPr>
            <p:nvPr/>
          </p:nvSpPr>
          <p:spPr bwMode="auto">
            <a:xfrm>
              <a:off x="7237838" y="5848446"/>
              <a:ext cx="808383" cy="463823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lIns="82299" tIns="41148" rIns="82299" bIns="41148"/>
            <a:lstStyle/>
            <a:p>
              <a:pPr algn="ctr" defTabSz="1370013" eaLnBrk="0" hangingPunct="0">
                <a:lnSpc>
                  <a:spcPct val="90000"/>
                </a:lnSpc>
                <a:spcBef>
                  <a:spcPts val="0"/>
                </a:spcBef>
                <a:buClr>
                  <a:schemeClr val="tx1"/>
                </a:buClr>
                <a:defRPr/>
              </a:pPr>
              <a:r>
                <a:rPr lang="en-US" sz="1200" b="0"/>
                <a:t>Smart </a:t>
              </a:r>
              <a:br>
                <a:rPr lang="en-US" sz="1200" b="0"/>
              </a:br>
              <a:r>
                <a:rPr lang="en-US" sz="1200" b="0"/>
                <a:t>Sensor</a:t>
              </a:r>
              <a:endParaRPr lang="en-US" sz="1200" b="0" kern="0" dirty="0">
                <a:latin typeface="Arial" charset="0"/>
                <a:cs typeface="Times New Roman" pitchFamily="18" charset="0"/>
              </a:endParaRPr>
            </a:p>
          </p:txBody>
        </p:sp>
        <p:sp>
          <p:nvSpPr>
            <p:cNvPr id="50" name="Rectangle 2"/>
            <p:cNvSpPr txBox="1">
              <a:spLocks noChangeArrowheads="1"/>
            </p:cNvSpPr>
            <p:nvPr/>
          </p:nvSpPr>
          <p:spPr bwMode="auto">
            <a:xfrm>
              <a:off x="7923638" y="5834275"/>
              <a:ext cx="808383" cy="463823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lIns="82299" tIns="41148" rIns="82299" bIns="41148"/>
            <a:lstStyle/>
            <a:p>
              <a:pPr algn="ctr" defTabSz="1370013" eaLnBrk="0" hangingPunct="0">
                <a:lnSpc>
                  <a:spcPct val="90000"/>
                </a:lnSpc>
                <a:spcBef>
                  <a:spcPts val="0"/>
                </a:spcBef>
                <a:buClr>
                  <a:schemeClr val="tx1"/>
                </a:buClr>
                <a:defRPr/>
              </a:pPr>
              <a:r>
                <a:rPr lang="en-US" sz="1200" b="0"/>
                <a:t>Motor</a:t>
              </a:r>
              <a:br>
                <a:rPr lang="en-US" sz="1200" b="0"/>
              </a:br>
              <a:r>
                <a:rPr lang="en-US" sz="1200" b="0"/>
                <a:t>Control</a:t>
              </a:r>
              <a:endParaRPr lang="en-US" sz="1200" b="0" kern="0" dirty="0">
                <a:latin typeface="Arial" charset="0"/>
                <a:cs typeface="Times New Roman" pitchFamily="18" charset="0"/>
              </a:endParaRPr>
            </a:p>
          </p:txBody>
        </p:sp>
        <p:grpSp>
          <p:nvGrpSpPr>
            <p:cNvPr id="51" name="Group 1211"/>
            <p:cNvGrpSpPr>
              <a:grpSpLocks/>
            </p:cNvGrpSpPr>
            <p:nvPr/>
          </p:nvGrpSpPr>
          <p:grpSpPr bwMode="auto">
            <a:xfrm flipH="1">
              <a:off x="5991655" y="4878089"/>
              <a:ext cx="759928" cy="309626"/>
              <a:chOff x="531" y="3027"/>
              <a:chExt cx="1384" cy="563"/>
            </a:xfrm>
          </p:grpSpPr>
          <p:sp>
            <p:nvSpPr>
              <p:cNvPr id="68" name="Freeform 1145"/>
              <p:cNvSpPr>
                <a:spLocks/>
              </p:cNvSpPr>
              <p:nvPr/>
            </p:nvSpPr>
            <p:spPr bwMode="auto">
              <a:xfrm>
                <a:off x="721" y="3043"/>
                <a:ext cx="124" cy="208"/>
              </a:xfrm>
              <a:custGeom>
                <a:avLst/>
                <a:gdLst/>
                <a:ahLst/>
                <a:cxnLst>
                  <a:cxn ang="0">
                    <a:pos x="206" y="376"/>
                  </a:cxn>
                  <a:cxn ang="0">
                    <a:pos x="178" y="377"/>
                  </a:cxn>
                  <a:cxn ang="0">
                    <a:pos x="142" y="365"/>
                  </a:cxn>
                  <a:cxn ang="0">
                    <a:pos x="120" y="324"/>
                  </a:cxn>
                  <a:cxn ang="0">
                    <a:pos x="129" y="254"/>
                  </a:cxn>
                  <a:cxn ang="0">
                    <a:pos x="156" y="207"/>
                  </a:cxn>
                  <a:cxn ang="0">
                    <a:pos x="184" y="172"/>
                  </a:cxn>
                  <a:cxn ang="0">
                    <a:pos x="197" y="125"/>
                  </a:cxn>
                  <a:cxn ang="0">
                    <a:pos x="187" y="71"/>
                  </a:cxn>
                  <a:cxn ang="0">
                    <a:pos x="170" y="40"/>
                  </a:cxn>
                  <a:cxn ang="0">
                    <a:pos x="148" y="18"/>
                  </a:cxn>
                  <a:cxn ang="0">
                    <a:pos x="122" y="6"/>
                  </a:cxn>
                  <a:cxn ang="0">
                    <a:pos x="93" y="1"/>
                  </a:cxn>
                  <a:cxn ang="0">
                    <a:pos x="66" y="2"/>
                  </a:cxn>
                  <a:cxn ang="0">
                    <a:pos x="38" y="8"/>
                  </a:cxn>
                  <a:cxn ang="0">
                    <a:pos x="14" y="21"/>
                  </a:cxn>
                  <a:cxn ang="0">
                    <a:pos x="4" y="29"/>
                  </a:cxn>
                  <a:cxn ang="0">
                    <a:pos x="1" y="37"/>
                  </a:cxn>
                  <a:cxn ang="0">
                    <a:pos x="0" y="51"/>
                  </a:cxn>
                  <a:cxn ang="0">
                    <a:pos x="5" y="71"/>
                  </a:cxn>
                  <a:cxn ang="0">
                    <a:pos x="15" y="92"/>
                  </a:cxn>
                  <a:cxn ang="0">
                    <a:pos x="29" y="105"/>
                  </a:cxn>
                  <a:cxn ang="0">
                    <a:pos x="45" y="109"/>
                  </a:cxn>
                  <a:cxn ang="0">
                    <a:pos x="59" y="105"/>
                  </a:cxn>
                  <a:cxn ang="0">
                    <a:pos x="70" y="96"/>
                  </a:cxn>
                  <a:cxn ang="0">
                    <a:pos x="83" y="82"/>
                  </a:cxn>
                  <a:cxn ang="0">
                    <a:pos x="97" y="72"/>
                  </a:cxn>
                  <a:cxn ang="0">
                    <a:pos x="110" y="75"/>
                  </a:cxn>
                  <a:cxn ang="0">
                    <a:pos x="122" y="95"/>
                  </a:cxn>
                  <a:cxn ang="0">
                    <a:pos x="133" y="116"/>
                  </a:cxn>
                  <a:cxn ang="0">
                    <a:pos x="136" y="138"/>
                  </a:cxn>
                  <a:cxn ang="0">
                    <a:pos x="129" y="167"/>
                  </a:cxn>
                  <a:cxn ang="0">
                    <a:pos x="109" y="206"/>
                  </a:cxn>
                  <a:cxn ang="0">
                    <a:pos x="93" y="246"/>
                  </a:cxn>
                  <a:cxn ang="0">
                    <a:pos x="83" y="282"/>
                  </a:cxn>
                  <a:cxn ang="0">
                    <a:pos x="81" y="316"/>
                  </a:cxn>
                  <a:cxn ang="0">
                    <a:pos x="86" y="341"/>
                  </a:cxn>
                  <a:cxn ang="0">
                    <a:pos x="93" y="356"/>
                  </a:cxn>
                  <a:cxn ang="0">
                    <a:pos x="102" y="372"/>
                  </a:cxn>
                  <a:cxn ang="0">
                    <a:pos x="114" y="386"/>
                  </a:cxn>
                  <a:cxn ang="0">
                    <a:pos x="129" y="399"/>
                  </a:cxn>
                  <a:cxn ang="0">
                    <a:pos x="148" y="409"/>
                  </a:cxn>
                  <a:cxn ang="0">
                    <a:pos x="170" y="415"/>
                  </a:cxn>
                  <a:cxn ang="0">
                    <a:pos x="196" y="418"/>
                  </a:cxn>
                  <a:cxn ang="0">
                    <a:pos x="235" y="413"/>
                  </a:cxn>
                  <a:cxn ang="0">
                    <a:pos x="248" y="402"/>
                  </a:cxn>
                  <a:cxn ang="0">
                    <a:pos x="233" y="388"/>
                  </a:cxn>
                  <a:cxn ang="0">
                    <a:pos x="215" y="377"/>
                  </a:cxn>
                </a:cxnLst>
                <a:rect l="0" t="0" r="r" b="b"/>
                <a:pathLst>
                  <a:path w="248" h="418">
                    <a:moveTo>
                      <a:pt x="211" y="375"/>
                    </a:moveTo>
                    <a:lnTo>
                      <a:pt x="206" y="376"/>
                    </a:lnTo>
                    <a:lnTo>
                      <a:pt x="195" y="377"/>
                    </a:lnTo>
                    <a:lnTo>
                      <a:pt x="178" y="377"/>
                    </a:lnTo>
                    <a:lnTo>
                      <a:pt x="160" y="374"/>
                    </a:lnTo>
                    <a:lnTo>
                      <a:pt x="142" y="365"/>
                    </a:lnTo>
                    <a:lnTo>
                      <a:pt x="127" y="349"/>
                    </a:lnTo>
                    <a:lnTo>
                      <a:pt x="120" y="324"/>
                    </a:lnTo>
                    <a:lnTo>
                      <a:pt x="120" y="289"/>
                    </a:lnTo>
                    <a:lnTo>
                      <a:pt x="129" y="254"/>
                    </a:lnTo>
                    <a:lnTo>
                      <a:pt x="142" y="227"/>
                    </a:lnTo>
                    <a:lnTo>
                      <a:pt x="156" y="207"/>
                    </a:lnTo>
                    <a:lnTo>
                      <a:pt x="172" y="190"/>
                    </a:lnTo>
                    <a:lnTo>
                      <a:pt x="184" y="172"/>
                    </a:lnTo>
                    <a:lnTo>
                      <a:pt x="194" y="152"/>
                    </a:lnTo>
                    <a:lnTo>
                      <a:pt x="197" y="125"/>
                    </a:lnTo>
                    <a:lnTo>
                      <a:pt x="192" y="90"/>
                    </a:lnTo>
                    <a:lnTo>
                      <a:pt x="187" y="71"/>
                    </a:lnTo>
                    <a:lnTo>
                      <a:pt x="179" y="54"/>
                    </a:lnTo>
                    <a:lnTo>
                      <a:pt x="170" y="40"/>
                    </a:lnTo>
                    <a:lnTo>
                      <a:pt x="160" y="28"/>
                    </a:lnTo>
                    <a:lnTo>
                      <a:pt x="148" y="18"/>
                    </a:lnTo>
                    <a:lnTo>
                      <a:pt x="135" y="10"/>
                    </a:lnTo>
                    <a:lnTo>
                      <a:pt x="122" y="6"/>
                    </a:lnTo>
                    <a:lnTo>
                      <a:pt x="108" y="2"/>
                    </a:lnTo>
                    <a:lnTo>
                      <a:pt x="93" y="1"/>
                    </a:lnTo>
                    <a:lnTo>
                      <a:pt x="79" y="0"/>
                    </a:lnTo>
                    <a:lnTo>
                      <a:pt x="66" y="2"/>
                    </a:lnTo>
                    <a:lnTo>
                      <a:pt x="52" y="4"/>
                    </a:lnTo>
                    <a:lnTo>
                      <a:pt x="38" y="8"/>
                    </a:lnTo>
                    <a:lnTo>
                      <a:pt x="26" y="15"/>
                    </a:lnTo>
                    <a:lnTo>
                      <a:pt x="14" y="21"/>
                    </a:lnTo>
                    <a:lnTo>
                      <a:pt x="4" y="28"/>
                    </a:lnTo>
                    <a:lnTo>
                      <a:pt x="4" y="29"/>
                    </a:lnTo>
                    <a:lnTo>
                      <a:pt x="2" y="32"/>
                    </a:lnTo>
                    <a:lnTo>
                      <a:pt x="1" y="37"/>
                    </a:lnTo>
                    <a:lnTo>
                      <a:pt x="0" y="44"/>
                    </a:lnTo>
                    <a:lnTo>
                      <a:pt x="0" y="51"/>
                    </a:lnTo>
                    <a:lnTo>
                      <a:pt x="2" y="61"/>
                    </a:lnTo>
                    <a:lnTo>
                      <a:pt x="5" y="71"/>
                    </a:lnTo>
                    <a:lnTo>
                      <a:pt x="9" y="83"/>
                    </a:lnTo>
                    <a:lnTo>
                      <a:pt x="15" y="92"/>
                    </a:lnTo>
                    <a:lnTo>
                      <a:pt x="22" y="100"/>
                    </a:lnTo>
                    <a:lnTo>
                      <a:pt x="29" y="105"/>
                    </a:lnTo>
                    <a:lnTo>
                      <a:pt x="36" y="107"/>
                    </a:lnTo>
                    <a:lnTo>
                      <a:pt x="45" y="109"/>
                    </a:lnTo>
                    <a:lnTo>
                      <a:pt x="52" y="107"/>
                    </a:lnTo>
                    <a:lnTo>
                      <a:pt x="59" y="105"/>
                    </a:lnTo>
                    <a:lnTo>
                      <a:pt x="65" y="102"/>
                    </a:lnTo>
                    <a:lnTo>
                      <a:pt x="70" y="96"/>
                    </a:lnTo>
                    <a:lnTo>
                      <a:pt x="76" y="90"/>
                    </a:lnTo>
                    <a:lnTo>
                      <a:pt x="83" y="82"/>
                    </a:lnTo>
                    <a:lnTo>
                      <a:pt x="90" y="77"/>
                    </a:lnTo>
                    <a:lnTo>
                      <a:pt x="97" y="72"/>
                    </a:lnTo>
                    <a:lnTo>
                      <a:pt x="103" y="72"/>
                    </a:lnTo>
                    <a:lnTo>
                      <a:pt x="110" y="75"/>
                    </a:lnTo>
                    <a:lnTo>
                      <a:pt x="116" y="84"/>
                    </a:lnTo>
                    <a:lnTo>
                      <a:pt x="122" y="95"/>
                    </a:lnTo>
                    <a:lnTo>
                      <a:pt x="127" y="105"/>
                    </a:lnTo>
                    <a:lnTo>
                      <a:pt x="133" y="116"/>
                    </a:lnTo>
                    <a:lnTo>
                      <a:pt x="136" y="126"/>
                    </a:lnTo>
                    <a:lnTo>
                      <a:pt x="136" y="138"/>
                    </a:lnTo>
                    <a:lnTo>
                      <a:pt x="135" y="151"/>
                    </a:lnTo>
                    <a:lnTo>
                      <a:pt x="129" y="167"/>
                    </a:lnTo>
                    <a:lnTo>
                      <a:pt x="120" y="186"/>
                    </a:lnTo>
                    <a:lnTo>
                      <a:pt x="109" y="206"/>
                    </a:lnTo>
                    <a:lnTo>
                      <a:pt x="100" y="226"/>
                    </a:lnTo>
                    <a:lnTo>
                      <a:pt x="93" y="246"/>
                    </a:lnTo>
                    <a:lnTo>
                      <a:pt x="87" y="265"/>
                    </a:lnTo>
                    <a:lnTo>
                      <a:pt x="83" y="282"/>
                    </a:lnTo>
                    <a:lnTo>
                      <a:pt x="81" y="300"/>
                    </a:lnTo>
                    <a:lnTo>
                      <a:pt x="81" y="316"/>
                    </a:lnTo>
                    <a:lnTo>
                      <a:pt x="83" y="333"/>
                    </a:lnTo>
                    <a:lnTo>
                      <a:pt x="86" y="341"/>
                    </a:lnTo>
                    <a:lnTo>
                      <a:pt x="89" y="349"/>
                    </a:lnTo>
                    <a:lnTo>
                      <a:pt x="93" y="356"/>
                    </a:lnTo>
                    <a:lnTo>
                      <a:pt x="96" y="364"/>
                    </a:lnTo>
                    <a:lnTo>
                      <a:pt x="102" y="372"/>
                    </a:lnTo>
                    <a:lnTo>
                      <a:pt x="108" y="379"/>
                    </a:lnTo>
                    <a:lnTo>
                      <a:pt x="114" y="386"/>
                    </a:lnTo>
                    <a:lnTo>
                      <a:pt x="121" y="393"/>
                    </a:lnTo>
                    <a:lnTo>
                      <a:pt x="129" y="399"/>
                    </a:lnTo>
                    <a:lnTo>
                      <a:pt x="137" y="404"/>
                    </a:lnTo>
                    <a:lnTo>
                      <a:pt x="148" y="409"/>
                    </a:lnTo>
                    <a:lnTo>
                      <a:pt x="157" y="412"/>
                    </a:lnTo>
                    <a:lnTo>
                      <a:pt x="170" y="415"/>
                    </a:lnTo>
                    <a:lnTo>
                      <a:pt x="182" y="417"/>
                    </a:lnTo>
                    <a:lnTo>
                      <a:pt x="196" y="418"/>
                    </a:lnTo>
                    <a:lnTo>
                      <a:pt x="211" y="418"/>
                    </a:lnTo>
                    <a:lnTo>
                      <a:pt x="235" y="413"/>
                    </a:lnTo>
                    <a:lnTo>
                      <a:pt x="245" y="409"/>
                    </a:lnTo>
                    <a:lnTo>
                      <a:pt x="248" y="402"/>
                    </a:lnTo>
                    <a:lnTo>
                      <a:pt x="243" y="395"/>
                    </a:lnTo>
                    <a:lnTo>
                      <a:pt x="233" y="388"/>
                    </a:lnTo>
                    <a:lnTo>
                      <a:pt x="223" y="381"/>
                    </a:lnTo>
                    <a:lnTo>
                      <a:pt x="215" y="377"/>
                    </a:lnTo>
                    <a:lnTo>
                      <a:pt x="211" y="375"/>
                    </a:lnTo>
                    <a:close/>
                  </a:path>
                </a:pathLst>
              </a:custGeom>
              <a:solidFill>
                <a:srgbClr val="0046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9" name="Freeform 1146"/>
              <p:cNvSpPr>
                <a:spLocks/>
              </p:cNvSpPr>
              <p:nvPr/>
            </p:nvSpPr>
            <p:spPr bwMode="auto">
              <a:xfrm>
                <a:off x="588" y="3032"/>
                <a:ext cx="172" cy="199"/>
              </a:xfrm>
              <a:custGeom>
                <a:avLst/>
                <a:gdLst/>
                <a:ahLst/>
                <a:cxnLst>
                  <a:cxn ang="0">
                    <a:pos x="1" y="177"/>
                  </a:cxn>
                  <a:cxn ang="0">
                    <a:pos x="1" y="172"/>
                  </a:cxn>
                  <a:cxn ang="0">
                    <a:pos x="4" y="155"/>
                  </a:cxn>
                  <a:cxn ang="0">
                    <a:pos x="10" y="134"/>
                  </a:cxn>
                  <a:cxn ang="0">
                    <a:pos x="21" y="107"/>
                  </a:cxn>
                  <a:cxn ang="0">
                    <a:pos x="38" y="78"/>
                  </a:cxn>
                  <a:cxn ang="0">
                    <a:pos x="62" y="50"/>
                  </a:cxn>
                  <a:cxn ang="0">
                    <a:pos x="97" y="26"/>
                  </a:cxn>
                  <a:cxn ang="0">
                    <a:pos x="140" y="7"/>
                  </a:cxn>
                  <a:cxn ang="0">
                    <a:pos x="163" y="3"/>
                  </a:cxn>
                  <a:cxn ang="0">
                    <a:pos x="186" y="0"/>
                  </a:cxn>
                  <a:cxn ang="0">
                    <a:pos x="206" y="0"/>
                  </a:cxn>
                  <a:cxn ang="0">
                    <a:pos x="223" y="4"/>
                  </a:cxn>
                  <a:cxn ang="0">
                    <a:pos x="240" y="9"/>
                  </a:cxn>
                  <a:cxn ang="0">
                    <a:pos x="255" y="16"/>
                  </a:cxn>
                  <a:cxn ang="0">
                    <a:pos x="268" y="24"/>
                  </a:cxn>
                  <a:cxn ang="0">
                    <a:pos x="280" y="34"/>
                  </a:cxn>
                  <a:cxn ang="0">
                    <a:pos x="289" y="45"/>
                  </a:cxn>
                  <a:cxn ang="0">
                    <a:pos x="298" y="57"/>
                  </a:cxn>
                  <a:cxn ang="0">
                    <a:pos x="307" y="68"/>
                  </a:cxn>
                  <a:cxn ang="0">
                    <a:pos x="314" y="80"/>
                  </a:cxn>
                  <a:cxn ang="0">
                    <a:pos x="319" y="93"/>
                  </a:cxn>
                  <a:cxn ang="0">
                    <a:pos x="325" y="104"/>
                  </a:cxn>
                  <a:cxn ang="0">
                    <a:pos x="330" y="114"/>
                  </a:cxn>
                  <a:cxn ang="0">
                    <a:pos x="334" y="125"/>
                  </a:cxn>
                  <a:cxn ang="0">
                    <a:pos x="338" y="135"/>
                  </a:cxn>
                  <a:cxn ang="0">
                    <a:pos x="341" y="149"/>
                  </a:cxn>
                  <a:cxn ang="0">
                    <a:pos x="342" y="167"/>
                  </a:cxn>
                  <a:cxn ang="0">
                    <a:pos x="344" y="186"/>
                  </a:cxn>
                  <a:cxn ang="0">
                    <a:pos x="344" y="207"/>
                  </a:cxn>
                  <a:cxn ang="0">
                    <a:pos x="343" y="229"/>
                  </a:cxn>
                  <a:cxn ang="0">
                    <a:pos x="341" y="252"/>
                  </a:cxn>
                  <a:cxn ang="0">
                    <a:pos x="336" y="275"/>
                  </a:cxn>
                  <a:cxn ang="0">
                    <a:pos x="330" y="297"/>
                  </a:cxn>
                  <a:cxn ang="0">
                    <a:pos x="321" y="318"/>
                  </a:cxn>
                  <a:cxn ang="0">
                    <a:pos x="310" y="339"/>
                  </a:cxn>
                  <a:cxn ang="0">
                    <a:pos x="296" y="357"/>
                  </a:cxn>
                  <a:cxn ang="0">
                    <a:pos x="280" y="372"/>
                  </a:cxn>
                  <a:cxn ang="0">
                    <a:pos x="261" y="384"/>
                  </a:cxn>
                  <a:cxn ang="0">
                    <a:pos x="240" y="393"/>
                  </a:cxn>
                  <a:cxn ang="0">
                    <a:pos x="215" y="397"/>
                  </a:cxn>
                  <a:cxn ang="0">
                    <a:pos x="188" y="399"/>
                  </a:cxn>
                  <a:cxn ang="0">
                    <a:pos x="163" y="398"/>
                  </a:cxn>
                  <a:cxn ang="0">
                    <a:pos x="141" y="397"/>
                  </a:cxn>
                  <a:cxn ang="0">
                    <a:pos x="119" y="394"/>
                  </a:cxn>
                  <a:cxn ang="0">
                    <a:pos x="99" y="388"/>
                  </a:cxn>
                  <a:cxn ang="0">
                    <a:pos x="81" y="381"/>
                  </a:cxn>
                  <a:cxn ang="0">
                    <a:pos x="65" y="372"/>
                  </a:cxn>
                  <a:cxn ang="0">
                    <a:pos x="51" y="361"/>
                  </a:cxn>
                  <a:cxn ang="0">
                    <a:pos x="38" y="348"/>
                  </a:cxn>
                  <a:cxn ang="0">
                    <a:pos x="26" y="332"/>
                  </a:cxn>
                  <a:cxn ang="0">
                    <a:pos x="18" y="313"/>
                  </a:cxn>
                  <a:cxn ang="0">
                    <a:pos x="10" y="292"/>
                  </a:cxn>
                  <a:cxn ang="0">
                    <a:pos x="5" y="269"/>
                  </a:cxn>
                  <a:cxn ang="0">
                    <a:pos x="1" y="242"/>
                  </a:cxn>
                  <a:cxn ang="0">
                    <a:pos x="0" y="210"/>
                  </a:cxn>
                  <a:cxn ang="0">
                    <a:pos x="1" y="177"/>
                  </a:cxn>
                </a:cxnLst>
                <a:rect l="0" t="0" r="r" b="b"/>
                <a:pathLst>
                  <a:path w="344" h="399">
                    <a:moveTo>
                      <a:pt x="1" y="177"/>
                    </a:moveTo>
                    <a:lnTo>
                      <a:pt x="1" y="172"/>
                    </a:lnTo>
                    <a:lnTo>
                      <a:pt x="4" y="155"/>
                    </a:lnTo>
                    <a:lnTo>
                      <a:pt x="10" y="134"/>
                    </a:lnTo>
                    <a:lnTo>
                      <a:pt x="21" y="107"/>
                    </a:lnTo>
                    <a:lnTo>
                      <a:pt x="38" y="78"/>
                    </a:lnTo>
                    <a:lnTo>
                      <a:pt x="62" y="50"/>
                    </a:lnTo>
                    <a:lnTo>
                      <a:pt x="97" y="26"/>
                    </a:lnTo>
                    <a:lnTo>
                      <a:pt x="140" y="7"/>
                    </a:lnTo>
                    <a:lnTo>
                      <a:pt x="163" y="3"/>
                    </a:lnTo>
                    <a:lnTo>
                      <a:pt x="186" y="0"/>
                    </a:lnTo>
                    <a:lnTo>
                      <a:pt x="206" y="0"/>
                    </a:lnTo>
                    <a:lnTo>
                      <a:pt x="223" y="4"/>
                    </a:lnTo>
                    <a:lnTo>
                      <a:pt x="240" y="9"/>
                    </a:lnTo>
                    <a:lnTo>
                      <a:pt x="255" y="16"/>
                    </a:lnTo>
                    <a:lnTo>
                      <a:pt x="268" y="24"/>
                    </a:lnTo>
                    <a:lnTo>
                      <a:pt x="280" y="34"/>
                    </a:lnTo>
                    <a:lnTo>
                      <a:pt x="289" y="45"/>
                    </a:lnTo>
                    <a:lnTo>
                      <a:pt x="298" y="57"/>
                    </a:lnTo>
                    <a:lnTo>
                      <a:pt x="307" y="68"/>
                    </a:lnTo>
                    <a:lnTo>
                      <a:pt x="314" y="80"/>
                    </a:lnTo>
                    <a:lnTo>
                      <a:pt x="319" y="93"/>
                    </a:lnTo>
                    <a:lnTo>
                      <a:pt x="325" y="104"/>
                    </a:lnTo>
                    <a:lnTo>
                      <a:pt x="330" y="114"/>
                    </a:lnTo>
                    <a:lnTo>
                      <a:pt x="334" y="125"/>
                    </a:lnTo>
                    <a:lnTo>
                      <a:pt x="338" y="135"/>
                    </a:lnTo>
                    <a:lnTo>
                      <a:pt x="341" y="149"/>
                    </a:lnTo>
                    <a:lnTo>
                      <a:pt x="342" y="167"/>
                    </a:lnTo>
                    <a:lnTo>
                      <a:pt x="344" y="186"/>
                    </a:lnTo>
                    <a:lnTo>
                      <a:pt x="344" y="207"/>
                    </a:lnTo>
                    <a:lnTo>
                      <a:pt x="343" y="229"/>
                    </a:lnTo>
                    <a:lnTo>
                      <a:pt x="341" y="252"/>
                    </a:lnTo>
                    <a:lnTo>
                      <a:pt x="336" y="275"/>
                    </a:lnTo>
                    <a:lnTo>
                      <a:pt x="330" y="297"/>
                    </a:lnTo>
                    <a:lnTo>
                      <a:pt x="321" y="318"/>
                    </a:lnTo>
                    <a:lnTo>
                      <a:pt x="310" y="339"/>
                    </a:lnTo>
                    <a:lnTo>
                      <a:pt x="296" y="357"/>
                    </a:lnTo>
                    <a:lnTo>
                      <a:pt x="280" y="372"/>
                    </a:lnTo>
                    <a:lnTo>
                      <a:pt x="261" y="384"/>
                    </a:lnTo>
                    <a:lnTo>
                      <a:pt x="240" y="393"/>
                    </a:lnTo>
                    <a:lnTo>
                      <a:pt x="215" y="397"/>
                    </a:lnTo>
                    <a:lnTo>
                      <a:pt x="188" y="399"/>
                    </a:lnTo>
                    <a:lnTo>
                      <a:pt x="163" y="398"/>
                    </a:lnTo>
                    <a:lnTo>
                      <a:pt x="141" y="397"/>
                    </a:lnTo>
                    <a:lnTo>
                      <a:pt x="119" y="394"/>
                    </a:lnTo>
                    <a:lnTo>
                      <a:pt x="99" y="388"/>
                    </a:lnTo>
                    <a:lnTo>
                      <a:pt x="81" y="381"/>
                    </a:lnTo>
                    <a:lnTo>
                      <a:pt x="65" y="372"/>
                    </a:lnTo>
                    <a:lnTo>
                      <a:pt x="51" y="361"/>
                    </a:lnTo>
                    <a:lnTo>
                      <a:pt x="38" y="348"/>
                    </a:lnTo>
                    <a:lnTo>
                      <a:pt x="26" y="332"/>
                    </a:lnTo>
                    <a:lnTo>
                      <a:pt x="18" y="313"/>
                    </a:lnTo>
                    <a:lnTo>
                      <a:pt x="10" y="292"/>
                    </a:lnTo>
                    <a:lnTo>
                      <a:pt x="5" y="269"/>
                    </a:lnTo>
                    <a:lnTo>
                      <a:pt x="1" y="242"/>
                    </a:lnTo>
                    <a:lnTo>
                      <a:pt x="0" y="210"/>
                    </a:lnTo>
                    <a:lnTo>
                      <a:pt x="1" y="17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0" name="Freeform 1147"/>
              <p:cNvSpPr>
                <a:spLocks/>
              </p:cNvSpPr>
              <p:nvPr/>
            </p:nvSpPr>
            <p:spPr bwMode="auto">
              <a:xfrm>
                <a:off x="582" y="3117"/>
                <a:ext cx="10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1" y="9"/>
                  </a:cxn>
                  <a:cxn ang="0">
                    <a:pos x="22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2" h="9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1" y="9"/>
                    </a:lnTo>
                    <a:lnTo>
                      <a:pt x="22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1" name="Freeform 1148"/>
              <p:cNvSpPr>
                <a:spLocks/>
              </p:cNvSpPr>
              <p:nvPr/>
            </p:nvSpPr>
            <p:spPr bwMode="auto">
              <a:xfrm>
                <a:off x="582" y="3109"/>
                <a:ext cx="10" cy="1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1"/>
                  </a:cxn>
                  <a:cxn ang="0">
                    <a:pos x="0" y="17"/>
                  </a:cxn>
                  <a:cxn ang="0">
                    <a:pos x="22" y="21"/>
                  </a:cxn>
                  <a:cxn ang="0">
                    <a:pos x="25" y="4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0"/>
                  </a:cxn>
                </a:cxnLst>
                <a:rect l="0" t="0" r="r" b="b"/>
                <a:pathLst>
                  <a:path w="25" h="21">
                    <a:moveTo>
                      <a:pt x="2" y="0"/>
                    </a:moveTo>
                    <a:lnTo>
                      <a:pt x="2" y="1"/>
                    </a:lnTo>
                    <a:lnTo>
                      <a:pt x="0" y="17"/>
                    </a:lnTo>
                    <a:lnTo>
                      <a:pt x="22" y="21"/>
                    </a:lnTo>
                    <a:lnTo>
                      <a:pt x="25" y="4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2" name="Freeform 1149"/>
              <p:cNvSpPr>
                <a:spLocks/>
              </p:cNvSpPr>
              <p:nvPr/>
            </p:nvSpPr>
            <p:spPr bwMode="auto">
              <a:xfrm>
                <a:off x="582" y="3097"/>
                <a:ext cx="15" cy="1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6" y="1"/>
                  </a:cxn>
                  <a:cxn ang="0">
                    <a:pos x="0" y="24"/>
                  </a:cxn>
                  <a:cxn ang="0">
                    <a:pos x="23" y="30"/>
                  </a:cxn>
                  <a:cxn ang="0">
                    <a:pos x="27" y="7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7" y="0"/>
                  </a:cxn>
                </a:cxnLst>
                <a:rect l="0" t="0" r="r" b="b"/>
                <a:pathLst>
                  <a:path w="27" h="30">
                    <a:moveTo>
                      <a:pt x="7" y="0"/>
                    </a:moveTo>
                    <a:lnTo>
                      <a:pt x="6" y="1"/>
                    </a:lnTo>
                    <a:lnTo>
                      <a:pt x="0" y="24"/>
                    </a:lnTo>
                    <a:lnTo>
                      <a:pt x="23" y="30"/>
                    </a:lnTo>
                    <a:lnTo>
                      <a:pt x="27" y="7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3" name="Freeform 1150"/>
              <p:cNvSpPr>
                <a:spLocks/>
              </p:cNvSpPr>
              <p:nvPr/>
            </p:nvSpPr>
            <p:spPr bwMode="auto">
              <a:xfrm>
                <a:off x="588" y="3083"/>
                <a:ext cx="15" cy="1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1" y="1"/>
                  </a:cxn>
                  <a:cxn ang="0">
                    <a:pos x="0" y="28"/>
                  </a:cxn>
                  <a:cxn ang="0">
                    <a:pos x="20" y="37"/>
                  </a:cxn>
                  <a:cxn ang="0">
                    <a:pos x="31" y="1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1"/>
                  </a:cxn>
                  <a:cxn ang="0">
                    <a:pos x="11" y="0"/>
                  </a:cxn>
                </a:cxnLst>
                <a:rect l="0" t="0" r="r" b="b"/>
                <a:pathLst>
                  <a:path w="31" h="37">
                    <a:moveTo>
                      <a:pt x="11" y="0"/>
                    </a:moveTo>
                    <a:lnTo>
                      <a:pt x="11" y="1"/>
                    </a:lnTo>
                    <a:lnTo>
                      <a:pt x="0" y="28"/>
                    </a:lnTo>
                    <a:lnTo>
                      <a:pt x="20" y="37"/>
                    </a:lnTo>
                    <a:lnTo>
                      <a:pt x="31" y="1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" name="Freeform 1151"/>
              <p:cNvSpPr>
                <a:spLocks/>
              </p:cNvSpPr>
              <p:nvPr/>
            </p:nvSpPr>
            <p:spPr bwMode="auto">
              <a:xfrm>
                <a:off x="593" y="3067"/>
                <a:ext cx="19" cy="21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7" y="1"/>
                  </a:cxn>
                  <a:cxn ang="0">
                    <a:pos x="0" y="30"/>
                  </a:cxn>
                  <a:cxn ang="0">
                    <a:pos x="20" y="41"/>
                  </a:cxn>
                  <a:cxn ang="0">
                    <a:pos x="36" y="13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7" y="1"/>
                  </a:cxn>
                  <a:cxn ang="0">
                    <a:pos x="19" y="0"/>
                  </a:cxn>
                </a:cxnLst>
                <a:rect l="0" t="0" r="r" b="b"/>
                <a:pathLst>
                  <a:path w="36" h="41">
                    <a:moveTo>
                      <a:pt x="19" y="0"/>
                    </a:moveTo>
                    <a:lnTo>
                      <a:pt x="17" y="1"/>
                    </a:lnTo>
                    <a:lnTo>
                      <a:pt x="0" y="30"/>
                    </a:lnTo>
                    <a:lnTo>
                      <a:pt x="20" y="41"/>
                    </a:lnTo>
                    <a:lnTo>
                      <a:pt x="36" y="13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7" y="1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5" name="Freeform 1152"/>
              <p:cNvSpPr>
                <a:spLocks/>
              </p:cNvSpPr>
              <p:nvPr/>
            </p:nvSpPr>
            <p:spPr bwMode="auto">
              <a:xfrm>
                <a:off x="601" y="3053"/>
                <a:ext cx="20" cy="20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4" y="2"/>
                  </a:cxn>
                  <a:cxn ang="0">
                    <a:pos x="0" y="30"/>
                  </a:cxn>
                  <a:cxn ang="0">
                    <a:pos x="16" y="44"/>
                  </a:cxn>
                  <a:cxn ang="0">
                    <a:pos x="41" y="16"/>
                  </a:cxn>
                  <a:cxn ang="0">
                    <a:pos x="25" y="0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5" y="0"/>
                  </a:cxn>
                </a:cxnLst>
                <a:rect l="0" t="0" r="r" b="b"/>
                <a:pathLst>
                  <a:path w="41" h="44">
                    <a:moveTo>
                      <a:pt x="25" y="0"/>
                    </a:moveTo>
                    <a:lnTo>
                      <a:pt x="24" y="2"/>
                    </a:lnTo>
                    <a:lnTo>
                      <a:pt x="0" y="30"/>
                    </a:lnTo>
                    <a:lnTo>
                      <a:pt x="16" y="44"/>
                    </a:lnTo>
                    <a:lnTo>
                      <a:pt x="41" y="16"/>
                    </a:lnTo>
                    <a:lnTo>
                      <a:pt x="25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6" name="Freeform 1153"/>
              <p:cNvSpPr>
                <a:spLocks/>
              </p:cNvSpPr>
              <p:nvPr/>
            </p:nvSpPr>
            <p:spPr bwMode="auto">
              <a:xfrm>
                <a:off x="614" y="3040"/>
                <a:ext cx="24" cy="25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4" y="1"/>
                  </a:cxn>
                  <a:cxn ang="0">
                    <a:pos x="0" y="25"/>
                  </a:cxn>
                  <a:cxn ang="0">
                    <a:pos x="13" y="43"/>
                  </a:cxn>
                  <a:cxn ang="0">
                    <a:pos x="47" y="18"/>
                  </a:cxn>
                  <a:cxn ang="0">
                    <a:pos x="37" y="0"/>
                  </a:cxn>
                  <a:cxn ang="0">
                    <a:pos x="36" y="0"/>
                  </a:cxn>
                  <a:cxn ang="0">
                    <a:pos x="34" y="1"/>
                  </a:cxn>
                  <a:cxn ang="0">
                    <a:pos x="37" y="0"/>
                  </a:cxn>
                </a:cxnLst>
                <a:rect l="0" t="0" r="r" b="b"/>
                <a:pathLst>
                  <a:path w="47" h="43">
                    <a:moveTo>
                      <a:pt x="37" y="0"/>
                    </a:moveTo>
                    <a:lnTo>
                      <a:pt x="34" y="1"/>
                    </a:lnTo>
                    <a:lnTo>
                      <a:pt x="0" y="25"/>
                    </a:lnTo>
                    <a:lnTo>
                      <a:pt x="13" y="43"/>
                    </a:lnTo>
                    <a:lnTo>
                      <a:pt x="47" y="18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7" name="Freeform 1154"/>
              <p:cNvSpPr>
                <a:spLocks/>
              </p:cNvSpPr>
              <p:nvPr/>
            </p:nvSpPr>
            <p:spPr bwMode="auto">
              <a:xfrm>
                <a:off x="631" y="3030"/>
                <a:ext cx="25" cy="20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3" y="1"/>
                  </a:cxn>
                  <a:cxn ang="0">
                    <a:pos x="0" y="19"/>
                  </a:cxn>
                  <a:cxn ang="0">
                    <a:pos x="8" y="39"/>
                  </a:cxn>
                  <a:cxn ang="0">
                    <a:pos x="51" y="2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3" y="1"/>
                  </a:cxn>
                  <a:cxn ang="0">
                    <a:pos x="46" y="0"/>
                  </a:cxn>
                </a:cxnLst>
                <a:rect l="0" t="0" r="r" b="b"/>
                <a:pathLst>
                  <a:path w="51" h="39">
                    <a:moveTo>
                      <a:pt x="46" y="0"/>
                    </a:moveTo>
                    <a:lnTo>
                      <a:pt x="43" y="1"/>
                    </a:lnTo>
                    <a:lnTo>
                      <a:pt x="0" y="19"/>
                    </a:lnTo>
                    <a:lnTo>
                      <a:pt x="8" y="39"/>
                    </a:lnTo>
                    <a:lnTo>
                      <a:pt x="51" y="2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3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8" name="Freeform 1155"/>
              <p:cNvSpPr>
                <a:spLocks/>
              </p:cNvSpPr>
              <p:nvPr/>
            </p:nvSpPr>
            <p:spPr bwMode="auto">
              <a:xfrm>
                <a:off x="655" y="3028"/>
                <a:ext cx="14" cy="13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4" y="1"/>
                  </a:cxn>
                  <a:cxn ang="0">
                    <a:pos x="0" y="6"/>
                  </a:cxn>
                  <a:cxn ang="0">
                    <a:pos x="4" y="27"/>
                  </a:cxn>
                  <a:cxn ang="0">
                    <a:pos x="28" y="22"/>
                  </a:cxn>
                  <a:cxn ang="0">
                    <a:pos x="25" y="0"/>
                  </a:cxn>
                  <a:cxn ang="0">
                    <a:pos x="24" y="0"/>
                  </a:cxn>
                  <a:cxn ang="0">
                    <a:pos x="24" y="1"/>
                  </a:cxn>
                  <a:cxn ang="0">
                    <a:pos x="25" y="0"/>
                  </a:cxn>
                </a:cxnLst>
                <a:rect l="0" t="0" r="r" b="b"/>
                <a:pathLst>
                  <a:path w="28" h="27">
                    <a:moveTo>
                      <a:pt x="25" y="0"/>
                    </a:moveTo>
                    <a:lnTo>
                      <a:pt x="24" y="1"/>
                    </a:lnTo>
                    <a:lnTo>
                      <a:pt x="0" y="6"/>
                    </a:lnTo>
                    <a:lnTo>
                      <a:pt x="4" y="27"/>
                    </a:lnTo>
                    <a:lnTo>
                      <a:pt x="28" y="22"/>
                    </a:lnTo>
                    <a:lnTo>
                      <a:pt x="25" y="0"/>
                    </a:lnTo>
                    <a:lnTo>
                      <a:pt x="24" y="0"/>
                    </a:lnTo>
                    <a:lnTo>
                      <a:pt x="24" y="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9" name="Freeform 1156"/>
              <p:cNvSpPr>
                <a:spLocks/>
              </p:cNvSpPr>
              <p:nvPr/>
            </p:nvSpPr>
            <p:spPr bwMode="auto">
              <a:xfrm>
                <a:off x="668" y="3027"/>
                <a:ext cx="13" cy="13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22" y="0"/>
                  </a:cxn>
                  <a:cxn ang="0">
                    <a:pos x="0" y="1"/>
                  </a:cxn>
                  <a:cxn ang="0">
                    <a:pos x="2" y="23"/>
                  </a:cxn>
                  <a:cxn ang="0">
                    <a:pos x="24" y="21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2" y="0"/>
                  </a:cxn>
                  <a:cxn ang="0">
                    <a:pos x="23" y="0"/>
                  </a:cxn>
                </a:cxnLst>
                <a:rect l="0" t="0" r="r" b="b"/>
                <a:pathLst>
                  <a:path w="24" h="23">
                    <a:moveTo>
                      <a:pt x="23" y="0"/>
                    </a:moveTo>
                    <a:lnTo>
                      <a:pt x="22" y="0"/>
                    </a:lnTo>
                    <a:lnTo>
                      <a:pt x="0" y="1"/>
                    </a:lnTo>
                    <a:lnTo>
                      <a:pt x="2" y="23"/>
                    </a:lnTo>
                    <a:lnTo>
                      <a:pt x="24" y="21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0" name="Freeform 1157"/>
              <p:cNvSpPr>
                <a:spLocks/>
              </p:cNvSpPr>
              <p:nvPr/>
            </p:nvSpPr>
            <p:spPr bwMode="auto">
              <a:xfrm>
                <a:off x="679" y="3027"/>
                <a:ext cx="11" cy="11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20" y="0"/>
                  </a:cxn>
                  <a:cxn ang="0">
                    <a:pos x="0" y="0"/>
                  </a:cxn>
                  <a:cxn ang="0">
                    <a:pos x="0" y="21"/>
                  </a:cxn>
                  <a:cxn ang="0">
                    <a:pos x="20" y="22"/>
                  </a:cxn>
                  <a:cxn ang="0">
                    <a:pos x="22" y="0"/>
                  </a:cxn>
                  <a:cxn ang="0">
                    <a:pos x="21" y="0"/>
                  </a:cxn>
                  <a:cxn ang="0">
                    <a:pos x="20" y="0"/>
                  </a:cxn>
                  <a:cxn ang="0">
                    <a:pos x="22" y="0"/>
                  </a:cxn>
                </a:cxnLst>
                <a:rect l="0" t="0" r="r" b="b"/>
                <a:pathLst>
                  <a:path w="22" h="22">
                    <a:moveTo>
                      <a:pt x="22" y="0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20" y="22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20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1" name="Freeform 1158"/>
              <p:cNvSpPr>
                <a:spLocks/>
              </p:cNvSpPr>
              <p:nvPr/>
            </p:nvSpPr>
            <p:spPr bwMode="auto">
              <a:xfrm>
                <a:off x="688" y="3027"/>
                <a:ext cx="13" cy="13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23" y="3"/>
                  </a:cxn>
                  <a:cxn ang="0">
                    <a:pos x="5" y="0"/>
                  </a:cxn>
                  <a:cxn ang="0">
                    <a:pos x="0" y="22"/>
                  </a:cxn>
                  <a:cxn ang="0">
                    <a:pos x="18" y="24"/>
                  </a:cxn>
                  <a:cxn ang="0">
                    <a:pos x="24" y="3"/>
                  </a:cxn>
                  <a:cxn ang="0">
                    <a:pos x="23" y="3"/>
                  </a:cxn>
                  <a:cxn ang="0">
                    <a:pos x="23" y="3"/>
                  </a:cxn>
                  <a:cxn ang="0">
                    <a:pos x="24" y="3"/>
                  </a:cxn>
                </a:cxnLst>
                <a:rect l="0" t="0" r="r" b="b"/>
                <a:pathLst>
                  <a:path w="24" h="24">
                    <a:moveTo>
                      <a:pt x="24" y="3"/>
                    </a:moveTo>
                    <a:lnTo>
                      <a:pt x="23" y="3"/>
                    </a:lnTo>
                    <a:lnTo>
                      <a:pt x="5" y="0"/>
                    </a:lnTo>
                    <a:lnTo>
                      <a:pt x="0" y="22"/>
                    </a:lnTo>
                    <a:lnTo>
                      <a:pt x="18" y="24"/>
                    </a:lnTo>
                    <a:lnTo>
                      <a:pt x="24" y="3"/>
                    </a:lnTo>
                    <a:lnTo>
                      <a:pt x="23" y="3"/>
                    </a:lnTo>
                    <a:lnTo>
                      <a:pt x="23" y="3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2" name="Freeform 1159"/>
              <p:cNvSpPr>
                <a:spLocks/>
              </p:cNvSpPr>
              <p:nvPr/>
            </p:nvSpPr>
            <p:spPr bwMode="auto">
              <a:xfrm>
                <a:off x="696" y="3030"/>
                <a:ext cx="15" cy="15"/>
              </a:xfrm>
              <a:custGeom>
                <a:avLst/>
                <a:gdLst/>
                <a:ahLst/>
                <a:cxnLst>
                  <a:cxn ang="0">
                    <a:pos x="24" y="6"/>
                  </a:cxn>
                  <a:cxn ang="0">
                    <a:pos x="23" y="5"/>
                  </a:cxn>
                  <a:cxn ang="0">
                    <a:pos x="7" y="0"/>
                  </a:cxn>
                  <a:cxn ang="0">
                    <a:pos x="0" y="21"/>
                  </a:cxn>
                  <a:cxn ang="0">
                    <a:pos x="16" y="26"/>
                  </a:cxn>
                  <a:cxn ang="0">
                    <a:pos x="24" y="6"/>
                  </a:cxn>
                  <a:cxn ang="0">
                    <a:pos x="24" y="5"/>
                  </a:cxn>
                  <a:cxn ang="0">
                    <a:pos x="23" y="5"/>
                  </a:cxn>
                  <a:cxn ang="0">
                    <a:pos x="24" y="6"/>
                  </a:cxn>
                </a:cxnLst>
                <a:rect l="0" t="0" r="r" b="b"/>
                <a:pathLst>
                  <a:path w="24" h="26">
                    <a:moveTo>
                      <a:pt x="24" y="6"/>
                    </a:moveTo>
                    <a:lnTo>
                      <a:pt x="23" y="5"/>
                    </a:lnTo>
                    <a:lnTo>
                      <a:pt x="7" y="0"/>
                    </a:lnTo>
                    <a:lnTo>
                      <a:pt x="0" y="21"/>
                    </a:lnTo>
                    <a:lnTo>
                      <a:pt x="16" y="26"/>
                    </a:lnTo>
                    <a:lnTo>
                      <a:pt x="24" y="6"/>
                    </a:lnTo>
                    <a:lnTo>
                      <a:pt x="24" y="5"/>
                    </a:lnTo>
                    <a:lnTo>
                      <a:pt x="23" y="5"/>
                    </a:lnTo>
                    <a:lnTo>
                      <a:pt x="24" y="6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3" name="Freeform 1160"/>
              <p:cNvSpPr>
                <a:spLocks/>
              </p:cNvSpPr>
              <p:nvPr/>
            </p:nvSpPr>
            <p:spPr bwMode="auto">
              <a:xfrm>
                <a:off x="704" y="3032"/>
                <a:ext cx="13" cy="13"/>
              </a:xfrm>
              <a:custGeom>
                <a:avLst/>
                <a:gdLst/>
                <a:ahLst/>
                <a:cxnLst>
                  <a:cxn ang="0">
                    <a:pos x="26" y="7"/>
                  </a:cxn>
                  <a:cxn ang="0">
                    <a:pos x="23" y="6"/>
                  </a:cxn>
                  <a:cxn ang="0">
                    <a:pos x="9" y="0"/>
                  </a:cxn>
                  <a:cxn ang="0">
                    <a:pos x="0" y="20"/>
                  </a:cxn>
                  <a:cxn ang="0">
                    <a:pos x="15" y="26"/>
                  </a:cxn>
                  <a:cxn ang="0">
                    <a:pos x="26" y="7"/>
                  </a:cxn>
                  <a:cxn ang="0">
                    <a:pos x="25" y="7"/>
                  </a:cxn>
                  <a:cxn ang="0">
                    <a:pos x="23" y="6"/>
                  </a:cxn>
                  <a:cxn ang="0">
                    <a:pos x="26" y="7"/>
                  </a:cxn>
                </a:cxnLst>
                <a:rect l="0" t="0" r="r" b="b"/>
                <a:pathLst>
                  <a:path w="26" h="26">
                    <a:moveTo>
                      <a:pt x="26" y="7"/>
                    </a:moveTo>
                    <a:lnTo>
                      <a:pt x="23" y="6"/>
                    </a:lnTo>
                    <a:lnTo>
                      <a:pt x="9" y="0"/>
                    </a:lnTo>
                    <a:lnTo>
                      <a:pt x="0" y="20"/>
                    </a:lnTo>
                    <a:lnTo>
                      <a:pt x="15" y="26"/>
                    </a:lnTo>
                    <a:lnTo>
                      <a:pt x="26" y="7"/>
                    </a:lnTo>
                    <a:lnTo>
                      <a:pt x="25" y="7"/>
                    </a:lnTo>
                    <a:lnTo>
                      <a:pt x="23" y="6"/>
                    </a:lnTo>
                    <a:lnTo>
                      <a:pt x="26" y="7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4" name="Freeform 1161"/>
              <p:cNvSpPr>
                <a:spLocks/>
              </p:cNvSpPr>
              <p:nvPr/>
            </p:nvSpPr>
            <p:spPr bwMode="auto">
              <a:xfrm>
                <a:off x="711" y="3035"/>
                <a:ext cx="14" cy="15"/>
              </a:xfrm>
              <a:custGeom>
                <a:avLst/>
                <a:gdLst/>
                <a:ahLst/>
                <a:cxnLst>
                  <a:cxn ang="0">
                    <a:pos x="27" y="10"/>
                  </a:cxn>
                  <a:cxn ang="0">
                    <a:pos x="26" y="10"/>
                  </a:cxn>
                  <a:cxn ang="0">
                    <a:pos x="13" y="0"/>
                  </a:cxn>
                  <a:cxn ang="0">
                    <a:pos x="0" y="19"/>
                  </a:cxn>
                  <a:cxn ang="0">
                    <a:pos x="14" y="27"/>
                  </a:cxn>
                  <a:cxn ang="0">
                    <a:pos x="27" y="10"/>
                  </a:cxn>
                  <a:cxn ang="0">
                    <a:pos x="27" y="10"/>
                  </a:cxn>
                  <a:cxn ang="0">
                    <a:pos x="26" y="10"/>
                  </a:cxn>
                  <a:cxn ang="0">
                    <a:pos x="27" y="10"/>
                  </a:cxn>
                </a:cxnLst>
                <a:rect l="0" t="0" r="r" b="b"/>
                <a:pathLst>
                  <a:path w="27" h="27">
                    <a:moveTo>
                      <a:pt x="27" y="10"/>
                    </a:moveTo>
                    <a:lnTo>
                      <a:pt x="26" y="10"/>
                    </a:lnTo>
                    <a:lnTo>
                      <a:pt x="13" y="0"/>
                    </a:lnTo>
                    <a:lnTo>
                      <a:pt x="0" y="19"/>
                    </a:lnTo>
                    <a:lnTo>
                      <a:pt x="14" y="27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6" y="10"/>
                    </a:lnTo>
                    <a:lnTo>
                      <a:pt x="27" y="10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5" name="Freeform 1162"/>
              <p:cNvSpPr>
                <a:spLocks/>
              </p:cNvSpPr>
              <p:nvPr/>
            </p:nvSpPr>
            <p:spPr bwMode="auto">
              <a:xfrm>
                <a:off x="716" y="3040"/>
                <a:ext cx="14" cy="15"/>
              </a:xfrm>
              <a:custGeom>
                <a:avLst/>
                <a:gdLst/>
                <a:ahLst/>
                <a:cxnLst>
                  <a:cxn ang="0">
                    <a:pos x="27" y="10"/>
                  </a:cxn>
                  <a:cxn ang="0">
                    <a:pos x="27" y="10"/>
                  </a:cxn>
                  <a:cxn ang="0">
                    <a:pos x="15" y="0"/>
                  </a:cxn>
                  <a:cxn ang="0">
                    <a:pos x="0" y="16"/>
                  </a:cxn>
                  <a:cxn ang="0">
                    <a:pos x="11" y="27"/>
                  </a:cxn>
                  <a:cxn ang="0">
                    <a:pos x="27" y="10"/>
                  </a:cxn>
                  <a:cxn ang="0">
                    <a:pos x="27" y="10"/>
                  </a:cxn>
                  <a:cxn ang="0">
                    <a:pos x="27" y="10"/>
                  </a:cxn>
                  <a:cxn ang="0">
                    <a:pos x="27" y="10"/>
                  </a:cxn>
                </a:cxnLst>
                <a:rect l="0" t="0" r="r" b="b"/>
                <a:pathLst>
                  <a:path w="27" h="27">
                    <a:moveTo>
                      <a:pt x="27" y="10"/>
                    </a:moveTo>
                    <a:lnTo>
                      <a:pt x="27" y="10"/>
                    </a:lnTo>
                    <a:lnTo>
                      <a:pt x="15" y="0"/>
                    </a:lnTo>
                    <a:lnTo>
                      <a:pt x="0" y="16"/>
                    </a:lnTo>
                    <a:lnTo>
                      <a:pt x="11" y="27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7" y="10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6" name="Freeform 1163"/>
              <p:cNvSpPr>
                <a:spLocks/>
              </p:cNvSpPr>
              <p:nvPr/>
            </p:nvSpPr>
            <p:spPr bwMode="auto">
              <a:xfrm>
                <a:off x="722" y="3045"/>
                <a:ext cx="13" cy="15"/>
              </a:xfrm>
              <a:custGeom>
                <a:avLst/>
                <a:gdLst/>
                <a:ahLst/>
                <a:cxnLst>
                  <a:cxn ang="0">
                    <a:pos x="26" y="12"/>
                  </a:cxn>
                  <a:cxn ang="0">
                    <a:pos x="26" y="11"/>
                  </a:cxn>
                  <a:cxn ang="0">
                    <a:pos x="16" y="0"/>
                  </a:cxn>
                  <a:cxn ang="0">
                    <a:pos x="0" y="17"/>
                  </a:cxn>
                  <a:cxn ang="0">
                    <a:pos x="11" y="26"/>
                  </a:cxn>
                  <a:cxn ang="0">
                    <a:pos x="26" y="12"/>
                  </a:cxn>
                  <a:cxn ang="0">
                    <a:pos x="26" y="12"/>
                  </a:cxn>
                  <a:cxn ang="0">
                    <a:pos x="26" y="11"/>
                  </a:cxn>
                  <a:cxn ang="0">
                    <a:pos x="26" y="12"/>
                  </a:cxn>
                </a:cxnLst>
                <a:rect l="0" t="0" r="r" b="b"/>
                <a:pathLst>
                  <a:path w="26" h="26">
                    <a:moveTo>
                      <a:pt x="26" y="12"/>
                    </a:moveTo>
                    <a:lnTo>
                      <a:pt x="26" y="11"/>
                    </a:lnTo>
                    <a:lnTo>
                      <a:pt x="16" y="0"/>
                    </a:lnTo>
                    <a:lnTo>
                      <a:pt x="0" y="17"/>
                    </a:lnTo>
                    <a:lnTo>
                      <a:pt x="11" y="26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1"/>
                    </a:lnTo>
                    <a:lnTo>
                      <a:pt x="26" y="12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7" name="Freeform 1164"/>
              <p:cNvSpPr>
                <a:spLocks/>
              </p:cNvSpPr>
              <p:nvPr/>
            </p:nvSpPr>
            <p:spPr bwMode="auto">
              <a:xfrm>
                <a:off x="727" y="3051"/>
                <a:ext cx="13" cy="14"/>
              </a:xfrm>
              <a:custGeom>
                <a:avLst/>
                <a:gdLst/>
                <a:ahLst/>
                <a:cxnLst>
                  <a:cxn ang="0">
                    <a:pos x="27" y="13"/>
                  </a:cxn>
                  <a:cxn ang="0">
                    <a:pos x="27" y="12"/>
                  </a:cxn>
                  <a:cxn ang="0">
                    <a:pos x="16" y="0"/>
                  </a:cxn>
                  <a:cxn ang="0">
                    <a:pos x="0" y="14"/>
                  </a:cxn>
                  <a:cxn ang="0">
                    <a:pos x="9" y="26"/>
                  </a:cxn>
                  <a:cxn ang="0">
                    <a:pos x="27" y="13"/>
                  </a:cxn>
                  <a:cxn ang="0">
                    <a:pos x="27" y="12"/>
                  </a:cxn>
                  <a:cxn ang="0">
                    <a:pos x="27" y="12"/>
                  </a:cxn>
                  <a:cxn ang="0">
                    <a:pos x="27" y="13"/>
                  </a:cxn>
                </a:cxnLst>
                <a:rect l="0" t="0" r="r" b="b"/>
                <a:pathLst>
                  <a:path w="27" h="26">
                    <a:moveTo>
                      <a:pt x="27" y="13"/>
                    </a:moveTo>
                    <a:lnTo>
                      <a:pt x="27" y="12"/>
                    </a:lnTo>
                    <a:lnTo>
                      <a:pt x="16" y="0"/>
                    </a:lnTo>
                    <a:lnTo>
                      <a:pt x="0" y="14"/>
                    </a:lnTo>
                    <a:lnTo>
                      <a:pt x="9" y="26"/>
                    </a:lnTo>
                    <a:lnTo>
                      <a:pt x="27" y="13"/>
                    </a:lnTo>
                    <a:lnTo>
                      <a:pt x="27" y="12"/>
                    </a:lnTo>
                    <a:lnTo>
                      <a:pt x="27" y="12"/>
                    </a:lnTo>
                    <a:lnTo>
                      <a:pt x="27" y="13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8" name="Freeform 1165"/>
              <p:cNvSpPr>
                <a:spLocks/>
              </p:cNvSpPr>
              <p:nvPr/>
            </p:nvSpPr>
            <p:spPr bwMode="auto">
              <a:xfrm>
                <a:off x="731" y="3057"/>
                <a:ext cx="14" cy="11"/>
              </a:xfrm>
              <a:custGeom>
                <a:avLst/>
                <a:gdLst/>
                <a:ahLst/>
                <a:cxnLst>
                  <a:cxn ang="0">
                    <a:pos x="27" y="12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8" y="23"/>
                  </a:cxn>
                  <a:cxn ang="0">
                    <a:pos x="27" y="12"/>
                  </a:cxn>
                </a:cxnLst>
                <a:rect l="0" t="0" r="r" b="b"/>
                <a:pathLst>
                  <a:path w="27" h="23">
                    <a:moveTo>
                      <a:pt x="27" y="12"/>
                    </a:moveTo>
                    <a:lnTo>
                      <a:pt x="19" y="0"/>
                    </a:lnTo>
                    <a:lnTo>
                      <a:pt x="0" y="12"/>
                    </a:lnTo>
                    <a:lnTo>
                      <a:pt x="8" y="23"/>
                    </a:lnTo>
                    <a:lnTo>
                      <a:pt x="27" y="12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9" name="Freeform 1166"/>
              <p:cNvSpPr>
                <a:spLocks/>
              </p:cNvSpPr>
              <p:nvPr/>
            </p:nvSpPr>
            <p:spPr bwMode="auto">
              <a:xfrm>
                <a:off x="734" y="3063"/>
                <a:ext cx="15" cy="10"/>
              </a:xfrm>
              <a:custGeom>
                <a:avLst/>
                <a:gdLst/>
                <a:ahLst/>
                <a:cxnLst>
                  <a:cxn ang="0">
                    <a:pos x="27" y="12"/>
                  </a:cxn>
                  <a:cxn ang="0">
                    <a:pos x="26" y="11"/>
                  </a:cxn>
                  <a:cxn ang="0">
                    <a:pos x="19" y="0"/>
                  </a:cxn>
                  <a:cxn ang="0">
                    <a:pos x="0" y="11"/>
                  </a:cxn>
                  <a:cxn ang="0">
                    <a:pos x="7" y="23"/>
                  </a:cxn>
                  <a:cxn ang="0">
                    <a:pos x="27" y="12"/>
                  </a:cxn>
                  <a:cxn ang="0">
                    <a:pos x="26" y="11"/>
                  </a:cxn>
                  <a:cxn ang="0">
                    <a:pos x="26" y="11"/>
                  </a:cxn>
                  <a:cxn ang="0">
                    <a:pos x="27" y="12"/>
                  </a:cxn>
                </a:cxnLst>
                <a:rect l="0" t="0" r="r" b="b"/>
                <a:pathLst>
                  <a:path w="27" h="23">
                    <a:moveTo>
                      <a:pt x="27" y="12"/>
                    </a:moveTo>
                    <a:lnTo>
                      <a:pt x="26" y="11"/>
                    </a:lnTo>
                    <a:lnTo>
                      <a:pt x="19" y="0"/>
                    </a:lnTo>
                    <a:lnTo>
                      <a:pt x="0" y="11"/>
                    </a:lnTo>
                    <a:lnTo>
                      <a:pt x="7" y="23"/>
                    </a:lnTo>
                    <a:lnTo>
                      <a:pt x="27" y="12"/>
                    </a:lnTo>
                    <a:lnTo>
                      <a:pt x="26" y="11"/>
                    </a:lnTo>
                    <a:lnTo>
                      <a:pt x="26" y="11"/>
                    </a:lnTo>
                    <a:lnTo>
                      <a:pt x="27" y="12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90" name="Freeform 1167"/>
              <p:cNvSpPr>
                <a:spLocks/>
              </p:cNvSpPr>
              <p:nvPr/>
            </p:nvSpPr>
            <p:spPr bwMode="auto">
              <a:xfrm>
                <a:off x="739" y="3070"/>
                <a:ext cx="10" cy="11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6" y="13"/>
                  </a:cxn>
                  <a:cxn ang="0">
                    <a:pos x="20" y="0"/>
                  </a:cxn>
                  <a:cxn ang="0">
                    <a:pos x="0" y="10"/>
                  </a:cxn>
                  <a:cxn ang="0">
                    <a:pos x="6" y="23"/>
                  </a:cxn>
                  <a:cxn ang="0">
                    <a:pos x="26" y="13"/>
                  </a:cxn>
                  <a:cxn ang="0">
                    <a:pos x="26" y="13"/>
                  </a:cxn>
                  <a:cxn ang="0">
                    <a:pos x="26" y="13"/>
                  </a:cxn>
                  <a:cxn ang="0">
                    <a:pos x="26" y="13"/>
                  </a:cxn>
                </a:cxnLst>
                <a:rect l="0" t="0" r="r" b="b"/>
                <a:pathLst>
                  <a:path w="26" h="23">
                    <a:moveTo>
                      <a:pt x="26" y="13"/>
                    </a:moveTo>
                    <a:lnTo>
                      <a:pt x="26" y="13"/>
                    </a:lnTo>
                    <a:lnTo>
                      <a:pt x="20" y="0"/>
                    </a:lnTo>
                    <a:lnTo>
                      <a:pt x="0" y="10"/>
                    </a:lnTo>
                    <a:lnTo>
                      <a:pt x="6" y="23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3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91" name="Freeform 1168"/>
              <p:cNvSpPr>
                <a:spLocks/>
              </p:cNvSpPr>
              <p:nvPr/>
            </p:nvSpPr>
            <p:spPr bwMode="auto">
              <a:xfrm>
                <a:off x="742" y="3076"/>
                <a:ext cx="13" cy="11"/>
              </a:xfrm>
              <a:custGeom>
                <a:avLst/>
                <a:gdLst/>
                <a:ahLst/>
                <a:cxnLst>
                  <a:cxn ang="0">
                    <a:pos x="5" y="21"/>
                  </a:cxn>
                  <a:cxn ang="0">
                    <a:pos x="25" y="11"/>
                  </a:cxn>
                  <a:cxn ang="0">
                    <a:pos x="20" y="0"/>
                  </a:cxn>
                  <a:cxn ang="0">
                    <a:pos x="0" y="10"/>
                  </a:cxn>
                  <a:cxn ang="0">
                    <a:pos x="5" y="20"/>
                  </a:cxn>
                  <a:cxn ang="0">
                    <a:pos x="5" y="21"/>
                  </a:cxn>
                  <a:cxn ang="0">
                    <a:pos x="5" y="20"/>
                  </a:cxn>
                  <a:cxn ang="0">
                    <a:pos x="5" y="20"/>
                  </a:cxn>
                  <a:cxn ang="0">
                    <a:pos x="5" y="21"/>
                  </a:cxn>
                </a:cxnLst>
                <a:rect l="0" t="0" r="r" b="b"/>
                <a:pathLst>
                  <a:path w="25" h="21">
                    <a:moveTo>
                      <a:pt x="5" y="21"/>
                    </a:moveTo>
                    <a:lnTo>
                      <a:pt x="25" y="11"/>
                    </a:lnTo>
                    <a:lnTo>
                      <a:pt x="20" y="0"/>
                    </a:lnTo>
                    <a:lnTo>
                      <a:pt x="0" y="10"/>
                    </a:lnTo>
                    <a:lnTo>
                      <a:pt x="5" y="20"/>
                    </a:lnTo>
                    <a:lnTo>
                      <a:pt x="5" y="21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5" y="21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7" name="Freeform 1169"/>
              <p:cNvSpPr>
                <a:spLocks/>
              </p:cNvSpPr>
              <p:nvPr/>
            </p:nvSpPr>
            <p:spPr bwMode="auto">
              <a:xfrm>
                <a:off x="745" y="3081"/>
                <a:ext cx="15" cy="10"/>
              </a:xfrm>
              <a:custGeom>
                <a:avLst/>
                <a:gdLst/>
                <a:ahLst/>
                <a:cxnLst>
                  <a:cxn ang="0">
                    <a:pos x="26" y="10"/>
                  </a:cxn>
                  <a:cxn ang="0">
                    <a:pos x="24" y="10"/>
                  </a:cxn>
                  <a:cxn ang="0">
                    <a:pos x="20" y="0"/>
                  </a:cxn>
                  <a:cxn ang="0">
                    <a:pos x="0" y="10"/>
                  </a:cxn>
                  <a:cxn ang="0">
                    <a:pos x="6" y="20"/>
                  </a:cxn>
                  <a:cxn ang="0">
                    <a:pos x="26" y="10"/>
                  </a:cxn>
                  <a:cxn ang="0">
                    <a:pos x="24" y="10"/>
                  </a:cxn>
                  <a:cxn ang="0">
                    <a:pos x="24" y="10"/>
                  </a:cxn>
                  <a:cxn ang="0">
                    <a:pos x="26" y="10"/>
                  </a:cxn>
                </a:cxnLst>
                <a:rect l="0" t="0" r="r" b="b"/>
                <a:pathLst>
                  <a:path w="26" h="20">
                    <a:moveTo>
                      <a:pt x="26" y="10"/>
                    </a:moveTo>
                    <a:lnTo>
                      <a:pt x="24" y="10"/>
                    </a:lnTo>
                    <a:lnTo>
                      <a:pt x="20" y="0"/>
                    </a:lnTo>
                    <a:lnTo>
                      <a:pt x="0" y="10"/>
                    </a:lnTo>
                    <a:lnTo>
                      <a:pt x="6" y="20"/>
                    </a:lnTo>
                    <a:lnTo>
                      <a:pt x="26" y="10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8" name="Freeform 1170"/>
              <p:cNvSpPr>
                <a:spLocks/>
              </p:cNvSpPr>
              <p:nvPr/>
            </p:nvSpPr>
            <p:spPr bwMode="auto">
              <a:xfrm>
                <a:off x="746" y="3087"/>
                <a:ext cx="14" cy="9"/>
              </a:xfrm>
              <a:custGeom>
                <a:avLst/>
                <a:gdLst/>
                <a:ahLst/>
                <a:cxnLst>
                  <a:cxn ang="0">
                    <a:pos x="25" y="11"/>
                  </a:cxn>
                  <a:cxn ang="0">
                    <a:pos x="25" y="11"/>
                  </a:cxn>
                  <a:cxn ang="0">
                    <a:pos x="22" y="0"/>
                  </a:cxn>
                  <a:cxn ang="0">
                    <a:pos x="0" y="9"/>
                  </a:cxn>
                  <a:cxn ang="0">
                    <a:pos x="5" y="19"/>
                  </a:cxn>
                  <a:cxn ang="0">
                    <a:pos x="25" y="11"/>
                  </a:cxn>
                  <a:cxn ang="0">
                    <a:pos x="25" y="11"/>
                  </a:cxn>
                  <a:cxn ang="0">
                    <a:pos x="25" y="11"/>
                  </a:cxn>
                  <a:cxn ang="0">
                    <a:pos x="25" y="11"/>
                  </a:cxn>
                </a:cxnLst>
                <a:rect l="0" t="0" r="r" b="b"/>
                <a:pathLst>
                  <a:path w="25" h="19">
                    <a:moveTo>
                      <a:pt x="25" y="11"/>
                    </a:moveTo>
                    <a:lnTo>
                      <a:pt x="25" y="11"/>
                    </a:lnTo>
                    <a:lnTo>
                      <a:pt x="22" y="0"/>
                    </a:lnTo>
                    <a:lnTo>
                      <a:pt x="0" y="9"/>
                    </a:lnTo>
                    <a:lnTo>
                      <a:pt x="5" y="19"/>
                    </a:lnTo>
                    <a:lnTo>
                      <a:pt x="25" y="11"/>
                    </a:lnTo>
                    <a:lnTo>
                      <a:pt x="25" y="11"/>
                    </a:lnTo>
                    <a:lnTo>
                      <a:pt x="25" y="11"/>
                    </a:lnTo>
                    <a:lnTo>
                      <a:pt x="25" y="11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9" name="Freeform 1171"/>
              <p:cNvSpPr>
                <a:spLocks/>
              </p:cNvSpPr>
              <p:nvPr/>
            </p:nvSpPr>
            <p:spPr bwMode="auto">
              <a:xfrm>
                <a:off x="748" y="3092"/>
                <a:ext cx="13" cy="9"/>
              </a:xfrm>
              <a:custGeom>
                <a:avLst/>
                <a:gdLst/>
                <a:ahLst/>
                <a:cxnLst>
                  <a:cxn ang="0">
                    <a:pos x="26" y="14"/>
                  </a:cxn>
                  <a:cxn ang="0">
                    <a:pos x="25" y="12"/>
                  </a:cxn>
                  <a:cxn ang="0">
                    <a:pos x="21" y="0"/>
                  </a:cxn>
                  <a:cxn ang="0">
                    <a:pos x="0" y="8"/>
                  </a:cxn>
                  <a:cxn ang="0">
                    <a:pos x="5" y="19"/>
                  </a:cxn>
                  <a:cxn ang="0">
                    <a:pos x="26" y="14"/>
                  </a:cxn>
                  <a:cxn ang="0">
                    <a:pos x="26" y="13"/>
                  </a:cxn>
                  <a:cxn ang="0">
                    <a:pos x="25" y="12"/>
                  </a:cxn>
                  <a:cxn ang="0">
                    <a:pos x="26" y="14"/>
                  </a:cxn>
                </a:cxnLst>
                <a:rect l="0" t="0" r="r" b="b"/>
                <a:pathLst>
                  <a:path w="26" h="19">
                    <a:moveTo>
                      <a:pt x="26" y="14"/>
                    </a:moveTo>
                    <a:lnTo>
                      <a:pt x="25" y="12"/>
                    </a:lnTo>
                    <a:lnTo>
                      <a:pt x="21" y="0"/>
                    </a:lnTo>
                    <a:lnTo>
                      <a:pt x="0" y="8"/>
                    </a:lnTo>
                    <a:lnTo>
                      <a:pt x="5" y="19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5" y="12"/>
                    </a:lnTo>
                    <a:lnTo>
                      <a:pt x="26" y="14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5" name="Freeform 1172"/>
              <p:cNvSpPr>
                <a:spLocks/>
              </p:cNvSpPr>
              <p:nvPr/>
            </p:nvSpPr>
            <p:spPr bwMode="auto">
              <a:xfrm>
                <a:off x="750" y="3098"/>
                <a:ext cx="15" cy="10"/>
              </a:xfrm>
              <a:custGeom>
                <a:avLst/>
                <a:gdLst/>
                <a:ahLst/>
                <a:cxnLst>
                  <a:cxn ang="0">
                    <a:pos x="25" y="14"/>
                  </a:cxn>
                  <a:cxn ang="0">
                    <a:pos x="25" y="14"/>
                  </a:cxn>
                  <a:cxn ang="0">
                    <a:pos x="23" y="0"/>
                  </a:cxn>
                  <a:cxn ang="0">
                    <a:pos x="0" y="4"/>
                  </a:cxn>
                  <a:cxn ang="0">
                    <a:pos x="3" y="18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</a:cxnLst>
                <a:rect l="0" t="0" r="r" b="b"/>
                <a:pathLst>
                  <a:path w="25" h="18">
                    <a:moveTo>
                      <a:pt x="25" y="14"/>
                    </a:moveTo>
                    <a:lnTo>
                      <a:pt x="25" y="14"/>
                    </a:lnTo>
                    <a:lnTo>
                      <a:pt x="23" y="0"/>
                    </a:lnTo>
                    <a:lnTo>
                      <a:pt x="0" y="4"/>
                    </a:lnTo>
                    <a:lnTo>
                      <a:pt x="3" y="18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9" name="Freeform 1173"/>
              <p:cNvSpPr>
                <a:spLocks/>
              </p:cNvSpPr>
              <p:nvPr/>
            </p:nvSpPr>
            <p:spPr bwMode="auto">
              <a:xfrm>
                <a:off x="751" y="3106"/>
                <a:ext cx="14" cy="10"/>
              </a:xfrm>
              <a:custGeom>
                <a:avLst/>
                <a:gdLst/>
                <a:ahLst/>
                <a:cxnLst>
                  <a:cxn ang="0">
                    <a:pos x="24" y="18"/>
                  </a:cxn>
                  <a:cxn ang="0">
                    <a:pos x="24" y="16"/>
                  </a:cxn>
                  <a:cxn ang="0">
                    <a:pos x="22" y="0"/>
                  </a:cxn>
                  <a:cxn ang="0">
                    <a:pos x="0" y="4"/>
                  </a:cxn>
                  <a:cxn ang="0">
                    <a:pos x="2" y="20"/>
                  </a:cxn>
                  <a:cxn ang="0">
                    <a:pos x="24" y="18"/>
                  </a:cxn>
                  <a:cxn ang="0">
                    <a:pos x="24" y="18"/>
                  </a:cxn>
                  <a:cxn ang="0">
                    <a:pos x="24" y="16"/>
                  </a:cxn>
                  <a:cxn ang="0">
                    <a:pos x="24" y="18"/>
                  </a:cxn>
                </a:cxnLst>
                <a:rect l="0" t="0" r="r" b="b"/>
                <a:pathLst>
                  <a:path w="24" h="20">
                    <a:moveTo>
                      <a:pt x="24" y="18"/>
                    </a:moveTo>
                    <a:lnTo>
                      <a:pt x="24" y="16"/>
                    </a:lnTo>
                    <a:lnTo>
                      <a:pt x="22" y="0"/>
                    </a:lnTo>
                    <a:lnTo>
                      <a:pt x="0" y="4"/>
                    </a:lnTo>
                    <a:lnTo>
                      <a:pt x="2" y="20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4" y="16"/>
                    </a:lnTo>
                    <a:lnTo>
                      <a:pt x="24" y="18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21" name="Freeform 1174"/>
              <p:cNvSpPr>
                <a:spLocks/>
              </p:cNvSpPr>
              <p:nvPr/>
            </p:nvSpPr>
            <p:spPr bwMode="auto">
              <a:xfrm>
                <a:off x="752" y="3115"/>
                <a:ext cx="13" cy="10"/>
              </a:xfrm>
              <a:custGeom>
                <a:avLst/>
                <a:gdLst/>
                <a:ahLst/>
                <a:cxnLst>
                  <a:cxn ang="0">
                    <a:pos x="24" y="20"/>
                  </a:cxn>
                  <a:cxn ang="0">
                    <a:pos x="24" y="18"/>
                  </a:cxn>
                  <a:cxn ang="0">
                    <a:pos x="22" y="0"/>
                  </a:cxn>
                  <a:cxn ang="0">
                    <a:pos x="0" y="1"/>
                  </a:cxn>
                  <a:cxn ang="0">
                    <a:pos x="1" y="21"/>
                  </a:cxn>
                  <a:cxn ang="0">
                    <a:pos x="24" y="20"/>
                  </a:cxn>
                  <a:cxn ang="0">
                    <a:pos x="24" y="20"/>
                  </a:cxn>
                  <a:cxn ang="0">
                    <a:pos x="24" y="18"/>
                  </a:cxn>
                  <a:cxn ang="0">
                    <a:pos x="24" y="20"/>
                  </a:cxn>
                </a:cxnLst>
                <a:rect l="0" t="0" r="r" b="b"/>
                <a:pathLst>
                  <a:path w="24" h="21">
                    <a:moveTo>
                      <a:pt x="24" y="20"/>
                    </a:moveTo>
                    <a:lnTo>
                      <a:pt x="24" y="18"/>
                    </a:lnTo>
                    <a:lnTo>
                      <a:pt x="22" y="0"/>
                    </a:lnTo>
                    <a:lnTo>
                      <a:pt x="0" y="1"/>
                    </a:lnTo>
                    <a:lnTo>
                      <a:pt x="1" y="21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4" y="18"/>
                    </a:lnTo>
                    <a:lnTo>
                      <a:pt x="24" y="20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22" name="Freeform 1175"/>
              <p:cNvSpPr>
                <a:spLocks/>
              </p:cNvSpPr>
              <p:nvPr/>
            </p:nvSpPr>
            <p:spPr bwMode="auto">
              <a:xfrm>
                <a:off x="753" y="3125"/>
                <a:ext cx="11" cy="11"/>
              </a:xfrm>
              <a:custGeom>
                <a:avLst/>
                <a:gdLst/>
                <a:ahLst/>
                <a:cxnLst>
                  <a:cxn ang="0">
                    <a:pos x="23" y="22"/>
                  </a:cxn>
                  <a:cxn ang="0">
                    <a:pos x="24" y="21"/>
                  </a:cxn>
                  <a:cxn ang="0">
                    <a:pos x="23" y="0"/>
                  </a:cxn>
                  <a:cxn ang="0">
                    <a:pos x="0" y="0"/>
                  </a:cxn>
                  <a:cxn ang="0">
                    <a:pos x="2" y="21"/>
                  </a:cxn>
                  <a:cxn ang="0">
                    <a:pos x="23" y="22"/>
                  </a:cxn>
                  <a:cxn ang="0">
                    <a:pos x="24" y="21"/>
                  </a:cxn>
                  <a:cxn ang="0">
                    <a:pos x="24" y="21"/>
                  </a:cxn>
                  <a:cxn ang="0">
                    <a:pos x="23" y="22"/>
                  </a:cxn>
                </a:cxnLst>
                <a:rect l="0" t="0" r="r" b="b"/>
                <a:pathLst>
                  <a:path w="24" h="22">
                    <a:moveTo>
                      <a:pt x="23" y="22"/>
                    </a:moveTo>
                    <a:lnTo>
                      <a:pt x="24" y="21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2" y="21"/>
                    </a:lnTo>
                    <a:lnTo>
                      <a:pt x="23" y="22"/>
                    </a:lnTo>
                    <a:lnTo>
                      <a:pt x="24" y="21"/>
                    </a:lnTo>
                    <a:lnTo>
                      <a:pt x="24" y="21"/>
                    </a:lnTo>
                    <a:lnTo>
                      <a:pt x="23" y="22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37" name="Freeform 1176"/>
              <p:cNvSpPr>
                <a:spLocks/>
              </p:cNvSpPr>
              <p:nvPr/>
            </p:nvSpPr>
            <p:spPr bwMode="auto">
              <a:xfrm>
                <a:off x="753" y="3135"/>
                <a:ext cx="11" cy="13"/>
              </a:xfrm>
              <a:custGeom>
                <a:avLst/>
                <a:gdLst/>
                <a:ahLst/>
                <a:cxnLst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"/>
                  </a:cxn>
                  <a:cxn ang="0">
                    <a:pos x="2" y="0"/>
                  </a:cxn>
                  <a:cxn ang="0">
                    <a:pos x="0" y="23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</a:cxnLst>
                <a:rect l="0" t="0" r="r" b="b"/>
                <a:pathLst>
                  <a:path w="23" h="24">
                    <a:moveTo>
                      <a:pt x="21" y="24"/>
                    </a:moveTo>
                    <a:lnTo>
                      <a:pt x="21" y="24"/>
                    </a:lnTo>
                    <a:lnTo>
                      <a:pt x="23" y="2"/>
                    </a:lnTo>
                    <a:lnTo>
                      <a:pt x="2" y="0"/>
                    </a:lnTo>
                    <a:lnTo>
                      <a:pt x="0" y="23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0" name="Freeform 1177"/>
              <p:cNvSpPr>
                <a:spLocks/>
              </p:cNvSpPr>
              <p:nvPr/>
            </p:nvSpPr>
            <p:spPr bwMode="auto">
              <a:xfrm>
                <a:off x="751" y="3146"/>
                <a:ext cx="14" cy="13"/>
              </a:xfrm>
              <a:custGeom>
                <a:avLst/>
                <a:gdLst/>
                <a:ahLst/>
                <a:cxnLst>
                  <a:cxn ang="0">
                    <a:pos x="22" y="26"/>
                  </a:cxn>
                  <a:cxn ang="0">
                    <a:pos x="22" y="26"/>
                  </a:cxn>
                  <a:cxn ang="0">
                    <a:pos x="24" y="2"/>
                  </a:cxn>
                  <a:cxn ang="0">
                    <a:pos x="3" y="0"/>
                  </a:cxn>
                  <a:cxn ang="0">
                    <a:pos x="0" y="22"/>
                  </a:cxn>
                  <a:cxn ang="0">
                    <a:pos x="22" y="26"/>
                  </a:cxn>
                  <a:cxn ang="0">
                    <a:pos x="22" y="26"/>
                  </a:cxn>
                  <a:cxn ang="0">
                    <a:pos x="22" y="26"/>
                  </a:cxn>
                  <a:cxn ang="0">
                    <a:pos x="22" y="26"/>
                  </a:cxn>
                </a:cxnLst>
                <a:rect l="0" t="0" r="r" b="b"/>
                <a:pathLst>
                  <a:path w="24" h="26">
                    <a:moveTo>
                      <a:pt x="22" y="26"/>
                    </a:moveTo>
                    <a:lnTo>
                      <a:pt x="22" y="26"/>
                    </a:lnTo>
                    <a:lnTo>
                      <a:pt x="24" y="2"/>
                    </a:lnTo>
                    <a:lnTo>
                      <a:pt x="3" y="0"/>
                    </a:lnTo>
                    <a:lnTo>
                      <a:pt x="0" y="22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2" name="Freeform 1178"/>
              <p:cNvSpPr>
                <a:spLocks/>
              </p:cNvSpPr>
              <p:nvPr/>
            </p:nvSpPr>
            <p:spPr bwMode="auto">
              <a:xfrm>
                <a:off x="750" y="3157"/>
                <a:ext cx="15" cy="14"/>
              </a:xfrm>
              <a:custGeom>
                <a:avLst/>
                <a:gdLst/>
                <a:ahLst/>
                <a:cxnLst>
                  <a:cxn ang="0">
                    <a:pos x="21" y="28"/>
                  </a:cxn>
                  <a:cxn ang="0">
                    <a:pos x="21" y="27"/>
                  </a:cxn>
                  <a:cxn ang="0">
                    <a:pos x="26" y="4"/>
                  </a:cxn>
                  <a:cxn ang="0">
                    <a:pos x="4" y="0"/>
                  </a:cxn>
                  <a:cxn ang="0">
                    <a:pos x="0" y="22"/>
                  </a:cxn>
                  <a:cxn ang="0">
                    <a:pos x="21" y="28"/>
                  </a:cxn>
                  <a:cxn ang="0">
                    <a:pos x="21" y="27"/>
                  </a:cxn>
                  <a:cxn ang="0">
                    <a:pos x="21" y="27"/>
                  </a:cxn>
                  <a:cxn ang="0">
                    <a:pos x="21" y="28"/>
                  </a:cxn>
                </a:cxnLst>
                <a:rect l="0" t="0" r="r" b="b"/>
                <a:pathLst>
                  <a:path w="26" h="28">
                    <a:moveTo>
                      <a:pt x="21" y="28"/>
                    </a:moveTo>
                    <a:lnTo>
                      <a:pt x="21" y="27"/>
                    </a:lnTo>
                    <a:lnTo>
                      <a:pt x="26" y="4"/>
                    </a:lnTo>
                    <a:lnTo>
                      <a:pt x="4" y="0"/>
                    </a:lnTo>
                    <a:lnTo>
                      <a:pt x="0" y="22"/>
                    </a:lnTo>
                    <a:lnTo>
                      <a:pt x="21" y="28"/>
                    </a:lnTo>
                    <a:lnTo>
                      <a:pt x="21" y="27"/>
                    </a:lnTo>
                    <a:lnTo>
                      <a:pt x="21" y="27"/>
                    </a:lnTo>
                    <a:lnTo>
                      <a:pt x="21" y="28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4" name="Freeform 1179"/>
              <p:cNvSpPr>
                <a:spLocks/>
              </p:cNvSpPr>
              <p:nvPr/>
            </p:nvSpPr>
            <p:spPr bwMode="auto">
              <a:xfrm>
                <a:off x="746" y="3167"/>
                <a:ext cx="14" cy="15"/>
              </a:xfrm>
              <a:custGeom>
                <a:avLst/>
                <a:gdLst/>
                <a:ahLst/>
                <a:cxnLst>
                  <a:cxn ang="0">
                    <a:pos x="20" y="30"/>
                  </a:cxn>
                  <a:cxn ang="0">
                    <a:pos x="22" y="28"/>
                  </a:cxn>
                  <a:cxn ang="0">
                    <a:pos x="27" y="6"/>
                  </a:cxn>
                  <a:cxn ang="0">
                    <a:pos x="6" y="0"/>
                  </a:cxn>
                  <a:cxn ang="0">
                    <a:pos x="0" y="23"/>
                  </a:cxn>
                  <a:cxn ang="0">
                    <a:pos x="20" y="30"/>
                  </a:cxn>
                  <a:cxn ang="0">
                    <a:pos x="20" y="28"/>
                  </a:cxn>
                  <a:cxn ang="0">
                    <a:pos x="22" y="28"/>
                  </a:cxn>
                  <a:cxn ang="0">
                    <a:pos x="20" y="30"/>
                  </a:cxn>
                </a:cxnLst>
                <a:rect l="0" t="0" r="r" b="b"/>
                <a:pathLst>
                  <a:path w="27" h="30">
                    <a:moveTo>
                      <a:pt x="20" y="30"/>
                    </a:moveTo>
                    <a:lnTo>
                      <a:pt x="22" y="28"/>
                    </a:lnTo>
                    <a:lnTo>
                      <a:pt x="27" y="6"/>
                    </a:lnTo>
                    <a:lnTo>
                      <a:pt x="6" y="0"/>
                    </a:lnTo>
                    <a:lnTo>
                      <a:pt x="0" y="23"/>
                    </a:lnTo>
                    <a:lnTo>
                      <a:pt x="20" y="30"/>
                    </a:lnTo>
                    <a:lnTo>
                      <a:pt x="20" y="28"/>
                    </a:lnTo>
                    <a:lnTo>
                      <a:pt x="22" y="28"/>
                    </a:lnTo>
                    <a:lnTo>
                      <a:pt x="20" y="30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5" name="Freeform 1180"/>
              <p:cNvSpPr>
                <a:spLocks/>
              </p:cNvSpPr>
              <p:nvPr/>
            </p:nvSpPr>
            <p:spPr bwMode="auto">
              <a:xfrm>
                <a:off x="742" y="3179"/>
                <a:ext cx="14" cy="15"/>
              </a:xfrm>
              <a:custGeom>
                <a:avLst/>
                <a:gdLst/>
                <a:ahLst/>
                <a:cxnLst>
                  <a:cxn ang="0">
                    <a:pos x="20" y="31"/>
                  </a:cxn>
                  <a:cxn ang="0">
                    <a:pos x="20" y="30"/>
                  </a:cxn>
                  <a:cxn ang="0">
                    <a:pos x="28" y="9"/>
                  </a:cxn>
                  <a:cxn ang="0">
                    <a:pos x="8" y="0"/>
                  </a:cxn>
                  <a:cxn ang="0">
                    <a:pos x="0" y="22"/>
                  </a:cxn>
                  <a:cxn ang="0">
                    <a:pos x="20" y="31"/>
                  </a:cxn>
                  <a:cxn ang="0">
                    <a:pos x="20" y="30"/>
                  </a:cxn>
                  <a:cxn ang="0">
                    <a:pos x="20" y="30"/>
                  </a:cxn>
                  <a:cxn ang="0">
                    <a:pos x="20" y="31"/>
                  </a:cxn>
                </a:cxnLst>
                <a:rect l="0" t="0" r="r" b="b"/>
                <a:pathLst>
                  <a:path w="28" h="31">
                    <a:moveTo>
                      <a:pt x="20" y="31"/>
                    </a:moveTo>
                    <a:lnTo>
                      <a:pt x="20" y="30"/>
                    </a:lnTo>
                    <a:lnTo>
                      <a:pt x="28" y="9"/>
                    </a:lnTo>
                    <a:lnTo>
                      <a:pt x="8" y="0"/>
                    </a:lnTo>
                    <a:lnTo>
                      <a:pt x="0" y="22"/>
                    </a:lnTo>
                    <a:lnTo>
                      <a:pt x="20" y="31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31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6" name="Freeform 1181"/>
              <p:cNvSpPr>
                <a:spLocks/>
              </p:cNvSpPr>
              <p:nvPr/>
            </p:nvSpPr>
            <p:spPr bwMode="auto">
              <a:xfrm>
                <a:off x="736" y="3189"/>
                <a:ext cx="16" cy="15"/>
              </a:xfrm>
              <a:custGeom>
                <a:avLst/>
                <a:gdLst/>
                <a:ahLst/>
                <a:cxnLst>
                  <a:cxn ang="0">
                    <a:pos x="19" y="32"/>
                  </a:cxn>
                  <a:cxn ang="0">
                    <a:pos x="20" y="31"/>
                  </a:cxn>
                  <a:cxn ang="0">
                    <a:pos x="32" y="11"/>
                  </a:cxn>
                  <a:cxn ang="0">
                    <a:pos x="12" y="0"/>
                  </a:cxn>
                  <a:cxn ang="0">
                    <a:pos x="0" y="20"/>
                  </a:cxn>
                  <a:cxn ang="0">
                    <a:pos x="19" y="32"/>
                  </a:cxn>
                  <a:cxn ang="0">
                    <a:pos x="20" y="32"/>
                  </a:cxn>
                  <a:cxn ang="0">
                    <a:pos x="20" y="31"/>
                  </a:cxn>
                  <a:cxn ang="0">
                    <a:pos x="19" y="32"/>
                  </a:cxn>
                </a:cxnLst>
                <a:rect l="0" t="0" r="r" b="b"/>
                <a:pathLst>
                  <a:path w="32" h="32">
                    <a:moveTo>
                      <a:pt x="19" y="32"/>
                    </a:moveTo>
                    <a:lnTo>
                      <a:pt x="20" y="31"/>
                    </a:lnTo>
                    <a:lnTo>
                      <a:pt x="32" y="11"/>
                    </a:lnTo>
                    <a:lnTo>
                      <a:pt x="12" y="0"/>
                    </a:lnTo>
                    <a:lnTo>
                      <a:pt x="0" y="20"/>
                    </a:lnTo>
                    <a:lnTo>
                      <a:pt x="19" y="32"/>
                    </a:lnTo>
                    <a:lnTo>
                      <a:pt x="20" y="32"/>
                    </a:lnTo>
                    <a:lnTo>
                      <a:pt x="20" y="31"/>
                    </a:lnTo>
                    <a:lnTo>
                      <a:pt x="19" y="32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7" name="Freeform 1182"/>
              <p:cNvSpPr>
                <a:spLocks/>
              </p:cNvSpPr>
              <p:nvPr/>
            </p:nvSpPr>
            <p:spPr bwMode="auto">
              <a:xfrm>
                <a:off x="729" y="3198"/>
                <a:ext cx="15" cy="16"/>
              </a:xfrm>
              <a:custGeom>
                <a:avLst/>
                <a:gdLst/>
                <a:ahLst/>
                <a:cxnLst>
                  <a:cxn ang="0">
                    <a:pos x="16" y="33"/>
                  </a:cxn>
                  <a:cxn ang="0">
                    <a:pos x="17" y="31"/>
                  </a:cxn>
                  <a:cxn ang="0">
                    <a:pos x="30" y="13"/>
                  </a:cxn>
                  <a:cxn ang="0">
                    <a:pos x="13" y="0"/>
                  </a:cxn>
                  <a:cxn ang="0">
                    <a:pos x="0" y="18"/>
                  </a:cxn>
                  <a:cxn ang="0">
                    <a:pos x="16" y="33"/>
                  </a:cxn>
                  <a:cxn ang="0">
                    <a:pos x="16" y="32"/>
                  </a:cxn>
                  <a:cxn ang="0">
                    <a:pos x="17" y="31"/>
                  </a:cxn>
                  <a:cxn ang="0">
                    <a:pos x="16" y="33"/>
                  </a:cxn>
                </a:cxnLst>
                <a:rect l="0" t="0" r="r" b="b"/>
                <a:pathLst>
                  <a:path w="30" h="33">
                    <a:moveTo>
                      <a:pt x="16" y="33"/>
                    </a:moveTo>
                    <a:lnTo>
                      <a:pt x="17" y="31"/>
                    </a:lnTo>
                    <a:lnTo>
                      <a:pt x="30" y="13"/>
                    </a:lnTo>
                    <a:lnTo>
                      <a:pt x="13" y="0"/>
                    </a:lnTo>
                    <a:lnTo>
                      <a:pt x="0" y="18"/>
                    </a:lnTo>
                    <a:lnTo>
                      <a:pt x="16" y="33"/>
                    </a:lnTo>
                    <a:lnTo>
                      <a:pt x="16" y="32"/>
                    </a:lnTo>
                    <a:lnTo>
                      <a:pt x="17" y="31"/>
                    </a:lnTo>
                    <a:lnTo>
                      <a:pt x="16" y="33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8" name="Freeform 1183"/>
              <p:cNvSpPr>
                <a:spLocks/>
              </p:cNvSpPr>
              <p:nvPr/>
            </p:nvSpPr>
            <p:spPr bwMode="auto">
              <a:xfrm>
                <a:off x="723" y="3206"/>
                <a:ext cx="16" cy="16"/>
              </a:xfrm>
              <a:custGeom>
                <a:avLst/>
                <a:gdLst/>
                <a:ahLst/>
                <a:cxnLst>
                  <a:cxn ang="0">
                    <a:pos x="14" y="33"/>
                  </a:cxn>
                  <a:cxn ang="0">
                    <a:pos x="15" y="32"/>
                  </a:cxn>
                  <a:cxn ang="0">
                    <a:pos x="31" y="17"/>
                  </a:cxn>
                  <a:cxn ang="0">
                    <a:pos x="16" y="0"/>
                  </a:cxn>
                  <a:cxn ang="0">
                    <a:pos x="0" y="16"/>
                  </a:cxn>
                  <a:cxn ang="0">
                    <a:pos x="14" y="33"/>
                  </a:cxn>
                  <a:cxn ang="0">
                    <a:pos x="14" y="32"/>
                  </a:cxn>
                  <a:cxn ang="0">
                    <a:pos x="15" y="32"/>
                  </a:cxn>
                  <a:cxn ang="0">
                    <a:pos x="14" y="33"/>
                  </a:cxn>
                </a:cxnLst>
                <a:rect l="0" t="0" r="r" b="b"/>
                <a:pathLst>
                  <a:path w="31" h="33">
                    <a:moveTo>
                      <a:pt x="14" y="33"/>
                    </a:moveTo>
                    <a:lnTo>
                      <a:pt x="15" y="32"/>
                    </a:lnTo>
                    <a:lnTo>
                      <a:pt x="31" y="17"/>
                    </a:lnTo>
                    <a:lnTo>
                      <a:pt x="16" y="0"/>
                    </a:lnTo>
                    <a:lnTo>
                      <a:pt x="0" y="16"/>
                    </a:lnTo>
                    <a:lnTo>
                      <a:pt x="14" y="33"/>
                    </a:lnTo>
                    <a:lnTo>
                      <a:pt x="14" y="32"/>
                    </a:lnTo>
                    <a:lnTo>
                      <a:pt x="15" y="32"/>
                    </a:lnTo>
                    <a:lnTo>
                      <a:pt x="14" y="33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9" name="Freeform 1184"/>
              <p:cNvSpPr>
                <a:spLocks/>
              </p:cNvSpPr>
              <p:nvPr/>
            </p:nvSpPr>
            <p:spPr bwMode="auto">
              <a:xfrm>
                <a:off x="714" y="3213"/>
                <a:ext cx="15" cy="16"/>
              </a:xfrm>
              <a:custGeom>
                <a:avLst/>
                <a:gdLst/>
                <a:ahLst/>
                <a:cxnLst>
                  <a:cxn ang="0">
                    <a:pos x="10" y="31"/>
                  </a:cxn>
                  <a:cxn ang="0">
                    <a:pos x="12" y="30"/>
                  </a:cxn>
                  <a:cxn ang="0">
                    <a:pos x="32" y="18"/>
                  </a:cxn>
                  <a:cxn ang="0">
                    <a:pos x="19" y="0"/>
                  </a:cxn>
                  <a:cxn ang="0">
                    <a:pos x="0" y="11"/>
                  </a:cxn>
                  <a:cxn ang="0">
                    <a:pos x="10" y="31"/>
                  </a:cxn>
                  <a:cxn ang="0">
                    <a:pos x="12" y="31"/>
                  </a:cxn>
                  <a:cxn ang="0">
                    <a:pos x="12" y="30"/>
                  </a:cxn>
                  <a:cxn ang="0">
                    <a:pos x="10" y="31"/>
                  </a:cxn>
                </a:cxnLst>
                <a:rect l="0" t="0" r="r" b="b"/>
                <a:pathLst>
                  <a:path w="32" h="31">
                    <a:moveTo>
                      <a:pt x="10" y="31"/>
                    </a:moveTo>
                    <a:lnTo>
                      <a:pt x="12" y="30"/>
                    </a:lnTo>
                    <a:lnTo>
                      <a:pt x="32" y="18"/>
                    </a:lnTo>
                    <a:lnTo>
                      <a:pt x="19" y="0"/>
                    </a:lnTo>
                    <a:lnTo>
                      <a:pt x="0" y="11"/>
                    </a:lnTo>
                    <a:lnTo>
                      <a:pt x="10" y="31"/>
                    </a:lnTo>
                    <a:lnTo>
                      <a:pt x="12" y="31"/>
                    </a:lnTo>
                    <a:lnTo>
                      <a:pt x="12" y="30"/>
                    </a:lnTo>
                    <a:lnTo>
                      <a:pt x="10" y="31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50" name="Freeform 1185"/>
              <p:cNvSpPr>
                <a:spLocks/>
              </p:cNvSpPr>
              <p:nvPr/>
            </p:nvSpPr>
            <p:spPr bwMode="auto">
              <a:xfrm>
                <a:off x="706" y="3219"/>
                <a:ext cx="14" cy="15"/>
              </a:xfrm>
              <a:custGeom>
                <a:avLst/>
                <a:gdLst/>
                <a:ahLst/>
                <a:cxnLst>
                  <a:cxn ang="0">
                    <a:pos x="6" y="31"/>
                  </a:cxn>
                  <a:cxn ang="0">
                    <a:pos x="8" y="31"/>
                  </a:cxn>
                  <a:cxn ang="0">
                    <a:pos x="29" y="21"/>
                  </a:cxn>
                  <a:cxn ang="0">
                    <a:pos x="21" y="0"/>
                  </a:cxn>
                  <a:cxn ang="0">
                    <a:pos x="0" y="9"/>
                  </a:cxn>
                  <a:cxn ang="0">
                    <a:pos x="6" y="31"/>
                  </a:cxn>
                  <a:cxn ang="0">
                    <a:pos x="7" y="31"/>
                  </a:cxn>
                  <a:cxn ang="0">
                    <a:pos x="8" y="31"/>
                  </a:cxn>
                  <a:cxn ang="0">
                    <a:pos x="6" y="31"/>
                  </a:cxn>
                </a:cxnLst>
                <a:rect l="0" t="0" r="r" b="b"/>
                <a:pathLst>
                  <a:path w="29" h="31">
                    <a:moveTo>
                      <a:pt x="6" y="31"/>
                    </a:moveTo>
                    <a:lnTo>
                      <a:pt x="8" y="31"/>
                    </a:lnTo>
                    <a:lnTo>
                      <a:pt x="29" y="21"/>
                    </a:lnTo>
                    <a:lnTo>
                      <a:pt x="21" y="0"/>
                    </a:lnTo>
                    <a:lnTo>
                      <a:pt x="0" y="9"/>
                    </a:lnTo>
                    <a:lnTo>
                      <a:pt x="6" y="31"/>
                    </a:lnTo>
                    <a:lnTo>
                      <a:pt x="7" y="31"/>
                    </a:lnTo>
                    <a:lnTo>
                      <a:pt x="8" y="31"/>
                    </a:lnTo>
                    <a:lnTo>
                      <a:pt x="6" y="31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51" name="Freeform 1186"/>
              <p:cNvSpPr>
                <a:spLocks/>
              </p:cNvSpPr>
              <p:nvPr/>
            </p:nvSpPr>
            <p:spPr bwMode="auto">
              <a:xfrm>
                <a:off x="693" y="3223"/>
                <a:ext cx="14" cy="14"/>
              </a:xfrm>
              <a:custGeom>
                <a:avLst/>
                <a:gdLst/>
                <a:ahLst/>
                <a:cxnLst>
                  <a:cxn ang="0">
                    <a:pos x="2" y="26"/>
                  </a:cxn>
                  <a:cxn ang="0">
                    <a:pos x="3" y="26"/>
                  </a:cxn>
                  <a:cxn ang="0">
                    <a:pos x="29" y="22"/>
                  </a:cxn>
                  <a:cxn ang="0">
                    <a:pos x="25" y="0"/>
                  </a:cxn>
                  <a:cxn ang="0">
                    <a:pos x="0" y="4"/>
                  </a:cxn>
                  <a:cxn ang="0">
                    <a:pos x="2" y="26"/>
                  </a:cxn>
                  <a:cxn ang="0">
                    <a:pos x="3" y="26"/>
                  </a:cxn>
                  <a:cxn ang="0">
                    <a:pos x="3" y="26"/>
                  </a:cxn>
                  <a:cxn ang="0">
                    <a:pos x="2" y="26"/>
                  </a:cxn>
                </a:cxnLst>
                <a:rect l="0" t="0" r="r" b="b"/>
                <a:pathLst>
                  <a:path w="29" h="26">
                    <a:moveTo>
                      <a:pt x="2" y="26"/>
                    </a:moveTo>
                    <a:lnTo>
                      <a:pt x="3" y="26"/>
                    </a:lnTo>
                    <a:lnTo>
                      <a:pt x="29" y="22"/>
                    </a:lnTo>
                    <a:lnTo>
                      <a:pt x="25" y="0"/>
                    </a:lnTo>
                    <a:lnTo>
                      <a:pt x="0" y="4"/>
                    </a:lnTo>
                    <a:lnTo>
                      <a:pt x="2" y="26"/>
                    </a:lnTo>
                    <a:lnTo>
                      <a:pt x="3" y="26"/>
                    </a:lnTo>
                    <a:lnTo>
                      <a:pt x="3" y="26"/>
                    </a:lnTo>
                    <a:lnTo>
                      <a:pt x="2" y="26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52" name="Freeform 1187"/>
              <p:cNvSpPr>
                <a:spLocks/>
              </p:cNvSpPr>
              <p:nvPr/>
            </p:nvSpPr>
            <p:spPr bwMode="auto">
              <a:xfrm>
                <a:off x="680" y="3225"/>
                <a:ext cx="14" cy="1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1" y="23"/>
                  </a:cxn>
                  <a:cxn ang="0">
                    <a:pos x="27" y="22"/>
                  </a:cxn>
                  <a:cxn ang="0">
                    <a:pos x="26" y="0"/>
                  </a:cxn>
                  <a:cxn ang="0">
                    <a:pos x="0" y="1"/>
                  </a:cxn>
                  <a:cxn ang="0">
                    <a:pos x="0" y="23"/>
                  </a:cxn>
                  <a:cxn ang="0">
                    <a:pos x="1" y="23"/>
                  </a:cxn>
                  <a:cxn ang="0">
                    <a:pos x="1" y="23"/>
                  </a:cxn>
                  <a:cxn ang="0">
                    <a:pos x="0" y="23"/>
                  </a:cxn>
                </a:cxnLst>
                <a:rect l="0" t="0" r="r" b="b"/>
                <a:pathLst>
                  <a:path w="27" h="23">
                    <a:moveTo>
                      <a:pt x="0" y="23"/>
                    </a:moveTo>
                    <a:lnTo>
                      <a:pt x="1" y="23"/>
                    </a:lnTo>
                    <a:lnTo>
                      <a:pt x="27" y="22"/>
                    </a:lnTo>
                    <a:lnTo>
                      <a:pt x="26" y="0"/>
                    </a:lnTo>
                    <a:lnTo>
                      <a:pt x="0" y="1"/>
                    </a:lnTo>
                    <a:lnTo>
                      <a:pt x="0" y="23"/>
                    </a:lnTo>
                    <a:lnTo>
                      <a:pt x="1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53" name="Freeform 1188"/>
              <p:cNvSpPr>
                <a:spLocks/>
              </p:cNvSpPr>
              <p:nvPr/>
            </p:nvSpPr>
            <p:spPr bwMode="auto">
              <a:xfrm>
                <a:off x="668" y="3226"/>
                <a:ext cx="13" cy="10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22"/>
                  </a:cxn>
                  <a:cxn ang="0">
                    <a:pos x="25" y="22"/>
                  </a:cxn>
                  <a:cxn ang="0">
                    <a:pos x="25" y="0"/>
                  </a:cxn>
                  <a:cxn ang="0">
                    <a:pos x="0" y="0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0" y="22"/>
                  </a:cxn>
                </a:cxnLst>
                <a:rect l="0" t="0" r="r" b="b"/>
                <a:pathLst>
                  <a:path w="25" h="22">
                    <a:moveTo>
                      <a:pt x="0" y="22"/>
                    </a:moveTo>
                    <a:lnTo>
                      <a:pt x="0" y="22"/>
                    </a:lnTo>
                    <a:lnTo>
                      <a:pt x="25" y="22"/>
                    </a:lnTo>
                    <a:lnTo>
                      <a:pt x="25" y="0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54" name="Freeform 1189"/>
              <p:cNvSpPr>
                <a:spLocks/>
              </p:cNvSpPr>
              <p:nvPr/>
            </p:nvSpPr>
            <p:spPr bwMode="auto">
              <a:xfrm>
                <a:off x="657" y="3225"/>
                <a:ext cx="14" cy="1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22"/>
                  </a:cxn>
                  <a:cxn ang="0">
                    <a:pos x="23" y="23"/>
                  </a:cxn>
                  <a:cxn ang="0">
                    <a:pos x="25" y="1"/>
                  </a:cxn>
                  <a:cxn ang="0">
                    <a:pos x="1" y="0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0" y="22"/>
                  </a:cxn>
                </a:cxnLst>
                <a:rect l="0" t="0" r="r" b="b"/>
                <a:pathLst>
                  <a:path w="25" h="23">
                    <a:moveTo>
                      <a:pt x="0" y="22"/>
                    </a:moveTo>
                    <a:lnTo>
                      <a:pt x="0" y="22"/>
                    </a:lnTo>
                    <a:lnTo>
                      <a:pt x="23" y="23"/>
                    </a:lnTo>
                    <a:lnTo>
                      <a:pt x="25" y="1"/>
                    </a:lnTo>
                    <a:lnTo>
                      <a:pt x="1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55" name="Freeform 1190"/>
              <p:cNvSpPr>
                <a:spLocks/>
              </p:cNvSpPr>
              <p:nvPr/>
            </p:nvSpPr>
            <p:spPr bwMode="auto">
              <a:xfrm>
                <a:off x="645" y="3224"/>
                <a:ext cx="13" cy="1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2" y="21"/>
                  </a:cxn>
                  <a:cxn ang="0">
                    <a:pos x="24" y="24"/>
                  </a:cxn>
                  <a:cxn ang="0">
                    <a:pos x="26" y="2"/>
                  </a:cxn>
                  <a:cxn ang="0">
                    <a:pos x="5" y="0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26" h="24">
                    <a:moveTo>
                      <a:pt x="0" y="21"/>
                    </a:moveTo>
                    <a:lnTo>
                      <a:pt x="2" y="21"/>
                    </a:lnTo>
                    <a:lnTo>
                      <a:pt x="24" y="24"/>
                    </a:lnTo>
                    <a:lnTo>
                      <a:pt x="26" y="2"/>
                    </a:lnTo>
                    <a:lnTo>
                      <a:pt x="5" y="0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56" name="Freeform 1191"/>
              <p:cNvSpPr>
                <a:spLocks/>
              </p:cNvSpPr>
              <p:nvPr/>
            </p:nvSpPr>
            <p:spPr bwMode="auto">
              <a:xfrm>
                <a:off x="634" y="3221"/>
                <a:ext cx="14" cy="1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2" y="21"/>
                  </a:cxn>
                  <a:cxn ang="0">
                    <a:pos x="21" y="27"/>
                  </a:cxn>
                  <a:cxn ang="0">
                    <a:pos x="27" y="6"/>
                  </a:cxn>
                  <a:cxn ang="0">
                    <a:pos x="7" y="0"/>
                  </a:cxn>
                  <a:cxn ang="0">
                    <a:pos x="0" y="21"/>
                  </a:cxn>
                  <a:cxn ang="0">
                    <a:pos x="2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27" h="27">
                    <a:moveTo>
                      <a:pt x="0" y="21"/>
                    </a:moveTo>
                    <a:lnTo>
                      <a:pt x="2" y="21"/>
                    </a:lnTo>
                    <a:lnTo>
                      <a:pt x="21" y="27"/>
                    </a:lnTo>
                    <a:lnTo>
                      <a:pt x="27" y="6"/>
                    </a:lnTo>
                    <a:lnTo>
                      <a:pt x="7" y="0"/>
                    </a:lnTo>
                    <a:lnTo>
                      <a:pt x="0" y="21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57" name="Freeform 1192"/>
              <p:cNvSpPr>
                <a:spLocks/>
              </p:cNvSpPr>
              <p:nvPr/>
            </p:nvSpPr>
            <p:spPr bwMode="auto">
              <a:xfrm>
                <a:off x="625" y="3218"/>
                <a:ext cx="13" cy="14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1" y="20"/>
                  </a:cxn>
                  <a:cxn ang="0">
                    <a:pos x="18" y="27"/>
                  </a:cxn>
                  <a:cxn ang="0">
                    <a:pos x="27" y="6"/>
                  </a:cxn>
                  <a:cxn ang="0">
                    <a:pos x="9" y="0"/>
                  </a:cxn>
                  <a:cxn ang="0">
                    <a:pos x="0" y="19"/>
                  </a:cxn>
                  <a:cxn ang="0">
                    <a:pos x="0" y="20"/>
                  </a:cxn>
                  <a:cxn ang="0">
                    <a:pos x="1" y="20"/>
                  </a:cxn>
                  <a:cxn ang="0">
                    <a:pos x="0" y="19"/>
                  </a:cxn>
                </a:cxnLst>
                <a:rect l="0" t="0" r="r" b="b"/>
                <a:pathLst>
                  <a:path w="27" h="27">
                    <a:moveTo>
                      <a:pt x="0" y="19"/>
                    </a:moveTo>
                    <a:lnTo>
                      <a:pt x="1" y="20"/>
                    </a:lnTo>
                    <a:lnTo>
                      <a:pt x="18" y="27"/>
                    </a:lnTo>
                    <a:lnTo>
                      <a:pt x="27" y="6"/>
                    </a:lnTo>
                    <a:lnTo>
                      <a:pt x="9" y="0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1" y="2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58" name="Freeform 1193"/>
              <p:cNvSpPr>
                <a:spLocks/>
              </p:cNvSpPr>
              <p:nvPr/>
            </p:nvSpPr>
            <p:spPr bwMode="auto">
              <a:xfrm>
                <a:off x="615" y="3213"/>
                <a:ext cx="15" cy="15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" y="19"/>
                  </a:cxn>
                  <a:cxn ang="0">
                    <a:pos x="19" y="28"/>
                  </a:cxn>
                  <a:cxn ang="0">
                    <a:pos x="29" y="9"/>
                  </a:cxn>
                  <a:cxn ang="0">
                    <a:pos x="13" y="0"/>
                  </a:cxn>
                  <a:cxn ang="0">
                    <a:pos x="0" y="18"/>
                  </a:cxn>
                  <a:cxn ang="0">
                    <a:pos x="1" y="18"/>
                  </a:cxn>
                  <a:cxn ang="0">
                    <a:pos x="1" y="19"/>
                  </a:cxn>
                  <a:cxn ang="0">
                    <a:pos x="0" y="18"/>
                  </a:cxn>
                </a:cxnLst>
                <a:rect l="0" t="0" r="r" b="b"/>
                <a:pathLst>
                  <a:path w="29" h="28">
                    <a:moveTo>
                      <a:pt x="0" y="18"/>
                    </a:moveTo>
                    <a:lnTo>
                      <a:pt x="1" y="19"/>
                    </a:lnTo>
                    <a:lnTo>
                      <a:pt x="19" y="28"/>
                    </a:lnTo>
                    <a:lnTo>
                      <a:pt x="29" y="9"/>
                    </a:lnTo>
                    <a:lnTo>
                      <a:pt x="13" y="0"/>
                    </a:lnTo>
                    <a:lnTo>
                      <a:pt x="0" y="18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59" name="Freeform 1194"/>
              <p:cNvSpPr>
                <a:spLocks/>
              </p:cNvSpPr>
              <p:nvPr/>
            </p:nvSpPr>
            <p:spPr bwMode="auto">
              <a:xfrm>
                <a:off x="608" y="3209"/>
                <a:ext cx="14" cy="14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8"/>
                  </a:cxn>
                  <a:cxn ang="0">
                    <a:pos x="15" y="28"/>
                  </a:cxn>
                  <a:cxn ang="0">
                    <a:pos x="29" y="11"/>
                  </a:cxn>
                  <a:cxn ang="0">
                    <a:pos x="14" y="0"/>
                  </a:cxn>
                  <a:cxn ang="0">
                    <a:pos x="0" y="17"/>
                  </a:cxn>
                  <a:cxn ang="0">
                    <a:pos x="0" y="18"/>
                  </a:cxn>
                  <a:cxn ang="0">
                    <a:pos x="1" y="18"/>
                  </a:cxn>
                  <a:cxn ang="0">
                    <a:pos x="0" y="17"/>
                  </a:cxn>
                </a:cxnLst>
                <a:rect l="0" t="0" r="r" b="b"/>
                <a:pathLst>
                  <a:path w="29" h="28">
                    <a:moveTo>
                      <a:pt x="0" y="17"/>
                    </a:moveTo>
                    <a:lnTo>
                      <a:pt x="1" y="18"/>
                    </a:lnTo>
                    <a:lnTo>
                      <a:pt x="15" y="28"/>
                    </a:lnTo>
                    <a:lnTo>
                      <a:pt x="29" y="11"/>
                    </a:lnTo>
                    <a:lnTo>
                      <a:pt x="14" y="0"/>
                    </a:lnTo>
                    <a:lnTo>
                      <a:pt x="0" y="17"/>
                    </a:lnTo>
                    <a:lnTo>
                      <a:pt x="0" y="18"/>
                    </a:lnTo>
                    <a:lnTo>
                      <a:pt x="1" y="18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60" name="Freeform 1195"/>
              <p:cNvSpPr>
                <a:spLocks/>
              </p:cNvSpPr>
              <p:nvPr/>
            </p:nvSpPr>
            <p:spPr bwMode="auto">
              <a:xfrm>
                <a:off x="601" y="3203"/>
                <a:ext cx="14" cy="15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2" y="16"/>
                  </a:cxn>
                  <a:cxn ang="0">
                    <a:pos x="15" y="29"/>
                  </a:cxn>
                  <a:cxn ang="0">
                    <a:pos x="30" y="13"/>
                  </a:cxn>
                  <a:cxn ang="0">
                    <a:pos x="18" y="0"/>
                  </a:cxn>
                  <a:cxn ang="0">
                    <a:pos x="0" y="13"/>
                  </a:cxn>
                  <a:cxn ang="0">
                    <a:pos x="0" y="15"/>
                  </a:cxn>
                  <a:cxn ang="0">
                    <a:pos x="2" y="16"/>
                  </a:cxn>
                  <a:cxn ang="0">
                    <a:pos x="0" y="13"/>
                  </a:cxn>
                </a:cxnLst>
                <a:rect l="0" t="0" r="r" b="b"/>
                <a:pathLst>
                  <a:path w="30" h="29">
                    <a:moveTo>
                      <a:pt x="0" y="13"/>
                    </a:moveTo>
                    <a:lnTo>
                      <a:pt x="2" y="16"/>
                    </a:lnTo>
                    <a:lnTo>
                      <a:pt x="15" y="29"/>
                    </a:lnTo>
                    <a:lnTo>
                      <a:pt x="30" y="13"/>
                    </a:lnTo>
                    <a:lnTo>
                      <a:pt x="18" y="0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2" y="16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61" name="Freeform 1196"/>
              <p:cNvSpPr>
                <a:spLocks/>
              </p:cNvSpPr>
              <p:nvPr/>
            </p:nvSpPr>
            <p:spPr bwMode="auto">
              <a:xfrm>
                <a:off x="595" y="3195"/>
                <a:ext cx="15" cy="14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12"/>
                  </a:cxn>
                  <a:cxn ang="0">
                    <a:pos x="11" y="28"/>
                  </a:cxn>
                  <a:cxn ang="0">
                    <a:pos x="29" y="17"/>
                  </a:cxn>
                  <a:cxn ang="0">
                    <a:pos x="19" y="0"/>
                  </a:cxn>
                  <a:cxn ang="0">
                    <a:pos x="0" y="11"/>
                  </a:cxn>
                  <a:cxn ang="0">
                    <a:pos x="0" y="12"/>
                  </a:cxn>
                  <a:cxn ang="0">
                    <a:pos x="0" y="12"/>
                  </a:cxn>
                  <a:cxn ang="0">
                    <a:pos x="0" y="11"/>
                  </a:cxn>
                </a:cxnLst>
                <a:rect l="0" t="0" r="r" b="b"/>
                <a:pathLst>
                  <a:path w="29" h="28">
                    <a:moveTo>
                      <a:pt x="0" y="11"/>
                    </a:moveTo>
                    <a:lnTo>
                      <a:pt x="0" y="12"/>
                    </a:lnTo>
                    <a:lnTo>
                      <a:pt x="11" y="28"/>
                    </a:lnTo>
                    <a:lnTo>
                      <a:pt x="29" y="17"/>
                    </a:lnTo>
                    <a:lnTo>
                      <a:pt x="19" y="0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62" name="Freeform 1197"/>
              <p:cNvSpPr>
                <a:spLocks/>
              </p:cNvSpPr>
              <p:nvPr/>
            </p:nvSpPr>
            <p:spPr bwMode="auto">
              <a:xfrm>
                <a:off x="590" y="3186"/>
                <a:ext cx="15" cy="14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9"/>
                  </a:cxn>
                  <a:cxn ang="0">
                    <a:pos x="10" y="28"/>
                  </a:cxn>
                  <a:cxn ang="0">
                    <a:pos x="30" y="18"/>
                  </a:cxn>
                  <a:cxn ang="0">
                    <a:pos x="20" y="0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9"/>
                  </a:cxn>
                </a:cxnLst>
                <a:rect l="0" t="0" r="r" b="b"/>
                <a:pathLst>
                  <a:path w="30" h="28">
                    <a:moveTo>
                      <a:pt x="0" y="9"/>
                    </a:moveTo>
                    <a:lnTo>
                      <a:pt x="0" y="9"/>
                    </a:lnTo>
                    <a:lnTo>
                      <a:pt x="10" y="28"/>
                    </a:lnTo>
                    <a:lnTo>
                      <a:pt x="30" y="18"/>
                    </a:lnTo>
                    <a:lnTo>
                      <a:pt x="20" y="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63" name="Freeform 1198"/>
              <p:cNvSpPr>
                <a:spLocks/>
              </p:cNvSpPr>
              <p:nvPr/>
            </p:nvSpPr>
            <p:spPr bwMode="auto">
              <a:xfrm>
                <a:off x="586" y="3176"/>
                <a:ext cx="14" cy="1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7"/>
                  </a:cxn>
                  <a:cxn ang="0">
                    <a:pos x="8" y="29"/>
                  </a:cxn>
                  <a:cxn ang="0">
                    <a:pos x="28" y="21"/>
                  </a:cxn>
                  <a:cxn ang="0">
                    <a:pos x="21" y="0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6"/>
                  </a:cxn>
                </a:cxnLst>
                <a:rect l="0" t="0" r="r" b="b"/>
                <a:pathLst>
                  <a:path w="28" h="29">
                    <a:moveTo>
                      <a:pt x="0" y="6"/>
                    </a:moveTo>
                    <a:lnTo>
                      <a:pt x="0" y="7"/>
                    </a:lnTo>
                    <a:lnTo>
                      <a:pt x="8" y="29"/>
                    </a:lnTo>
                    <a:lnTo>
                      <a:pt x="28" y="21"/>
                    </a:lnTo>
                    <a:lnTo>
                      <a:pt x="21" y="0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64" name="Freeform 1199"/>
              <p:cNvSpPr>
                <a:spLocks/>
              </p:cNvSpPr>
              <p:nvPr/>
            </p:nvSpPr>
            <p:spPr bwMode="auto">
              <a:xfrm>
                <a:off x="582" y="3165"/>
                <a:ext cx="15" cy="1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5"/>
                  </a:cxn>
                  <a:cxn ang="0">
                    <a:pos x="6" y="29"/>
                  </a:cxn>
                  <a:cxn ang="0">
                    <a:pos x="27" y="24"/>
                  </a:cxn>
                  <a:cxn ang="0">
                    <a:pos x="23" y="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4"/>
                  </a:cxn>
                </a:cxnLst>
                <a:rect l="0" t="0" r="r" b="b"/>
                <a:pathLst>
                  <a:path w="27" h="29">
                    <a:moveTo>
                      <a:pt x="0" y="4"/>
                    </a:moveTo>
                    <a:lnTo>
                      <a:pt x="0" y="5"/>
                    </a:lnTo>
                    <a:lnTo>
                      <a:pt x="6" y="29"/>
                    </a:lnTo>
                    <a:lnTo>
                      <a:pt x="27" y="24"/>
                    </a:lnTo>
                    <a:lnTo>
                      <a:pt x="23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65" name="Freeform 1200"/>
              <p:cNvSpPr>
                <a:spLocks/>
              </p:cNvSpPr>
              <p:nvPr/>
            </p:nvSpPr>
            <p:spPr bwMode="auto">
              <a:xfrm>
                <a:off x="582" y="3152"/>
                <a:ext cx="10" cy="1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2" y="29"/>
                  </a:cxn>
                  <a:cxn ang="0">
                    <a:pos x="25" y="27"/>
                  </a:cxn>
                  <a:cxn ang="0">
                    <a:pos x="22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w="25" h="29">
                    <a:moveTo>
                      <a:pt x="0" y="1"/>
                    </a:moveTo>
                    <a:lnTo>
                      <a:pt x="0" y="1"/>
                    </a:lnTo>
                    <a:lnTo>
                      <a:pt x="2" y="29"/>
                    </a:lnTo>
                    <a:lnTo>
                      <a:pt x="25" y="27"/>
                    </a:lnTo>
                    <a:lnTo>
                      <a:pt x="22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66" name="Freeform 1201"/>
              <p:cNvSpPr>
                <a:spLocks/>
              </p:cNvSpPr>
              <p:nvPr/>
            </p:nvSpPr>
            <p:spPr bwMode="auto">
              <a:xfrm>
                <a:off x="581" y="3137"/>
                <a:ext cx="11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1" y="32"/>
                  </a:cxn>
                  <a:cxn ang="0">
                    <a:pos x="23" y="31"/>
                  </a:cxn>
                  <a:cxn ang="0">
                    <a:pos x="2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23" h="32">
                    <a:moveTo>
                      <a:pt x="0" y="0"/>
                    </a:moveTo>
                    <a:lnTo>
                      <a:pt x="0" y="1"/>
                    </a:lnTo>
                    <a:lnTo>
                      <a:pt x="1" y="32"/>
                    </a:lnTo>
                    <a:lnTo>
                      <a:pt x="23" y="31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67" name="Freeform 1202"/>
              <p:cNvSpPr>
                <a:spLocks/>
              </p:cNvSpPr>
              <p:nvPr/>
            </p:nvSpPr>
            <p:spPr bwMode="auto">
              <a:xfrm>
                <a:off x="581" y="3120"/>
                <a:ext cx="11" cy="1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0" y="34"/>
                  </a:cxn>
                  <a:cxn ang="0">
                    <a:pos x="22" y="35"/>
                  </a:cxn>
                  <a:cxn ang="0">
                    <a:pos x="22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22" h="35">
                    <a:moveTo>
                      <a:pt x="1" y="0"/>
                    </a:moveTo>
                    <a:lnTo>
                      <a:pt x="1" y="1"/>
                    </a:lnTo>
                    <a:lnTo>
                      <a:pt x="0" y="34"/>
                    </a:lnTo>
                    <a:lnTo>
                      <a:pt x="22" y="35"/>
                    </a:lnTo>
                    <a:lnTo>
                      <a:pt x="2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62E32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68" name="Freeform 1203"/>
              <p:cNvSpPr>
                <a:spLocks/>
              </p:cNvSpPr>
              <p:nvPr/>
            </p:nvSpPr>
            <p:spPr bwMode="auto">
              <a:xfrm>
                <a:off x="629" y="3032"/>
                <a:ext cx="131" cy="199"/>
              </a:xfrm>
              <a:custGeom>
                <a:avLst/>
                <a:gdLst/>
                <a:ahLst/>
                <a:cxnLst>
                  <a:cxn ang="0">
                    <a:pos x="245" y="114"/>
                  </a:cxn>
                  <a:cxn ang="0">
                    <a:pos x="234" y="93"/>
                  </a:cxn>
                  <a:cxn ang="0">
                    <a:pos x="222" y="68"/>
                  </a:cxn>
                  <a:cxn ang="0">
                    <a:pos x="204" y="45"/>
                  </a:cxn>
                  <a:cxn ang="0">
                    <a:pos x="183" y="24"/>
                  </a:cxn>
                  <a:cxn ang="0">
                    <a:pos x="155" y="9"/>
                  </a:cxn>
                  <a:cxn ang="0">
                    <a:pos x="121" y="0"/>
                  </a:cxn>
                  <a:cxn ang="0">
                    <a:pos x="78" y="3"/>
                  </a:cxn>
                  <a:cxn ang="0">
                    <a:pos x="40" y="13"/>
                  </a:cxn>
                  <a:cxn ang="0">
                    <a:pos x="13" y="25"/>
                  </a:cxn>
                  <a:cxn ang="0">
                    <a:pos x="14" y="32"/>
                  </a:cxn>
                  <a:cxn ang="0">
                    <a:pos x="42" y="32"/>
                  </a:cxn>
                  <a:cxn ang="0">
                    <a:pos x="69" y="39"/>
                  </a:cxn>
                  <a:cxn ang="0">
                    <a:pos x="95" y="53"/>
                  </a:cxn>
                  <a:cxn ang="0">
                    <a:pos x="117" y="75"/>
                  </a:cxn>
                  <a:cxn ang="0">
                    <a:pos x="137" y="101"/>
                  </a:cxn>
                  <a:cxn ang="0">
                    <a:pos x="153" y="128"/>
                  </a:cxn>
                  <a:cxn ang="0">
                    <a:pos x="165" y="155"/>
                  </a:cxn>
                  <a:cxn ang="0">
                    <a:pos x="173" y="182"/>
                  </a:cxn>
                  <a:cxn ang="0">
                    <a:pos x="177" y="208"/>
                  </a:cxn>
                  <a:cxn ang="0">
                    <a:pos x="179" y="234"/>
                  </a:cxn>
                  <a:cxn ang="0">
                    <a:pos x="178" y="258"/>
                  </a:cxn>
                  <a:cxn ang="0">
                    <a:pos x="172" y="286"/>
                  </a:cxn>
                  <a:cxn ang="0">
                    <a:pos x="161" y="320"/>
                  </a:cxn>
                  <a:cxn ang="0">
                    <a:pos x="145" y="356"/>
                  </a:cxn>
                  <a:cxn ang="0">
                    <a:pos x="125" y="385"/>
                  </a:cxn>
                  <a:cxn ang="0">
                    <a:pos x="118" y="398"/>
                  </a:cxn>
                  <a:cxn ang="0">
                    <a:pos x="125" y="397"/>
                  </a:cxn>
                  <a:cxn ang="0">
                    <a:pos x="155" y="393"/>
                  </a:cxn>
                  <a:cxn ang="0">
                    <a:pos x="195" y="372"/>
                  </a:cxn>
                  <a:cxn ang="0">
                    <a:pos x="225" y="339"/>
                  </a:cxn>
                  <a:cxn ang="0">
                    <a:pos x="245" y="297"/>
                  </a:cxn>
                  <a:cxn ang="0">
                    <a:pos x="256" y="252"/>
                  </a:cxn>
                  <a:cxn ang="0">
                    <a:pos x="259" y="207"/>
                  </a:cxn>
                  <a:cxn ang="0">
                    <a:pos x="257" y="167"/>
                  </a:cxn>
                  <a:cxn ang="0">
                    <a:pos x="253" y="135"/>
                  </a:cxn>
                </a:cxnLst>
                <a:rect l="0" t="0" r="r" b="b"/>
                <a:pathLst>
                  <a:path w="259" h="398">
                    <a:moveTo>
                      <a:pt x="249" y="125"/>
                    </a:moveTo>
                    <a:lnTo>
                      <a:pt x="245" y="114"/>
                    </a:lnTo>
                    <a:lnTo>
                      <a:pt x="240" y="104"/>
                    </a:lnTo>
                    <a:lnTo>
                      <a:pt x="234" y="93"/>
                    </a:lnTo>
                    <a:lnTo>
                      <a:pt x="229" y="80"/>
                    </a:lnTo>
                    <a:lnTo>
                      <a:pt x="222" y="68"/>
                    </a:lnTo>
                    <a:lnTo>
                      <a:pt x="213" y="57"/>
                    </a:lnTo>
                    <a:lnTo>
                      <a:pt x="204" y="45"/>
                    </a:lnTo>
                    <a:lnTo>
                      <a:pt x="195" y="34"/>
                    </a:lnTo>
                    <a:lnTo>
                      <a:pt x="183" y="24"/>
                    </a:lnTo>
                    <a:lnTo>
                      <a:pt x="170" y="16"/>
                    </a:lnTo>
                    <a:lnTo>
                      <a:pt x="155" y="9"/>
                    </a:lnTo>
                    <a:lnTo>
                      <a:pt x="138" y="4"/>
                    </a:lnTo>
                    <a:lnTo>
                      <a:pt x="121" y="0"/>
                    </a:lnTo>
                    <a:lnTo>
                      <a:pt x="101" y="0"/>
                    </a:lnTo>
                    <a:lnTo>
                      <a:pt x="78" y="3"/>
                    </a:lnTo>
                    <a:lnTo>
                      <a:pt x="55" y="7"/>
                    </a:lnTo>
                    <a:lnTo>
                      <a:pt x="40" y="13"/>
                    </a:lnTo>
                    <a:lnTo>
                      <a:pt x="26" y="18"/>
                    </a:lnTo>
                    <a:lnTo>
                      <a:pt x="13" y="25"/>
                    </a:lnTo>
                    <a:lnTo>
                      <a:pt x="0" y="32"/>
                    </a:lnTo>
                    <a:lnTo>
                      <a:pt x="14" y="32"/>
                    </a:lnTo>
                    <a:lnTo>
                      <a:pt x="28" y="31"/>
                    </a:lnTo>
                    <a:lnTo>
                      <a:pt x="42" y="32"/>
                    </a:lnTo>
                    <a:lnTo>
                      <a:pt x="56" y="36"/>
                    </a:lnTo>
                    <a:lnTo>
                      <a:pt x="69" y="39"/>
                    </a:lnTo>
                    <a:lnTo>
                      <a:pt x="82" y="45"/>
                    </a:lnTo>
                    <a:lnTo>
                      <a:pt x="95" y="53"/>
                    </a:lnTo>
                    <a:lnTo>
                      <a:pt x="105" y="63"/>
                    </a:lnTo>
                    <a:lnTo>
                      <a:pt x="117" y="75"/>
                    </a:lnTo>
                    <a:lnTo>
                      <a:pt x="128" y="88"/>
                    </a:lnTo>
                    <a:lnTo>
                      <a:pt x="137" y="101"/>
                    </a:lnTo>
                    <a:lnTo>
                      <a:pt x="146" y="115"/>
                    </a:lnTo>
                    <a:lnTo>
                      <a:pt x="153" y="128"/>
                    </a:lnTo>
                    <a:lnTo>
                      <a:pt x="159" y="142"/>
                    </a:lnTo>
                    <a:lnTo>
                      <a:pt x="165" y="155"/>
                    </a:lnTo>
                    <a:lnTo>
                      <a:pt x="170" y="168"/>
                    </a:lnTo>
                    <a:lnTo>
                      <a:pt x="173" y="182"/>
                    </a:lnTo>
                    <a:lnTo>
                      <a:pt x="176" y="195"/>
                    </a:lnTo>
                    <a:lnTo>
                      <a:pt x="177" y="208"/>
                    </a:lnTo>
                    <a:lnTo>
                      <a:pt x="179" y="221"/>
                    </a:lnTo>
                    <a:lnTo>
                      <a:pt x="179" y="234"/>
                    </a:lnTo>
                    <a:lnTo>
                      <a:pt x="178" y="247"/>
                    </a:lnTo>
                    <a:lnTo>
                      <a:pt x="178" y="258"/>
                    </a:lnTo>
                    <a:lnTo>
                      <a:pt x="176" y="270"/>
                    </a:lnTo>
                    <a:lnTo>
                      <a:pt x="172" y="286"/>
                    </a:lnTo>
                    <a:lnTo>
                      <a:pt x="168" y="303"/>
                    </a:lnTo>
                    <a:lnTo>
                      <a:pt x="161" y="320"/>
                    </a:lnTo>
                    <a:lnTo>
                      <a:pt x="153" y="338"/>
                    </a:lnTo>
                    <a:lnTo>
                      <a:pt x="145" y="356"/>
                    </a:lnTo>
                    <a:lnTo>
                      <a:pt x="135" y="371"/>
                    </a:lnTo>
                    <a:lnTo>
                      <a:pt x="125" y="385"/>
                    </a:lnTo>
                    <a:lnTo>
                      <a:pt x="115" y="398"/>
                    </a:lnTo>
                    <a:lnTo>
                      <a:pt x="118" y="398"/>
                    </a:lnTo>
                    <a:lnTo>
                      <a:pt x="123" y="398"/>
                    </a:lnTo>
                    <a:lnTo>
                      <a:pt x="125" y="397"/>
                    </a:lnTo>
                    <a:lnTo>
                      <a:pt x="130" y="397"/>
                    </a:lnTo>
                    <a:lnTo>
                      <a:pt x="155" y="393"/>
                    </a:lnTo>
                    <a:lnTo>
                      <a:pt x="176" y="384"/>
                    </a:lnTo>
                    <a:lnTo>
                      <a:pt x="195" y="372"/>
                    </a:lnTo>
                    <a:lnTo>
                      <a:pt x="211" y="357"/>
                    </a:lnTo>
                    <a:lnTo>
                      <a:pt x="225" y="339"/>
                    </a:lnTo>
                    <a:lnTo>
                      <a:pt x="236" y="318"/>
                    </a:lnTo>
                    <a:lnTo>
                      <a:pt x="245" y="297"/>
                    </a:lnTo>
                    <a:lnTo>
                      <a:pt x="251" y="275"/>
                    </a:lnTo>
                    <a:lnTo>
                      <a:pt x="256" y="252"/>
                    </a:lnTo>
                    <a:lnTo>
                      <a:pt x="258" y="229"/>
                    </a:lnTo>
                    <a:lnTo>
                      <a:pt x="259" y="207"/>
                    </a:lnTo>
                    <a:lnTo>
                      <a:pt x="259" y="186"/>
                    </a:lnTo>
                    <a:lnTo>
                      <a:pt x="257" y="167"/>
                    </a:lnTo>
                    <a:lnTo>
                      <a:pt x="256" y="149"/>
                    </a:lnTo>
                    <a:lnTo>
                      <a:pt x="253" y="135"/>
                    </a:lnTo>
                    <a:lnTo>
                      <a:pt x="249" y="125"/>
                    </a:lnTo>
                    <a:close/>
                  </a:path>
                </a:pathLst>
              </a:custGeom>
              <a:solidFill>
                <a:srgbClr val="0046AD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69" name="Freeform 1204"/>
              <p:cNvSpPr>
                <a:spLocks/>
              </p:cNvSpPr>
              <p:nvPr/>
            </p:nvSpPr>
            <p:spPr bwMode="auto">
              <a:xfrm>
                <a:off x="531" y="3100"/>
                <a:ext cx="102" cy="90"/>
              </a:xfrm>
              <a:custGeom>
                <a:avLst/>
                <a:gdLst/>
                <a:ahLst/>
                <a:cxnLst>
                  <a:cxn ang="0">
                    <a:pos x="169" y="0"/>
                  </a:cxn>
                  <a:cxn ang="0">
                    <a:pos x="21" y="78"/>
                  </a:cxn>
                  <a:cxn ang="0">
                    <a:pos x="0" y="127"/>
                  </a:cxn>
                  <a:cxn ang="0">
                    <a:pos x="15" y="163"/>
                  </a:cxn>
                  <a:cxn ang="0">
                    <a:pos x="55" y="182"/>
                  </a:cxn>
                  <a:cxn ang="0">
                    <a:pos x="204" y="79"/>
                  </a:cxn>
                  <a:cxn ang="0">
                    <a:pos x="169" y="0"/>
                  </a:cxn>
                </a:cxnLst>
                <a:rect l="0" t="0" r="r" b="b"/>
                <a:pathLst>
                  <a:path w="204" h="182">
                    <a:moveTo>
                      <a:pt x="169" y="0"/>
                    </a:moveTo>
                    <a:lnTo>
                      <a:pt x="21" y="78"/>
                    </a:lnTo>
                    <a:lnTo>
                      <a:pt x="0" y="127"/>
                    </a:lnTo>
                    <a:lnTo>
                      <a:pt x="15" y="163"/>
                    </a:lnTo>
                    <a:lnTo>
                      <a:pt x="55" y="182"/>
                    </a:lnTo>
                    <a:lnTo>
                      <a:pt x="204" y="79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rgbClr val="0046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70" name="Freeform 1205"/>
              <p:cNvSpPr>
                <a:spLocks/>
              </p:cNvSpPr>
              <p:nvPr/>
            </p:nvSpPr>
            <p:spPr bwMode="auto">
              <a:xfrm>
                <a:off x="536" y="3100"/>
                <a:ext cx="139" cy="128"/>
              </a:xfrm>
              <a:custGeom>
                <a:avLst/>
                <a:gdLst/>
                <a:ahLst/>
                <a:cxnLst>
                  <a:cxn ang="0">
                    <a:pos x="0" y="182"/>
                  </a:cxn>
                  <a:cxn ang="0">
                    <a:pos x="36" y="109"/>
                  </a:cxn>
                  <a:cxn ang="0">
                    <a:pos x="250" y="0"/>
                  </a:cxn>
                  <a:cxn ang="0">
                    <a:pos x="281" y="61"/>
                  </a:cxn>
                  <a:cxn ang="0">
                    <a:pos x="66" y="255"/>
                  </a:cxn>
                  <a:cxn ang="0">
                    <a:pos x="9" y="236"/>
                  </a:cxn>
                  <a:cxn ang="0">
                    <a:pos x="0" y="182"/>
                  </a:cxn>
                </a:cxnLst>
                <a:rect l="0" t="0" r="r" b="b"/>
                <a:pathLst>
                  <a:path w="281" h="255">
                    <a:moveTo>
                      <a:pt x="0" y="182"/>
                    </a:moveTo>
                    <a:lnTo>
                      <a:pt x="36" y="109"/>
                    </a:lnTo>
                    <a:lnTo>
                      <a:pt x="250" y="0"/>
                    </a:lnTo>
                    <a:lnTo>
                      <a:pt x="281" y="61"/>
                    </a:lnTo>
                    <a:lnTo>
                      <a:pt x="66" y="255"/>
                    </a:lnTo>
                    <a:lnTo>
                      <a:pt x="9" y="236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0046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71" name="Freeform 1206"/>
              <p:cNvSpPr>
                <a:spLocks/>
              </p:cNvSpPr>
              <p:nvPr/>
            </p:nvSpPr>
            <p:spPr bwMode="auto">
              <a:xfrm>
                <a:off x="576" y="3187"/>
                <a:ext cx="104" cy="89"/>
              </a:xfrm>
              <a:custGeom>
                <a:avLst/>
                <a:gdLst/>
                <a:ahLst/>
                <a:cxnLst>
                  <a:cxn ang="0">
                    <a:pos x="186" y="1"/>
                  </a:cxn>
                  <a:cxn ang="0">
                    <a:pos x="0" y="127"/>
                  </a:cxn>
                  <a:cxn ang="0">
                    <a:pos x="0" y="129"/>
                  </a:cxn>
                  <a:cxn ang="0">
                    <a:pos x="0" y="137"/>
                  </a:cxn>
                  <a:cxn ang="0">
                    <a:pos x="0" y="145"/>
                  </a:cxn>
                  <a:cxn ang="0">
                    <a:pos x="3" y="156"/>
                  </a:cxn>
                  <a:cxn ang="0">
                    <a:pos x="6" y="166"/>
                  </a:cxn>
                  <a:cxn ang="0">
                    <a:pos x="11" y="173"/>
                  </a:cxn>
                  <a:cxn ang="0">
                    <a:pos x="19" y="178"/>
                  </a:cxn>
                  <a:cxn ang="0">
                    <a:pos x="31" y="176"/>
                  </a:cxn>
                  <a:cxn ang="0">
                    <a:pos x="74" y="149"/>
                  </a:cxn>
                  <a:cxn ang="0">
                    <a:pos x="134" y="98"/>
                  </a:cxn>
                  <a:cxn ang="0">
                    <a:pos x="188" y="52"/>
                  </a:cxn>
                  <a:cxn ang="0">
                    <a:pos x="211" y="32"/>
                  </a:cxn>
                  <a:cxn ang="0">
                    <a:pos x="210" y="29"/>
                  </a:cxn>
                  <a:cxn ang="0">
                    <a:pos x="210" y="26"/>
                  </a:cxn>
                  <a:cxn ang="0">
                    <a:pos x="210" y="20"/>
                  </a:cxn>
                  <a:cxn ang="0">
                    <a:pos x="208" y="14"/>
                  </a:cxn>
                  <a:cxn ang="0">
                    <a:pos x="206" y="7"/>
                  </a:cxn>
                  <a:cxn ang="0">
                    <a:pos x="201" y="4"/>
                  </a:cxn>
                  <a:cxn ang="0">
                    <a:pos x="194" y="0"/>
                  </a:cxn>
                  <a:cxn ang="0">
                    <a:pos x="186" y="1"/>
                  </a:cxn>
                </a:cxnLst>
                <a:rect l="0" t="0" r="r" b="b"/>
                <a:pathLst>
                  <a:path w="211" h="178">
                    <a:moveTo>
                      <a:pt x="186" y="1"/>
                    </a:moveTo>
                    <a:lnTo>
                      <a:pt x="0" y="127"/>
                    </a:lnTo>
                    <a:lnTo>
                      <a:pt x="0" y="129"/>
                    </a:lnTo>
                    <a:lnTo>
                      <a:pt x="0" y="137"/>
                    </a:lnTo>
                    <a:lnTo>
                      <a:pt x="0" y="145"/>
                    </a:lnTo>
                    <a:lnTo>
                      <a:pt x="3" y="156"/>
                    </a:lnTo>
                    <a:lnTo>
                      <a:pt x="6" y="166"/>
                    </a:lnTo>
                    <a:lnTo>
                      <a:pt x="11" y="173"/>
                    </a:lnTo>
                    <a:lnTo>
                      <a:pt x="19" y="178"/>
                    </a:lnTo>
                    <a:lnTo>
                      <a:pt x="31" y="176"/>
                    </a:lnTo>
                    <a:lnTo>
                      <a:pt x="74" y="149"/>
                    </a:lnTo>
                    <a:lnTo>
                      <a:pt x="134" y="98"/>
                    </a:lnTo>
                    <a:lnTo>
                      <a:pt x="188" y="52"/>
                    </a:lnTo>
                    <a:lnTo>
                      <a:pt x="211" y="32"/>
                    </a:lnTo>
                    <a:lnTo>
                      <a:pt x="210" y="29"/>
                    </a:lnTo>
                    <a:lnTo>
                      <a:pt x="210" y="26"/>
                    </a:lnTo>
                    <a:lnTo>
                      <a:pt x="210" y="20"/>
                    </a:lnTo>
                    <a:lnTo>
                      <a:pt x="208" y="14"/>
                    </a:lnTo>
                    <a:lnTo>
                      <a:pt x="206" y="7"/>
                    </a:lnTo>
                    <a:lnTo>
                      <a:pt x="201" y="4"/>
                    </a:lnTo>
                    <a:lnTo>
                      <a:pt x="194" y="0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rgbClr val="0046AD"/>
              </a:solidFill>
              <a:ln w="9525">
                <a:solidFill>
                  <a:srgbClr val="0046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72" name="Freeform 1207"/>
              <p:cNvSpPr>
                <a:spLocks/>
              </p:cNvSpPr>
              <p:nvPr/>
            </p:nvSpPr>
            <p:spPr bwMode="auto">
              <a:xfrm>
                <a:off x="1470" y="3295"/>
                <a:ext cx="187" cy="1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11"/>
                  </a:cxn>
                  <a:cxn ang="0">
                    <a:pos x="35" y="31"/>
                  </a:cxn>
                  <a:cxn ang="0">
                    <a:pos x="75" y="66"/>
                  </a:cxn>
                  <a:cxn ang="0">
                    <a:pos x="120" y="116"/>
                  </a:cxn>
                  <a:cxn ang="0">
                    <a:pos x="170" y="172"/>
                  </a:cxn>
                  <a:cxn ang="0">
                    <a:pos x="215" y="231"/>
                  </a:cxn>
                  <a:cxn ang="0">
                    <a:pos x="255" y="302"/>
                  </a:cxn>
                  <a:cxn ang="0">
                    <a:pos x="286" y="372"/>
                  </a:cxn>
                  <a:cxn ang="0">
                    <a:pos x="375" y="357"/>
                  </a:cxn>
                  <a:cxn ang="0">
                    <a:pos x="370" y="346"/>
                  </a:cxn>
                  <a:cxn ang="0">
                    <a:pos x="355" y="322"/>
                  </a:cxn>
                  <a:cxn ang="0">
                    <a:pos x="330" y="282"/>
                  </a:cxn>
                  <a:cxn ang="0">
                    <a:pos x="290" y="231"/>
                  </a:cxn>
                  <a:cxn ang="0">
                    <a:pos x="240" y="176"/>
                  </a:cxn>
                  <a:cxn ang="0">
                    <a:pos x="175" y="116"/>
                  </a:cxn>
                  <a:cxn ang="0">
                    <a:pos x="95" y="56"/>
                  </a:cxn>
                  <a:cxn ang="0">
                    <a:pos x="0" y="0"/>
                  </a:cxn>
                </a:cxnLst>
                <a:rect l="0" t="0" r="r" b="b"/>
                <a:pathLst>
                  <a:path w="375" h="372">
                    <a:moveTo>
                      <a:pt x="0" y="0"/>
                    </a:moveTo>
                    <a:lnTo>
                      <a:pt x="10" y="11"/>
                    </a:lnTo>
                    <a:lnTo>
                      <a:pt x="35" y="31"/>
                    </a:lnTo>
                    <a:lnTo>
                      <a:pt x="75" y="66"/>
                    </a:lnTo>
                    <a:lnTo>
                      <a:pt x="120" y="116"/>
                    </a:lnTo>
                    <a:lnTo>
                      <a:pt x="170" y="172"/>
                    </a:lnTo>
                    <a:lnTo>
                      <a:pt x="215" y="231"/>
                    </a:lnTo>
                    <a:lnTo>
                      <a:pt x="255" y="302"/>
                    </a:lnTo>
                    <a:lnTo>
                      <a:pt x="286" y="372"/>
                    </a:lnTo>
                    <a:lnTo>
                      <a:pt x="375" y="357"/>
                    </a:lnTo>
                    <a:lnTo>
                      <a:pt x="370" y="346"/>
                    </a:lnTo>
                    <a:lnTo>
                      <a:pt x="355" y="322"/>
                    </a:lnTo>
                    <a:lnTo>
                      <a:pt x="330" y="282"/>
                    </a:lnTo>
                    <a:lnTo>
                      <a:pt x="290" y="231"/>
                    </a:lnTo>
                    <a:lnTo>
                      <a:pt x="240" y="176"/>
                    </a:lnTo>
                    <a:lnTo>
                      <a:pt x="175" y="116"/>
                    </a:lnTo>
                    <a:lnTo>
                      <a:pt x="95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DA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73" name="Freeform 1208"/>
              <p:cNvSpPr>
                <a:spLocks/>
              </p:cNvSpPr>
              <p:nvPr/>
            </p:nvSpPr>
            <p:spPr bwMode="auto">
              <a:xfrm>
                <a:off x="1715" y="3228"/>
                <a:ext cx="200" cy="303"/>
              </a:xfrm>
              <a:custGeom>
                <a:avLst/>
                <a:gdLst/>
                <a:ahLst/>
                <a:cxnLst>
                  <a:cxn ang="0">
                    <a:pos x="49" y="361"/>
                  </a:cxn>
                  <a:cxn ang="0">
                    <a:pos x="65" y="317"/>
                  </a:cxn>
                  <a:cxn ang="0">
                    <a:pos x="85" y="286"/>
                  </a:cxn>
                  <a:cxn ang="0">
                    <a:pos x="110" y="266"/>
                  </a:cxn>
                  <a:cxn ang="0">
                    <a:pos x="135" y="256"/>
                  </a:cxn>
                  <a:cxn ang="0">
                    <a:pos x="155" y="251"/>
                  </a:cxn>
                  <a:cxn ang="0">
                    <a:pos x="170" y="246"/>
                  </a:cxn>
                  <a:cxn ang="0">
                    <a:pos x="175" y="236"/>
                  </a:cxn>
                  <a:cxn ang="0">
                    <a:pos x="160" y="216"/>
                  </a:cxn>
                  <a:cxn ang="0">
                    <a:pos x="135" y="191"/>
                  </a:cxn>
                  <a:cxn ang="0">
                    <a:pos x="104" y="166"/>
                  </a:cxn>
                  <a:cxn ang="0">
                    <a:pos x="75" y="141"/>
                  </a:cxn>
                  <a:cxn ang="0">
                    <a:pos x="40" y="116"/>
                  </a:cxn>
                  <a:cxn ang="0">
                    <a:pos x="45" y="0"/>
                  </a:cxn>
                  <a:cxn ang="0">
                    <a:pos x="85" y="21"/>
                  </a:cxn>
                  <a:cxn ang="0">
                    <a:pos x="126" y="40"/>
                  </a:cxn>
                  <a:cxn ang="0">
                    <a:pos x="165" y="71"/>
                  </a:cxn>
                  <a:cxn ang="0">
                    <a:pos x="205" y="95"/>
                  </a:cxn>
                  <a:cxn ang="0">
                    <a:pos x="241" y="121"/>
                  </a:cxn>
                  <a:cxn ang="0">
                    <a:pos x="270" y="141"/>
                  </a:cxn>
                  <a:cxn ang="0">
                    <a:pos x="291" y="156"/>
                  </a:cxn>
                  <a:cxn ang="0">
                    <a:pos x="296" y="161"/>
                  </a:cxn>
                  <a:cxn ang="0">
                    <a:pos x="311" y="176"/>
                  </a:cxn>
                  <a:cxn ang="0">
                    <a:pos x="351" y="221"/>
                  </a:cxn>
                  <a:cxn ang="0">
                    <a:pos x="386" y="282"/>
                  </a:cxn>
                  <a:cxn ang="0">
                    <a:pos x="400" y="351"/>
                  </a:cxn>
                  <a:cxn ang="0">
                    <a:pos x="395" y="401"/>
                  </a:cxn>
                  <a:cxn ang="0">
                    <a:pos x="386" y="436"/>
                  </a:cxn>
                  <a:cxn ang="0">
                    <a:pos x="360" y="472"/>
                  </a:cxn>
                  <a:cxn ang="0">
                    <a:pos x="311" y="507"/>
                  </a:cxn>
                  <a:cxn ang="0">
                    <a:pos x="291" y="516"/>
                  </a:cxn>
                  <a:cxn ang="0">
                    <a:pos x="261" y="527"/>
                  </a:cxn>
                  <a:cxn ang="0">
                    <a:pos x="225" y="536"/>
                  </a:cxn>
                  <a:cxn ang="0">
                    <a:pos x="190" y="551"/>
                  </a:cxn>
                  <a:cxn ang="0">
                    <a:pos x="146" y="566"/>
                  </a:cxn>
                  <a:cxn ang="0">
                    <a:pos x="100" y="577"/>
                  </a:cxn>
                  <a:cxn ang="0">
                    <a:pos x="49" y="591"/>
                  </a:cxn>
                  <a:cxn ang="0">
                    <a:pos x="0" y="606"/>
                  </a:cxn>
                  <a:cxn ang="0">
                    <a:pos x="20" y="381"/>
                  </a:cxn>
                  <a:cxn ang="0">
                    <a:pos x="35" y="377"/>
                  </a:cxn>
                  <a:cxn ang="0">
                    <a:pos x="40" y="366"/>
                  </a:cxn>
                  <a:cxn ang="0">
                    <a:pos x="49" y="361"/>
                  </a:cxn>
                </a:cxnLst>
                <a:rect l="0" t="0" r="r" b="b"/>
                <a:pathLst>
                  <a:path w="400" h="606">
                    <a:moveTo>
                      <a:pt x="49" y="361"/>
                    </a:moveTo>
                    <a:lnTo>
                      <a:pt x="65" y="317"/>
                    </a:lnTo>
                    <a:lnTo>
                      <a:pt x="85" y="286"/>
                    </a:lnTo>
                    <a:lnTo>
                      <a:pt x="110" y="266"/>
                    </a:lnTo>
                    <a:lnTo>
                      <a:pt x="135" y="256"/>
                    </a:lnTo>
                    <a:lnTo>
                      <a:pt x="155" y="251"/>
                    </a:lnTo>
                    <a:lnTo>
                      <a:pt x="170" y="246"/>
                    </a:lnTo>
                    <a:lnTo>
                      <a:pt x="175" y="236"/>
                    </a:lnTo>
                    <a:lnTo>
                      <a:pt x="160" y="216"/>
                    </a:lnTo>
                    <a:lnTo>
                      <a:pt x="135" y="191"/>
                    </a:lnTo>
                    <a:lnTo>
                      <a:pt x="104" y="166"/>
                    </a:lnTo>
                    <a:lnTo>
                      <a:pt x="75" y="141"/>
                    </a:lnTo>
                    <a:lnTo>
                      <a:pt x="40" y="116"/>
                    </a:lnTo>
                    <a:lnTo>
                      <a:pt x="45" y="0"/>
                    </a:lnTo>
                    <a:lnTo>
                      <a:pt x="85" y="21"/>
                    </a:lnTo>
                    <a:lnTo>
                      <a:pt x="126" y="40"/>
                    </a:lnTo>
                    <a:lnTo>
                      <a:pt x="165" y="71"/>
                    </a:lnTo>
                    <a:lnTo>
                      <a:pt x="205" y="95"/>
                    </a:lnTo>
                    <a:lnTo>
                      <a:pt x="241" y="121"/>
                    </a:lnTo>
                    <a:lnTo>
                      <a:pt x="270" y="141"/>
                    </a:lnTo>
                    <a:lnTo>
                      <a:pt x="291" y="156"/>
                    </a:lnTo>
                    <a:lnTo>
                      <a:pt x="296" y="161"/>
                    </a:lnTo>
                    <a:lnTo>
                      <a:pt x="311" y="176"/>
                    </a:lnTo>
                    <a:lnTo>
                      <a:pt x="351" y="221"/>
                    </a:lnTo>
                    <a:lnTo>
                      <a:pt x="386" y="282"/>
                    </a:lnTo>
                    <a:lnTo>
                      <a:pt x="400" y="351"/>
                    </a:lnTo>
                    <a:lnTo>
                      <a:pt x="395" y="401"/>
                    </a:lnTo>
                    <a:lnTo>
                      <a:pt x="386" y="436"/>
                    </a:lnTo>
                    <a:lnTo>
                      <a:pt x="360" y="472"/>
                    </a:lnTo>
                    <a:lnTo>
                      <a:pt x="311" y="507"/>
                    </a:lnTo>
                    <a:lnTo>
                      <a:pt x="291" y="516"/>
                    </a:lnTo>
                    <a:lnTo>
                      <a:pt x="261" y="527"/>
                    </a:lnTo>
                    <a:lnTo>
                      <a:pt x="225" y="536"/>
                    </a:lnTo>
                    <a:lnTo>
                      <a:pt x="190" y="551"/>
                    </a:lnTo>
                    <a:lnTo>
                      <a:pt x="146" y="566"/>
                    </a:lnTo>
                    <a:lnTo>
                      <a:pt x="100" y="577"/>
                    </a:lnTo>
                    <a:lnTo>
                      <a:pt x="49" y="591"/>
                    </a:lnTo>
                    <a:lnTo>
                      <a:pt x="0" y="606"/>
                    </a:lnTo>
                    <a:lnTo>
                      <a:pt x="20" y="381"/>
                    </a:lnTo>
                    <a:lnTo>
                      <a:pt x="35" y="377"/>
                    </a:lnTo>
                    <a:lnTo>
                      <a:pt x="40" y="366"/>
                    </a:lnTo>
                    <a:lnTo>
                      <a:pt x="49" y="361"/>
                    </a:lnTo>
                    <a:close/>
                  </a:path>
                </a:pathLst>
              </a:custGeom>
              <a:solidFill>
                <a:srgbClr val="CCDA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74" name="Freeform 1209"/>
              <p:cNvSpPr>
                <a:spLocks/>
              </p:cNvSpPr>
              <p:nvPr/>
            </p:nvSpPr>
            <p:spPr bwMode="auto">
              <a:xfrm>
                <a:off x="827" y="3047"/>
                <a:ext cx="912" cy="543"/>
              </a:xfrm>
              <a:custGeom>
                <a:avLst/>
                <a:gdLst/>
                <a:ahLst/>
                <a:cxnLst>
                  <a:cxn ang="0">
                    <a:pos x="55" y="245"/>
                  </a:cxn>
                  <a:cxn ang="0">
                    <a:pos x="170" y="230"/>
                  </a:cxn>
                  <a:cxn ang="0">
                    <a:pos x="271" y="205"/>
                  </a:cxn>
                  <a:cxn ang="0">
                    <a:pos x="342" y="150"/>
                  </a:cxn>
                  <a:cxn ang="0">
                    <a:pos x="432" y="75"/>
                  </a:cxn>
                  <a:cxn ang="0">
                    <a:pos x="572" y="40"/>
                  </a:cxn>
                  <a:cxn ang="0">
                    <a:pos x="687" y="24"/>
                  </a:cxn>
                  <a:cxn ang="0">
                    <a:pos x="812" y="9"/>
                  </a:cxn>
                  <a:cxn ang="0">
                    <a:pos x="958" y="0"/>
                  </a:cxn>
                  <a:cxn ang="0">
                    <a:pos x="1118" y="5"/>
                  </a:cxn>
                  <a:cxn ang="0">
                    <a:pos x="1284" y="20"/>
                  </a:cxn>
                  <a:cxn ang="0">
                    <a:pos x="1439" y="64"/>
                  </a:cxn>
                  <a:cxn ang="0">
                    <a:pos x="1560" y="144"/>
                  </a:cxn>
                  <a:cxn ang="0">
                    <a:pos x="1644" y="240"/>
                  </a:cxn>
                  <a:cxn ang="0">
                    <a:pos x="1699" y="300"/>
                  </a:cxn>
                  <a:cxn ang="0">
                    <a:pos x="1774" y="344"/>
                  </a:cxn>
                  <a:cxn ang="0">
                    <a:pos x="1820" y="364"/>
                  </a:cxn>
                  <a:cxn ang="0">
                    <a:pos x="1774" y="455"/>
                  </a:cxn>
                  <a:cxn ang="0">
                    <a:pos x="1655" y="404"/>
                  </a:cxn>
                  <a:cxn ang="0">
                    <a:pos x="1579" y="375"/>
                  </a:cxn>
                  <a:cxn ang="0">
                    <a:pos x="1414" y="419"/>
                  </a:cxn>
                  <a:cxn ang="0">
                    <a:pos x="1114" y="465"/>
                  </a:cxn>
                  <a:cxn ang="0">
                    <a:pos x="958" y="485"/>
                  </a:cxn>
                  <a:cxn ang="0">
                    <a:pos x="1118" y="610"/>
                  </a:cxn>
                  <a:cxn ang="0">
                    <a:pos x="1223" y="730"/>
                  </a:cxn>
                  <a:cxn ang="0">
                    <a:pos x="1249" y="765"/>
                  </a:cxn>
                  <a:cxn ang="0">
                    <a:pos x="1348" y="776"/>
                  </a:cxn>
                  <a:cxn ang="0">
                    <a:pos x="1474" y="805"/>
                  </a:cxn>
                  <a:cxn ang="0">
                    <a:pos x="1599" y="800"/>
                  </a:cxn>
                  <a:cxn ang="0">
                    <a:pos x="1725" y="770"/>
                  </a:cxn>
                  <a:cxn ang="0">
                    <a:pos x="1800" y="745"/>
                  </a:cxn>
                  <a:cxn ang="0">
                    <a:pos x="1674" y="996"/>
                  </a:cxn>
                  <a:cxn ang="0">
                    <a:pos x="1514" y="1031"/>
                  </a:cxn>
                  <a:cxn ang="0">
                    <a:pos x="1364" y="1056"/>
                  </a:cxn>
                  <a:cxn ang="0">
                    <a:pos x="1203" y="1061"/>
                  </a:cxn>
                  <a:cxn ang="0">
                    <a:pos x="1128" y="1041"/>
                  </a:cxn>
                  <a:cxn ang="0">
                    <a:pos x="1059" y="981"/>
                  </a:cxn>
                  <a:cxn ang="0">
                    <a:pos x="1043" y="1041"/>
                  </a:cxn>
                  <a:cxn ang="0">
                    <a:pos x="998" y="1065"/>
                  </a:cxn>
                  <a:cxn ang="0">
                    <a:pos x="913" y="1080"/>
                  </a:cxn>
                  <a:cxn ang="0">
                    <a:pos x="867" y="1085"/>
                  </a:cxn>
                  <a:cxn ang="0">
                    <a:pos x="823" y="1076"/>
                  </a:cxn>
                  <a:cxn ang="0">
                    <a:pos x="737" y="1031"/>
                  </a:cxn>
                  <a:cxn ang="0">
                    <a:pos x="693" y="911"/>
                  </a:cxn>
                  <a:cxn ang="0">
                    <a:pos x="682" y="836"/>
                  </a:cxn>
                  <a:cxn ang="0">
                    <a:pos x="597" y="796"/>
                  </a:cxn>
                  <a:cxn ang="0">
                    <a:pos x="441" y="715"/>
                  </a:cxn>
                  <a:cxn ang="0">
                    <a:pos x="362" y="690"/>
                  </a:cxn>
                  <a:cxn ang="0">
                    <a:pos x="301" y="745"/>
                  </a:cxn>
                  <a:cxn ang="0">
                    <a:pos x="256" y="750"/>
                  </a:cxn>
                  <a:cxn ang="0">
                    <a:pos x="170" y="730"/>
                  </a:cxn>
                  <a:cxn ang="0">
                    <a:pos x="126" y="650"/>
                  </a:cxn>
                  <a:cxn ang="0">
                    <a:pos x="111" y="605"/>
                  </a:cxn>
                  <a:cxn ang="0">
                    <a:pos x="60" y="575"/>
                  </a:cxn>
                  <a:cxn ang="0">
                    <a:pos x="11" y="459"/>
                  </a:cxn>
                  <a:cxn ang="0">
                    <a:pos x="5" y="309"/>
                  </a:cxn>
                  <a:cxn ang="0">
                    <a:pos x="20" y="245"/>
                  </a:cxn>
                </a:cxnLst>
                <a:rect l="0" t="0" r="r" b="b"/>
                <a:pathLst>
                  <a:path w="1825" h="1085">
                    <a:moveTo>
                      <a:pt x="20" y="245"/>
                    </a:moveTo>
                    <a:lnTo>
                      <a:pt x="31" y="245"/>
                    </a:lnTo>
                    <a:lnTo>
                      <a:pt x="55" y="245"/>
                    </a:lnTo>
                    <a:lnTo>
                      <a:pt x="95" y="240"/>
                    </a:lnTo>
                    <a:lnTo>
                      <a:pt x="141" y="234"/>
                    </a:lnTo>
                    <a:lnTo>
                      <a:pt x="170" y="230"/>
                    </a:lnTo>
                    <a:lnTo>
                      <a:pt x="210" y="220"/>
                    </a:lnTo>
                    <a:lnTo>
                      <a:pt x="246" y="214"/>
                    </a:lnTo>
                    <a:lnTo>
                      <a:pt x="271" y="205"/>
                    </a:lnTo>
                    <a:lnTo>
                      <a:pt x="296" y="190"/>
                    </a:lnTo>
                    <a:lnTo>
                      <a:pt x="316" y="170"/>
                    </a:lnTo>
                    <a:lnTo>
                      <a:pt x="342" y="150"/>
                    </a:lnTo>
                    <a:lnTo>
                      <a:pt x="362" y="124"/>
                    </a:lnTo>
                    <a:lnTo>
                      <a:pt x="391" y="99"/>
                    </a:lnTo>
                    <a:lnTo>
                      <a:pt x="432" y="75"/>
                    </a:lnTo>
                    <a:lnTo>
                      <a:pt x="481" y="60"/>
                    </a:lnTo>
                    <a:lnTo>
                      <a:pt x="547" y="44"/>
                    </a:lnTo>
                    <a:lnTo>
                      <a:pt x="572" y="40"/>
                    </a:lnTo>
                    <a:lnTo>
                      <a:pt x="602" y="35"/>
                    </a:lnTo>
                    <a:lnTo>
                      <a:pt x="642" y="29"/>
                    </a:lnTo>
                    <a:lnTo>
                      <a:pt x="687" y="24"/>
                    </a:lnTo>
                    <a:lnTo>
                      <a:pt x="732" y="20"/>
                    </a:lnTo>
                    <a:lnTo>
                      <a:pt x="777" y="14"/>
                    </a:lnTo>
                    <a:lnTo>
                      <a:pt x="812" y="9"/>
                    </a:lnTo>
                    <a:lnTo>
                      <a:pt x="838" y="5"/>
                    </a:lnTo>
                    <a:lnTo>
                      <a:pt x="898" y="0"/>
                    </a:lnTo>
                    <a:lnTo>
                      <a:pt x="958" y="0"/>
                    </a:lnTo>
                    <a:lnTo>
                      <a:pt x="1013" y="0"/>
                    </a:lnTo>
                    <a:lnTo>
                      <a:pt x="1068" y="5"/>
                    </a:lnTo>
                    <a:lnTo>
                      <a:pt x="1118" y="5"/>
                    </a:lnTo>
                    <a:lnTo>
                      <a:pt x="1174" y="9"/>
                    </a:lnTo>
                    <a:lnTo>
                      <a:pt x="1229" y="14"/>
                    </a:lnTo>
                    <a:lnTo>
                      <a:pt x="1284" y="20"/>
                    </a:lnTo>
                    <a:lnTo>
                      <a:pt x="1339" y="29"/>
                    </a:lnTo>
                    <a:lnTo>
                      <a:pt x="1394" y="44"/>
                    </a:lnTo>
                    <a:lnTo>
                      <a:pt x="1439" y="64"/>
                    </a:lnTo>
                    <a:lnTo>
                      <a:pt x="1484" y="89"/>
                    </a:lnTo>
                    <a:lnTo>
                      <a:pt x="1524" y="115"/>
                    </a:lnTo>
                    <a:lnTo>
                      <a:pt x="1560" y="144"/>
                    </a:lnTo>
                    <a:lnTo>
                      <a:pt x="1595" y="179"/>
                    </a:lnTo>
                    <a:lnTo>
                      <a:pt x="1624" y="214"/>
                    </a:lnTo>
                    <a:lnTo>
                      <a:pt x="1644" y="240"/>
                    </a:lnTo>
                    <a:lnTo>
                      <a:pt x="1664" y="265"/>
                    </a:lnTo>
                    <a:lnTo>
                      <a:pt x="1679" y="285"/>
                    </a:lnTo>
                    <a:lnTo>
                      <a:pt x="1699" y="300"/>
                    </a:lnTo>
                    <a:lnTo>
                      <a:pt x="1719" y="320"/>
                    </a:lnTo>
                    <a:lnTo>
                      <a:pt x="1745" y="335"/>
                    </a:lnTo>
                    <a:lnTo>
                      <a:pt x="1774" y="344"/>
                    </a:lnTo>
                    <a:lnTo>
                      <a:pt x="1815" y="360"/>
                    </a:lnTo>
                    <a:lnTo>
                      <a:pt x="1815" y="364"/>
                    </a:lnTo>
                    <a:lnTo>
                      <a:pt x="1820" y="364"/>
                    </a:lnTo>
                    <a:lnTo>
                      <a:pt x="1825" y="364"/>
                    </a:lnTo>
                    <a:lnTo>
                      <a:pt x="1820" y="480"/>
                    </a:lnTo>
                    <a:lnTo>
                      <a:pt x="1774" y="455"/>
                    </a:lnTo>
                    <a:lnTo>
                      <a:pt x="1734" y="435"/>
                    </a:lnTo>
                    <a:lnTo>
                      <a:pt x="1690" y="419"/>
                    </a:lnTo>
                    <a:lnTo>
                      <a:pt x="1655" y="404"/>
                    </a:lnTo>
                    <a:lnTo>
                      <a:pt x="1619" y="390"/>
                    </a:lnTo>
                    <a:lnTo>
                      <a:pt x="1595" y="380"/>
                    </a:lnTo>
                    <a:lnTo>
                      <a:pt x="1579" y="375"/>
                    </a:lnTo>
                    <a:lnTo>
                      <a:pt x="1575" y="375"/>
                    </a:lnTo>
                    <a:lnTo>
                      <a:pt x="1504" y="400"/>
                    </a:lnTo>
                    <a:lnTo>
                      <a:pt x="1414" y="419"/>
                    </a:lnTo>
                    <a:lnTo>
                      <a:pt x="1308" y="439"/>
                    </a:lnTo>
                    <a:lnTo>
                      <a:pt x="1209" y="455"/>
                    </a:lnTo>
                    <a:lnTo>
                      <a:pt x="1114" y="465"/>
                    </a:lnTo>
                    <a:lnTo>
                      <a:pt x="1033" y="475"/>
                    </a:lnTo>
                    <a:lnTo>
                      <a:pt x="978" y="485"/>
                    </a:lnTo>
                    <a:lnTo>
                      <a:pt x="958" y="485"/>
                    </a:lnTo>
                    <a:lnTo>
                      <a:pt x="1017" y="520"/>
                    </a:lnTo>
                    <a:lnTo>
                      <a:pt x="1068" y="565"/>
                    </a:lnTo>
                    <a:lnTo>
                      <a:pt x="1118" y="610"/>
                    </a:lnTo>
                    <a:lnTo>
                      <a:pt x="1158" y="655"/>
                    </a:lnTo>
                    <a:lnTo>
                      <a:pt x="1193" y="695"/>
                    </a:lnTo>
                    <a:lnTo>
                      <a:pt x="1223" y="730"/>
                    </a:lnTo>
                    <a:lnTo>
                      <a:pt x="1238" y="750"/>
                    </a:lnTo>
                    <a:lnTo>
                      <a:pt x="1244" y="760"/>
                    </a:lnTo>
                    <a:lnTo>
                      <a:pt x="1249" y="765"/>
                    </a:lnTo>
                    <a:lnTo>
                      <a:pt x="1258" y="776"/>
                    </a:lnTo>
                    <a:lnTo>
                      <a:pt x="1293" y="780"/>
                    </a:lnTo>
                    <a:lnTo>
                      <a:pt x="1348" y="776"/>
                    </a:lnTo>
                    <a:lnTo>
                      <a:pt x="1409" y="776"/>
                    </a:lnTo>
                    <a:lnTo>
                      <a:pt x="1449" y="790"/>
                    </a:lnTo>
                    <a:lnTo>
                      <a:pt x="1474" y="805"/>
                    </a:lnTo>
                    <a:lnTo>
                      <a:pt x="1479" y="816"/>
                    </a:lnTo>
                    <a:lnTo>
                      <a:pt x="1544" y="811"/>
                    </a:lnTo>
                    <a:lnTo>
                      <a:pt x="1599" y="800"/>
                    </a:lnTo>
                    <a:lnTo>
                      <a:pt x="1650" y="790"/>
                    </a:lnTo>
                    <a:lnTo>
                      <a:pt x="1690" y="780"/>
                    </a:lnTo>
                    <a:lnTo>
                      <a:pt x="1725" y="770"/>
                    </a:lnTo>
                    <a:lnTo>
                      <a:pt x="1754" y="760"/>
                    </a:lnTo>
                    <a:lnTo>
                      <a:pt x="1780" y="756"/>
                    </a:lnTo>
                    <a:lnTo>
                      <a:pt x="1800" y="745"/>
                    </a:lnTo>
                    <a:lnTo>
                      <a:pt x="1780" y="970"/>
                    </a:lnTo>
                    <a:lnTo>
                      <a:pt x="1730" y="986"/>
                    </a:lnTo>
                    <a:lnTo>
                      <a:pt x="1674" y="996"/>
                    </a:lnTo>
                    <a:lnTo>
                      <a:pt x="1619" y="1010"/>
                    </a:lnTo>
                    <a:lnTo>
                      <a:pt x="1569" y="1021"/>
                    </a:lnTo>
                    <a:lnTo>
                      <a:pt x="1514" y="1031"/>
                    </a:lnTo>
                    <a:lnTo>
                      <a:pt x="1464" y="1041"/>
                    </a:lnTo>
                    <a:lnTo>
                      <a:pt x="1414" y="1051"/>
                    </a:lnTo>
                    <a:lnTo>
                      <a:pt x="1364" y="1056"/>
                    </a:lnTo>
                    <a:lnTo>
                      <a:pt x="1299" y="1061"/>
                    </a:lnTo>
                    <a:lnTo>
                      <a:pt x="1244" y="1061"/>
                    </a:lnTo>
                    <a:lnTo>
                      <a:pt x="1203" y="1061"/>
                    </a:lnTo>
                    <a:lnTo>
                      <a:pt x="1174" y="1056"/>
                    </a:lnTo>
                    <a:lnTo>
                      <a:pt x="1148" y="1045"/>
                    </a:lnTo>
                    <a:lnTo>
                      <a:pt x="1128" y="1041"/>
                    </a:lnTo>
                    <a:lnTo>
                      <a:pt x="1114" y="1031"/>
                    </a:lnTo>
                    <a:lnTo>
                      <a:pt x="1098" y="1021"/>
                    </a:lnTo>
                    <a:lnTo>
                      <a:pt x="1059" y="981"/>
                    </a:lnTo>
                    <a:lnTo>
                      <a:pt x="1059" y="990"/>
                    </a:lnTo>
                    <a:lnTo>
                      <a:pt x="1053" y="1016"/>
                    </a:lnTo>
                    <a:lnTo>
                      <a:pt x="1043" y="1041"/>
                    </a:lnTo>
                    <a:lnTo>
                      <a:pt x="1033" y="1056"/>
                    </a:lnTo>
                    <a:lnTo>
                      <a:pt x="1017" y="1061"/>
                    </a:lnTo>
                    <a:lnTo>
                      <a:pt x="998" y="1065"/>
                    </a:lnTo>
                    <a:lnTo>
                      <a:pt x="973" y="1071"/>
                    </a:lnTo>
                    <a:lnTo>
                      <a:pt x="942" y="1076"/>
                    </a:lnTo>
                    <a:lnTo>
                      <a:pt x="913" y="1080"/>
                    </a:lnTo>
                    <a:lnTo>
                      <a:pt x="893" y="1080"/>
                    </a:lnTo>
                    <a:lnTo>
                      <a:pt x="872" y="1085"/>
                    </a:lnTo>
                    <a:lnTo>
                      <a:pt x="867" y="1085"/>
                    </a:lnTo>
                    <a:lnTo>
                      <a:pt x="863" y="1085"/>
                    </a:lnTo>
                    <a:lnTo>
                      <a:pt x="847" y="1080"/>
                    </a:lnTo>
                    <a:lnTo>
                      <a:pt x="823" y="1076"/>
                    </a:lnTo>
                    <a:lnTo>
                      <a:pt x="792" y="1065"/>
                    </a:lnTo>
                    <a:lnTo>
                      <a:pt x="768" y="1051"/>
                    </a:lnTo>
                    <a:lnTo>
                      <a:pt x="737" y="1031"/>
                    </a:lnTo>
                    <a:lnTo>
                      <a:pt x="717" y="1001"/>
                    </a:lnTo>
                    <a:lnTo>
                      <a:pt x="702" y="966"/>
                    </a:lnTo>
                    <a:lnTo>
                      <a:pt x="693" y="911"/>
                    </a:lnTo>
                    <a:lnTo>
                      <a:pt x="687" y="871"/>
                    </a:lnTo>
                    <a:lnTo>
                      <a:pt x="682" y="845"/>
                    </a:lnTo>
                    <a:lnTo>
                      <a:pt x="682" y="836"/>
                    </a:lnTo>
                    <a:lnTo>
                      <a:pt x="673" y="831"/>
                    </a:lnTo>
                    <a:lnTo>
                      <a:pt x="642" y="816"/>
                    </a:lnTo>
                    <a:lnTo>
                      <a:pt x="597" y="796"/>
                    </a:lnTo>
                    <a:lnTo>
                      <a:pt x="547" y="770"/>
                    </a:lnTo>
                    <a:lnTo>
                      <a:pt x="497" y="741"/>
                    </a:lnTo>
                    <a:lnTo>
                      <a:pt x="441" y="715"/>
                    </a:lnTo>
                    <a:lnTo>
                      <a:pt x="397" y="695"/>
                    </a:lnTo>
                    <a:lnTo>
                      <a:pt x="366" y="681"/>
                    </a:lnTo>
                    <a:lnTo>
                      <a:pt x="362" y="690"/>
                    </a:lnTo>
                    <a:lnTo>
                      <a:pt x="346" y="710"/>
                    </a:lnTo>
                    <a:lnTo>
                      <a:pt x="326" y="730"/>
                    </a:lnTo>
                    <a:lnTo>
                      <a:pt x="301" y="745"/>
                    </a:lnTo>
                    <a:lnTo>
                      <a:pt x="296" y="745"/>
                    </a:lnTo>
                    <a:lnTo>
                      <a:pt x="281" y="750"/>
                    </a:lnTo>
                    <a:lnTo>
                      <a:pt x="256" y="750"/>
                    </a:lnTo>
                    <a:lnTo>
                      <a:pt x="226" y="745"/>
                    </a:lnTo>
                    <a:lnTo>
                      <a:pt x="201" y="741"/>
                    </a:lnTo>
                    <a:lnTo>
                      <a:pt x="170" y="730"/>
                    </a:lnTo>
                    <a:lnTo>
                      <a:pt x="151" y="710"/>
                    </a:lnTo>
                    <a:lnTo>
                      <a:pt x="135" y="685"/>
                    </a:lnTo>
                    <a:lnTo>
                      <a:pt x="126" y="650"/>
                    </a:lnTo>
                    <a:lnTo>
                      <a:pt x="115" y="626"/>
                    </a:lnTo>
                    <a:lnTo>
                      <a:pt x="111" y="610"/>
                    </a:lnTo>
                    <a:lnTo>
                      <a:pt x="111" y="605"/>
                    </a:lnTo>
                    <a:lnTo>
                      <a:pt x="101" y="600"/>
                    </a:lnTo>
                    <a:lnTo>
                      <a:pt x="86" y="591"/>
                    </a:lnTo>
                    <a:lnTo>
                      <a:pt x="60" y="575"/>
                    </a:lnTo>
                    <a:lnTo>
                      <a:pt x="36" y="555"/>
                    </a:lnTo>
                    <a:lnTo>
                      <a:pt x="20" y="516"/>
                    </a:lnTo>
                    <a:lnTo>
                      <a:pt x="11" y="459"/>
                    </a:lnTo>
                    <a:lnTo>
                      <a:pt x="5" y="395"/>
                    </a:lnTo>
                    <a:lnTo>
                      <a:pt x="0" y="350"/>
                    </a:lnTo>
                    <a:lnTo>
                      <a:pt x="5" y="309"/>
                    </a:lnTo>
                    <a:lnTo>
                      <a:pt x="11" y="280"/>
                    </a:lnTo>
                    <a:lnTo>
                      <a:pt x="16" y="254"/>
                    </a:lnTo>
                    <a:lnTo>
                      <a:pt x="20" y="245"/>
                    </a:lnTo>
                    <a:close/>
                  </a:path>
                </a:pathLst>
              </a:custGeom>
              <a:solidFill>
                <a:srgbClr val="CCDA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52" name="Rectangle 2"/>
            <p:cNvSpPr txBox="1">
              <a:spLocks noChangeArrowheads="1"/>
            </p:cNvSpPr>
            <p:nvPr/>
          </p:nvSpPr>
          <p:spPr bwMode="auto">
            <a:xfrm>
              <a:off x="5825696" y="5140875"/>
              <a:ext cx="967414" cy="278292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lIns="82299" tIns="41148" rIns="82299" bIns="41148"/>
            <a:lstStyle/>
            <a:p>
              <a:pPr algn="ctr" defTabSz="1370013" eaLnBrk="0" hangingPunct="0">
                <a:lnSpc>
                  <a:spcPct val="90000"/>
                </a:lnSpc>
                <a:spcBef>
                  <a:spcPts val="0"/>
                </a:spcBef>
                <a:buClr>
                  <a:schemeClr val="tx1"/>
                </a:buClr>
                <a:defRPr/>
              </a:pPr>
              <a:r>
                <a:rPr lang="en-US" sz="1200" b="0" dirty="0"/>
                <a:t>Automotive</a:t>
              </a:r>
              <a:endParaRPr lang="en-US" sz="1200" b="0" kern="0" dirty="0">
                <a:latin typeface="Arial" charset="0"/>
                <a:cs typeface="Times New Roman" pitchFamily="18" charset="0"/>
              </a:endParaRP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381" y="5435987"/>
              <a:ext cx="433635" cy="41936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7213" y="5635786"/>
              <a:ext cx="693943" cy="216251"/>
            </a:xfrm>
            <a:prstGeom prst="rect">
              <a:avLst/>
            </a:prstGeom>
          </p:spPr>
        </p:pic>
        <p:grpSp>
          <p:nvGrpSpPr>
            <p:cNvPr id="55" name="Group 54"/>
            <p:cNvGrpSpPr/>
            <p:nvPr/>
          </p:nvGrpSpPr>
          <p:grpSpPr>
            <a:xfrm>
              <a:off x="5979656" y="5459898"/>
              <a:ext cx="397461" cy="304800"/>
              <a:chOff x="1447800" y="2971800"/>
              <a:chExt cx="397461" cy="304800"/>
            </a:xfrm>
          </p:grpSpPr>
          <p:sp>
            <p:nvSpPr>
              <p:cNvPr id="64" name="Rounded Rectangle 63"/>
              <p:cNvSpPr/>
              <p:nvPr/>
            </p:nvSpPr>
            <p:spPr bwMode="auto">
              <a:xfrm>
                <a:off x="1447800" y="2971800"/>
                <a:ext cx="397461" cy="285641"/>
              </a:xfrm>
              <a:prstGeom prst="roundRect">
                <a:avLst/>
              </a:prstGeom>
              <a:solidFill>
                <a:srgbClr val="CCDAEF"/>
              </a:solidFill>
              <a:ln w="38100">
                <a:noFill/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Arc 64"/>
              <p:cNvSpPr/>
              <p:nvPr/>
            </p:nvSpPr>
            <p:spPr>
              <a:xfrm>
                <a:off x="1457198" y="3025938"/>
                <a:ext cx="371602" cy="250662"/>
              </a:xfrm>
              <a:prstGeom prst="arc">
                <a:avLst>
                  <a:gd name="adj1" fmla="val 11449199"/>
                  <a:gd name="adj2" fmla="val 21060595"/>
                </a:avLst>
              </a:prstGeom>
              <a:noFill/>
              <a:ln w="38100">
                <a:solidFill>
                  <a:srgbClr val="F4FF8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 flipH="1" flipV="1">
                <a:off x="1494418" y="3063240"/>
                <a:ext cx="152112" cy="173692"/>
              </a:xfrm>
              <a:prstGeom prst="line">
                <a:avLst/>
              </a:prstGeom>
              <a:ln w="25400" cap="rnd">
                <a:solidFill>
                  <a:srgbClr val="0046AD"/>
                </a:solidFill>
                <a:head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Rounded Rectangle 66"/>
              <p:cNvSpPr/>
              <p:nvPr/>
            </p:nvSpPr>
            <p:spPr bwMode="auto">
              <a:xfrm>
                <a:off x="1447800" y="2971800"/>
                <a:ext cx="397461" cy="285641"/>
              </a:xfrm>
              <a:prstGeom prst="roundRect">
                <a:avLst/>
              </a:prstGeom>
              <a:noFill/>
              <a:ln w="38100">
                <a:solidFill>
                  <a:schemeClr val="bg1">
                    <a:lumMod val="8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817446" y="4817501"/>
              <a:ext cx="468438" cy="311126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185" y="4599009"/>
              <a:ext cx="614661" cy="614661"/>
            </a:xfrm>
            <a:prstGeom prst="rect">
              <a:avLst/>
            </a:prstGeom>
          </p:spPr>
        </p:pic>
        <p:sp>
          <p:nvSpPr>
            <p:cNvPr id="58" name="Rectangle 2"/>
            <p:cNvSpPr txBox="1">
              <a:spLocks noChangeArrowheads="1"/>
            </p:cNvSpPr>
            <p:nvPr/>
          </p:nvSpPr>
          <p:spPr bwMode="auto">
            <a:xfrm>
              <a:off x="7559186" y="5154124"/>
              <a:ext cx="974052" cy="258422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lIns="82299" tIns="41148" rIns="82299" bIns="41148"/>
            <a:lstStyle/>
            <a:p>
              <a:pPr algn="ctr" defTabSz="1370013" eaLnBrk="0" hangingPunct="0">
                <a:lnSpc>
                  <a:spcPct val="90000"/>
                </a:lnSpc>
                <a:spcBef>
                  <a:spcPts val="0"/>
                </a:spcBef>
                <a:buClr>
                  <a:schemeClr val="tx1"/>
                </a:buClr>
                <a:defRPr/>
              </a:pPr>
              <a:r>
                <a:rPr lang="en-US" sz="1200" b="0"/>
                <a:t>Proximity</a:t>
              </a:r>
              <a:endParaRPr lang="en-US" sz="1200" b="0" kern="0" dirty="0">
                <a:latin typeface="Arial" charset="0"/>
                <a:cs typeface="Times New Roman" pitchFamily="18" charset="0"/>
              </a:endParaRPr>
            </a:p>
          </p:txBody>
        </p:sp>
        <p:sp>
          <p:nvSpPr>
            <p:cNvPr id="59" name="Rectangle 2"/>
            <p:cNvSpPr txBox="1">
              <a:spLocks noChangeArrowheads="1"/>
            </p:cNvSpPr>
            <p:nvPr/>
          </p:nvSpPr>
          <p:spPr bwMode="auto">
            <a:xfrm>
              <a:off x="5644281" y="5835192"/>
              <a:ext cx="1060157" cy="278293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lIns="82299" tIns="41148" rIns="82299" bIns="41148"/>
            <a:lstStyle/>
            <a:p>
              <a:pPr algn="ctr" defTabSz="1370013" eaLnBrk="0" hangingPunct="0">
                <a:lnSpc>
                  <a:spcPct val="90000"/>
                </a:lnSpc>
                <a:spcBef>
                  <a:spcPts val="0"/>
                </a:spcBef>
                <a:buClr>
                  <a:schemeClr val="tx1"/>
                </a:buClr>
                <a:defRPr/>
              </a:pPr>
              <a:r>
                <a:rPr lang="en-US" sz="1200" b="0"/>
                <a:t>Current</a:t>
              </a:r>
              <a:endParaRPr lang="en-US" sz="1200" b="0" kern="0" dirty="0">
                <a:latin typeface="Arial" charset="0"/>
                <a:cs typeface="Times New Roman" pitchFamily="18" charset="0"/>
              </a:endParaRPr>
            </a:p>
          </p:txBody>
        </p:sp>
        <p:sp>
          <p:nvSpPr>
            <p:cNvPr id="60" name="Rectangle 2"/>
            <p:cNvSpPr txBox="1">
              <a:spLocks noChangeArrowheads="1"/>
            </p:cNvSpPr>
            <p:nvPr/>
          </p:nvSpPr>
          <p:spPr bwMode="auto">
            <a:xfrm>
              <a:off x="6787275" y="5147500"/>
              <a:ext cx="1000582" cy="271667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lIns="82299" tIns="41148" rIns="82299" bIns="41148"/>
            <a:lstStyle/>
            <a:p>
              <a:pPr algn="ctr" defTabSz="1370013" eaLnBrk="0" hangingPunct="0">
                <a:lnSpc>
                  <a:spcPct val="90000"/>
                </a:lnSpc>
                <a:spcBef>
                  <a:spcPts val="0"/>
                </a:spcBef>
                <a:buClr>
                  <a:schemeClr val="tx1"/>
                </a:buClr>
                <a:defRPr/>
              </a:pPr>
              <a:r>
                <a:rPr lang="en-US" sz="1200" b="0"/>
                <a:t>Medical</a:t>
              </a:r>
              <a:endParaRPr lang="en-US" sz="1200" b="0" kern="0" dirty="0">
                <a:latin typeface="Arial" charset="0"/>
                <a:cs typeface="Times New Roman" pitchFamily="18" charset="0"/>
              </a:endParaRPr>
            </a:p>
          </p:txBody>
        </p:sp>
        <p:sp>
          <p:nvSpPr>
            <p:cNvPr id="61" name="Rectangle 2"/>
            <p:cNvSpPr txBox="1">
              <a:spLocks noChangeArrowheads="1"/>
            </p:cNvSpPr>
            <p:nvPr/>
          </p:nvSpPr>
          <p:spPr bwMode="auto">
            <a:xfrm>
              <a:off x="6233189" y="5841821"/>
              <a:ext cx="1338470" cy="238540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lIns="82299" tIns="41148" rIns="82299" bIns="41148"/>
            <a:lstStyle/>
            <a:p>
              <a:pPr algn="ctr" defTabSz="1370013" eaLnBrk="0" hangingPunct="0">
                <a:lnSpc>
                  <a:spcPct val="90000"/>
                </a:lnSpc>
                <a:spcBef>
                  <a:spcPts val="0"/>
                </a:spcBef>
                <a:buClr>
                  <a:schemeClr val="tx1"/>
                </a:buClr>
                <a:defRPr/>
              </a:pPr>
              <a:r>
                <a:rPr lang="en-US" sz="1200" b="0"/>
                <a:t>Angle</a:t>
              </a:r>
              <a:endParaRPr lang="en-US" sz="1200" b="0" kern="0" dirty="0">
                <a:latin typeface="Arial" charset="0"/>
                <a:cs typeface="Times New Roman" pitchFamily="18" charset="0"/>
              </a:endParaRP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200" y="5562600"/>
              <a:ext cx="661419" cy="296261"/>
            </a:xfrm>
            <a:prstGeom prst="rect">
              <a:avLst/>
            </a:prstGeom>
          </p:spPr>
        </p:pic>
        <p:sp>
          <p:nvSpPr>
            <p:cNvPr id="63" name="Rounded Rectangle 62"/>
            <p:cNvSpPr/>
            <p:nvPr/>
          </p:nvSpPr>
          <p:spPr bwMode="auto">
            <a:xfrm>
              <a:off x="5638800" y="4495800"/>
              <a:ext cx="3200400" cy="1828800"/>
            </a:xfrm>
            <a:prstGeom prst="roundRect">
              <a:avLst/>
            </a:prstGeom>
            <a:noFill/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pic>
        <p:nvPicPr>
          <p:cNvPr id="175" name="Picture 174">
            <a:extLst>
              <a:ext uri="{FF2B5EF4-FFF2-40B4-BE49-F238E27FC236}">
                <a16:creationId xmlns:a16="http://schemas.microsoft.com/office/drawing/2014/main" xmlns="" id="{E2F4F1ED-9FBB-4D83-8F39-DB0E23D2D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19" y="2449114"/>
            <a:ext cx="693943" cy="216251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xmlns="" id="{23AA8B4B-28E2-4AEB-AB91-28DDD8D6E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1068" y="4571303"/>
            <a:ext cx="468438" cy="311126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xmlns="" id="{7D684E49-5E5C-419D-8FB5-5DC7A5456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535" y="5176585"/>
            <a:ext cx="614661" cy="614661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4" y="810668"/>
            <a:ext cx="477916" cy="486933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64" y="1953850"/>
            <a:ext cx="477916" cy="48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4009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9" descr="D:\spin_open.jpg"/>
          <p:cNvPicPr>
            <a:picLocks noChangeAspect="1" noChangeArrowheads="1"/>
          </p:cNvPicPr>
          <p:nvPr/>
        </p:nvPicPr>
        <p:blipFill>
          <a:blip r:embed="rId3">
            <a:lum bright="48000" contrast="-18000"/>
          </a:blip>
          <a:srcRect r="375" b="975"/>
          <a:stretch>
            <a:fillRect/>
          </a:stretch>
        </p:blipFill>
        <p:spPr bwMode="auto">
          <a:xfrm>
            <a:off x="0" y="914387"/>
            <a:ext cx="9144000" cy="595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Summary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757238" y="1428750"/>
            <a:ext cx="8247062" cy="4275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marL="430213" indent="-430213" defTabSz="1370013">
              <a:spcAft>
                <a:spcPts val="2400"/>
              </a:spcAft>
              <a:buClr>
                <a:srgbClr val="0046AD"/>
              </a:buClr>
              <a:buFont typeface="Wingdings" pitchFamily="2" charset="2"/>
              <a:buChar char="Ø"/>
              <a:defRPr/>
            </a:pPr>
            <a:r>
              <a:rPr lang="en-US" sz="3000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Revolutionary Sensing Technology</a:t>
            </a:r>
          </a:p>
          <a:p>
            <a:pPr marL="430213" indent="-430213" defTabSz="1370013">
              <a:spcAft>
                <a:spcPts val="2400"/>
              </a:spcAft>
              <a:buClr>
                <a:srgbClr val="0046AD"/>
              </a:buClr>
              <a:buFont typeface="Wingdings" pitchFamily="2" charset="2"/>
              <a:buChar char="Ø"/>
              <a:defRPr/>
            </a:pPr>
            <a:r>
              <a:rPr lang="en-US" sz="3000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An Industry Leader</a:t>
            </a:r>
          </a:p>
          <a:p>
            <a:pPr marL="430213" indent="-430213" defTabSz="1370013">
              <a:spcAft>
                <a:spcPts val="2400"/>
              </a:spcAft>
              <a:buClr>
                <a:srgbClr val="0046AD"/>
              </a:buClr>
              <a:buFont typeface="Wingdings" pitchFamily="2" charset="2"/>
              <a:buChar char="Ø"/>
              <a:defRPr/>
            </a:pPr>
            <a:r>
              <a:rPr lang="en-US" sz="3000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Boxes, Bullet-proof, Batteries, Brains</a:t>
            </a:r>
          </a:p>
          <a:p>
            <a:pPr marL="430213" indent="-430213" defTabSz="1370013">
              <a:spcAft>
                <a:spcPts val="2400"/>
              </a:spcAft>
              <a:buClr>
                <a:srgbClr val="0046AD"/>
              </a:buClr>
              <a:buFont typeface="Wingdings" pitchFamily="2" charset="2"/>
              <a:buChar char="Ø"/>
              <a:defRPr/>
            </a:pPr>
            <a:r>
              <a:rPr lang="en-US" sz="3000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Broad product line</a:t>
            </a:r>
          </a:p>
          <a:p>
            <a:pPr marL="430213" indent="-430213" defTabSz="1370013">
              <a:spcAft>
                <a:spcPts val="2400"/>
              </a:spcAft>
              <a:buClr>
                <a:srgbClr val="0046AD"/>
              </a:buClr>
              <a:buFont typeface="Wingdings" pitchFamily="2" charset="2"/>
              <a:buChar char="Ø"/>
              <a:defRPr/>
            </a:pPr>
            <a:r>
              <a:rPr lang="en-US" sz="3000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Extraordinary Support</a:t>
            </a:r>
            <a:endParaRPr lang="en-US" sz="3000" dirty="0">
              <a:solidFill>
                <a:srgbClr val="0046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12" name="Text Box 4"/>
          <p:cNvSpPr txBox="1">
            <a:spLocks noChangeArrowheads="1"/>
          </p:cNvSpPr>
          <p:nvPr/>
        </p:nvSpPr>
        <p:spPr bwMode="auto">
          <a:xfrm>
            <a:off x="8161338" y="6361113"/>
            <a:ext cx="815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0" dirty="0"/>
              <a:t>6/10/20</a:t>
            </a:r>
          </a:p>
        </p:txBody>
      </p:sp>
    </p:spTree>
    <p:extLst>
      <p:ext uri="{BB962C8B-B14F-4D97-AF65-F5344CB8AC3E}">
        <p14:creationId xmlns:p14="http://schemas.microsoft.com/office/powerpoint/2010/main" val="2045198942"/>
      </p:ext>
    </p:extLst>
  </p:cSld>
  <p:clrMapOvr>
    <a:masterClrMapping/>
  </p:clrMapOvr>
  <p:transition>
    <p:zoom dir="in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7" descr="C:\WINDOWS\Desktop\JD's projects\3-11-03\wafer.gif"/>
          <p:cNvPicPr>
            <a:picLocks noChangeAspect="1" noChangeArrowheads="1"/>
          </p:cNvPicPr>
          <p:nvPr/>
        </p:nvPicPr>
        <p:blipFill>
          <a:blip r:embed="rId3">
            <a:lum bright="48000" contrast="-48000"/>
          </a:blip>
          <a:srcRect/>
          <a:stretch>
            <a:fillRect/>
          </a:stretch>
        </p:blipFill>
        <p:spPr bwMode="auto">
          <a:xfrm>
            <a:off x="0" y="869950"/>
            <a:ext cx="9144000" cy="454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3182" y="1387366"/>
            <a:ext cx="8030817" cy="5470634"/>
          </a:xfrm>
          <a:ln>
            <a:miter lim="800000"/>
            <a:headEnd/>
            <a:tailEnd/>
          </a:ln>
        </p:spPr>
        <p:txBody>
          <a:bodyPr vert="horz" wrap="square" lIns="82314" tIns="41157" rIns="82314" bIns="41157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200000"/>
              </a:lnSpc>
              <a:spcBef>
                <a:spcPts val="0"/>
              </a:spcBef>
              <a:buClr>
                <a:srgbClr val="0046AD"/>
              </a:buClr>
              <a:buNone/>
              <a:defRPr/>
            </a:pPr>
            <a:r>
              <a:rPr lang="en-US" sz="2800" b="1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ISO9001:2015 </a:t>
            </a:r>
            <a:r>
              <a:rPr lang="en-US" sz="280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— Certified</a:t>
            </a:r>
            <a:br>
              <a:rPr lang="en-US" sz="280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</a:br>
            <a:r>
              <a:rPr lang="en-US" sz="2800" b="1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UL </a:t>
            </a:r>
            <a:r>
              <a:rPr lang="en-US" sz="280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— Registered</a:t>
            </a:r>
            <a:br>
              <a:rPr lang="en-US" sz="280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</a:br>
            <a:r>
              <a:rPr lang="en-US" sz="2800" b="1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VDE </a:t>
            </a:r>
            <a:r>
              <a:rPr lang="en-US" sz="280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— Certified (basic and reinforced insulation)</a:t>
            </a:r>
            <a:r>
              <a:rPr lang="en-US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/>
            </a:r>
            <a:br>
              <a:rPr lang="en-US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</a:br>
            <a:r>
              <a:rPr lang="en-US" sz="2800" b="1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IATF 16949 </a:t>
            </a:r>
            <a:r>
              <a:rPr lang="en-US" sz="280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— Letter of conformance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Clr>
                <a:srgbClr val="0046AD"/>
              </a:buClr>
              <a:buFontTx/>
              <a:buNone/>
              <a:defRPr/>
            </a:pPr>
            <a:r>
              <a:rPr lang="en-US" sz="2800" b="1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AEC Q100/Q101 </a:t>
            </a:r>
            <a:r>
              <a:rPr lang="en-US" sz="280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— Approvals pending</a:t>
            </a:r>
            <a:endParaRPr lang="en-US" sz="2800" dirty="0">
              <a:solidFill>
                <a:srgbClr val="0046AD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599043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Certifications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161338" y="6361113"/>
            <a:ext cx="8159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0" dirty="0"/>
              <a:t>6/10/20</a:t>
            </a:r>
          </a:p>
        </p:txBody>
      </p:sp>
    </p:spTree>
    <p:extLst>
      <p:ext uri="{BB962C8B-B14F-4D97-AF65-F5344CB8AC3E}">
        <p14:creationId xmlns:p14="http://schemas.microsoft.com/office/powerpoint/2010/main" val="1840179040"/>
      </p:ext>
    </p:extLst>
  </p:cSld>
  <p:clrMapOvr>
    <a:masterClrMapping/>
  </p:clrMapOvr>
  <p:transition>
    <p:zoom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6147" name="Picture 9" descr="D:\spin_open.jpg"/>
          <p:cNvPicPr>
            <a:picLocks noChangeAspect="1" noChangeArrowheads="1"/>
          </p:cNvPicPr>
          <p:nvPr/>
        </p:nvPicPr>
        <p:blipFill>
          <a:blip r:embed="rId3">
            <a:lum bright="48000" contrast="-18000"/>
          </a:blip>
          <a:srcRect r="375" b="9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47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65213"/>
            <a:ext cx="9144000" cy="4551362"/>
          </a:xfrm>
          <a:ln>
            <a:miter lim="800000"/>
            <a:headEnd/>
            <a:tailEnd/>
          </a:ln>
        </p:spPr>
        <p:txBody>
          <a:bodyPr vert="horz" wrap="square" lIns="92059" tIns="46030" rIns="92059" bIns="46030" numCol="1" anchor="t" anchorCtr="0" compatLnSpc="1">
            <a:prstTxWarp prst="textNoShape">
              <a:avLst/>
            </a:prstTxWarp>
          </a:bodyPr>
          <a:lstStyle/>
          <a:p>
            <a:pPr marL="450850" indent="-450850" algn="ctr" defTabSz="885825">
              <a:spcBef>
                <a:spcPct val="0"/>
              </a:spcBef>
              <a:buFontTx/>
              <a:buNone/>
              <a:defRPr/>
            </a:pPr>
            <a:r>
              <a:rPr lang="en-US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“GMR can be considered </a:t>
            </a:r>
            <a:br>
              <a:rPr lang="en-US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one of the first real </a:t>
            </a:r>
          </a:p>
          <a:p>
            <a:pPr marL="450850" indent="-450850" algn="ctr" defTabSz="885825">
              <a:spcBef>
                <a:spcPct val="0"/>
              </a:spcBef>
              <a:buFontTx/>
              <a:buNone/>
              <a:defRPr/>
            </a:pPr>
            <a:r>
              <a:rPr lang="en-US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applications of the promising </a:t>
            </a:r>
          </a:p>
          <a:p>
            <a:pPr marL="450850" indent="-450850" algn="ctr" defTabSz="885825">
              <a:spcBef>
                <a:spcPct val="0"/>
              </a:spcBef>
              <a:buFontTx/>
              <a:buNone/>
              <a:defRPr/>
            </a:pPr>
            <a:r>
              <a:rPr lang="en-US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field of nanotechnology.”</a:t>
            </a:r>
            <a:endParaRPr lang="en-US" sz="48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450850" indent="-450850" algn="ctr" defTabSz="885825">
              <a:buFontTx/>
              <a:buNone/>
              <a:defRPr/>
            </a:pPr>
            <a:endParaRPr lang="en-US" sz="2200" dirty="0">
              <a:effectLst>
                <a:outerShdw blurRad="38100" dist="38100" dir="2700000" algn="tl">
                  <a:srgbClr val="C0C0C0"/>
                </a:outerShdw>
              </a:effectLst>
              <a:latin typeface="Helvetica-Narrow" pitchFamily="34" charset="0"/>
            </a:endParaRPr>
          </a:p>
          <a:p>
            <a:pPr marL="450850" indent="-450850" algn="ctr" defTabSz="885825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—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Nobel Committee</a:t>
            </a:r>
          </a:p>
          <a:p>
            <a:pPr marL="450850" indent="-450850" algn="ctr" defTabSz="885825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October 2007</a:t>
            </a:r>
            <a:endParaRPr lang="en-US" sz="3600" b="1" i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4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4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4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44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772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7" descr="C:\WINDOWS\Desktop\JD's projects\3-11-03\wafer.gif"/>
          <p:cNvPicPr>
            <a:picLocks noChangeAspect="1" noChangeArrowheads="1"/>
          </p:cNvPicPr>
          <p:nvPr/>
        </p:nvPicPr>
        <p:blipFill>
          <a:blip r:embed="rId3">
            <a:lum bright="48000" contrast="-48000"/>
          </a:blip>
          <a:srcRect/>
          <a:stretch>
            <a:fillRect/>
          </a:stretch>
        </p:blipFill>
        <p:spPr bwMode="auto">
          <a:xfrm>
            <a:off x="0" y="869950"/>
            <a:ext cx="9144000" cy="454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26435"/>
            <a:ext cx="9144000" cy="5731565"/>
          </a:xfrm>
          <a:ln>
            <a:miter lim="800000"/>
            <a:headEnd/>
            <a:tailEnd/>
          </a:ln>
        </p:spPr>
        <p:txBody>
          <a:bodyPr vert="horz" wrap="square" lIns="82314" tIns="41157" rIns="82314" bIns="41157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spcBef>
                <a:spcPts val="0"/>
              </a:spcBef>
              <a:buClr>
                <a:srgbClr val="0046AD"/>
              </a:buClr>
              <a:buFontTx/>
              <a:buNone/>
              <a:defRPr/>
            </a:pPr>
            <a:r>
              <a:rPr lang="en-US" sz="2000" b="1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Demos and Evaluation Kits</a:t>
            </a:r>
            <a:r>
              <a:rPr lang="en-US" sz="2400" b="1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</a:br>
            <a:endParaRPr lang="en-US" sz="1000" dirty="0">
              <a:solidFill>
                <a:srgbClr val="0046AD"/>
              </a:solidFill>
              <a:latin typeface="Arial" pitchFamily="34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Clr>
                <a:srgbClr val="0046AD"/>
              </a:buClr>
              <a:buFontTx/>
              <a:buNone/>
              <a:defRPr/>
            </a:pPr>
            <a:r>
              <a:rPr lang="en-US" sz="2000" b="1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Videos</a:t>
            </a:r>
            <a:br>
              <a:rPr lang="en-US" sz="2000" b="1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</a:br>
            <a:r>
              <a:rPr lang="en-US" sz="1800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nve.com &gt; Videos;    www.youtube.com/NveCorporation</a:t>
            </a:r>
          </a:p>
          <a:p>
            <a:pPr marL="0" indent="0" algn="ctr">
              <a:spcBef>
                <a:spcPts val="0"/>
              </a:spcBef>
              <a:buClr>
                <a:srgbClr val="0046AD"/>
              </a:buClr>
              <a:buFontTx/>
              <a:buNone/>
              <a:defRPr/>
            </a:pPr>
            <a:r>
              <a:rPr lang="en-US" sz="1000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/>
            </a:r>
            <a:br>
              <a:rPr lang="en-US" sz="2000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</a:br>
            <a:r>
              <a:rPr lang="en-US" sz="1800" b="1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Reference Designs</a:t>
            </a:r>
            <a:r>
              <a:rPr lang="en-US" sz="1400" b="1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/>
            </a:r>
            <a:br>
              <a:rPr lang="en-US" sz="1400" b="1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</a:br>
            <a:r>
              <a:rPr lang="en-US" sz="1800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nve.com/sensor-</a:t>
            </a:r>
            <a:r>
              <a:rPr lang="en-US" sz="1800" dirty="0" err="1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reference.php</a:t>
            </a:r>
            <a:r>
              <a:rPr lang="en-US" sz="2000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/>
            </a:r>
            <a:br>
              <a:rPr lang="en-US" sz="2000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</a:br>
            <a:endParaRPr lang="en-US" sz="900" dirty="0">
              <a:solidFill>
                <a:srgbClr val="0046AD"/>
              </a:solidFill>
              <a:latin typeface="Arial" pitchFamily="34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Clr>
                <a:srgbClr val="0046AD"/>
              </a:buClr>
              <a:buFontTx/>
              <a:buNone/>
              <a:defRPr/>
            </a:pPr>
            <a:r>
              <a:rPr lang="en-US" sz="1800" b="1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Sensor Web Apps and </a:t>
            </a:r>
            <a:r>
              <a:rPr lang="en-US" sz="1800" b="1" dirty="0" err="1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Calulators</a:t>
            </a:r>
            <a:r>
              <a:rPr lang="en-US" sz="1800" b="1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400" b="1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/>
            </a:r>
            <a:br>
              <a:rPr lang="en-US" sz="1400" b="1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</a:br>
            <a:r>
              <a:rPr lang="en-US" sz="1800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www.nve.com/spec/calculators.php</a:t>
            </a:r>
            <a:br>
              <a:rPr lang="en-US" sz="1800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</a:br>
            <a:endParaRPr lang="en-US" sz="900" dirty="0">
              <a:solidFill>
                <a:srgbClr val="0046AD"/>
              </a:solidFill>
              <a:latin typeface="Arial" pitchFamily="34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Clr>
                <a:srgbClr val="0046AD"/>
              </a:buClr>
              <a:buNone/>
              <a:defRPr/>
            </a:pPr>
            <a:r>
              <a:rPr lang="en-US" sz="800" b="1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800" b="1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GitHub Repositories</a:t>
            </a:r>
            <a:r>
              <a:rPr lang="en-US" sz="1800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800" b="1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(software, datasheets, and manuals)</a:t>
            </a:r>
            <a:br>
              <a:rPr lang="en-US" sz="1800" b="1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</a:br>
            <a:r>
              <a:rPr lang="en-US" sz="1800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github.com/</a:t>
            </a:r>
            <a:r>
              <a:rPr lang="en-US" sz="1800" dirty="0" err="1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NveCorporation</a:t>
            </a:r>
            <a:endParaRPr lang="en-US" sz="1800" dirty="0">
              <a:solidFill>
                <a:srgbClr val="0046AD"/>
              </a:solidFill>
              <a:latin typeface="Arial" pitchFamily="34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Clr>
                <a:srgbClr val="0046AD"/>
              </a:buClr>
              <a:buFontTx/>
              <a:buNone/>
              <a:defRPr/>
            </a:pPr>
            <a:endParaRPr lang="en-US" sz="900" b="1" dirty="0">
              <a:solidFill>
                <a:srgbClr val="0046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Clr>
                <a:srgbClr val="0046AD"/>
              </a:buClr>
              <a:buFontTx/>
              <a:buNone/>
              <a:defRPr/>
            </a:pPr>
            <a:r>
              <a:rPr lang="en-US" sz="1800" b="1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Application Thumbnails</a:t>
            </a:r>
          </a:p>
          <a:p>
            <a:pPr marL="0" indent="0" algn="ctr">
              <a:spcBef>
                <a:spcPts val="0"/>
              </a:spcBef>
              <a:buClr>
                <a:srgbClr val="0046AD"/>
              </a:buClr>
              <a:buNone/>
              <a:defRPr/>
            </a:pPr>
            <a:r>
              <a:rPr lang="en-US" sz="1800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www.nve.com/application-thumbnails</a:t>
            </a:r>
            <a:r>
              <a:rPr lang="en-US" sz="1600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/>
            </a:r>
            <a:br>
              <a:rPr lang="en-US" sz="1600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</a:br>
            <a:r>
              <a:rPr lang="en-US" sz="900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/>
            </a:r>
            <a:br>
              <a:rPr lang="en-US" sz="900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</a:br>
            <a:r>
              <a:rPr lang="en-US" sz="800" b="1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800" b="1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Competitive Bulletins</a:t>
            </a:r>
            <a:r>
              <a:rPr lang="en-US" sz="1400" b="1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/>
            </a:r>
            <a:br>
              <a:rPr lang="en-US" sz="1400" b="1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</a:br>
            <a:r>
              <a:rPr lang="en-US" sz="1800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http://www.nve.com/competition</a:t>
            </a:r>
          </a:p>
        </p:txBody>
      </p:sp>
      <p:sp>
        <p:nvSpPr>
          <p:cNvPr id="599043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Distributor/Rep Support Resources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071232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686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686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Digital, Bipolar, and Omnipolar Sensors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161338" y="6361113"/>
            <a:ext cx="815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8" rIns="91417" bIns="4570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200" b="0" dirty="0"/>
              <a:t>6/10/20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246120" y="2215596"/>
            <a:ext cx="2651760" cy="2900662"/>
          </a:xfrm>
          <a:prstGeom prst="roundRect">
            <a:avLst>
              <a:gd name="adj" fmla="val 10601"/>
            </a:avLst>
          </a:prstGeom>
          <a:solidFill>
            <a:srgbClr val="0046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1480" y="2215595"/>
            <a:ext cx="2651760" cy="2914147"/>
          </a:xfrm>
          <a:prstGeom prst="roundRect">
            <a:avLst>
              <a:gd name="adj" fmla="val 10601"/>
            </a:avLst>
          </a:prstGeom>
          <a:solidFill>
            <a:srgbClr val="0046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062866" y="2215596"/>
            <a:ext cx="2651760" cy="2900661"/>
          </a:xfrm>
          <a:prstGeom prst="roundRect">
            <a:avLst>
              <a:gd name="adj" fmla="val 10601"/>
            </a:avLst>
          </a:prstGeom>
          <a:solidFill>
            <a:srgbClr val="0046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73150" y="2738820"/>
            <a:ext cx="2378518" cy="1614812"/>
            <a:chOff x="312578" y="3056067"/>
            <a:chExt cx="2849561" cy="1934610"/>
          </a:xfrm>
        </p:grpSpPr>
        <p:graphicFrame>
          <p:nvGraphicFramePr>
            <p:cNvPr id="19" name="Object 1779"/>
            <p:cNvGraphicFramePr>
              <a:graphicFrameLocks noChangeAspect="1"/>
            </p:cNvGraphicFramePr>
            <p:nvPr/>
          </p:nvGraphicFramePr>
          <p:xfrm>
            <a:off x="312578" y="3056067"/>
            <a:ext cx="2849561" cy="19346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1" name="Bitmap Image" r:id="rId4" imgW="2781688" imgH="2505425" progId="PBrush">
                    <p:embed/>
                  </p:oleObj>
                </mc:Choice>
                <mc:Fallback>
                  <p:oleObj name="Bitmap Image" r:id="rId4" imgW="2781688" imgH="2505425" progId="PBrush">
                    <p:embed/>
                    <p:pic>
                      <p:nvPicPr>
                        <p:cNvPr id="19" name="Object 177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578" y="3056067"/>
                          <a:ext cx="2849561" cy="19346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917"/>
            <p:cNvSpPr txBox="1">
              <a:spLocks noChangeArrowheads="1"/>
            </p:cNvSpPr>
            <p:nvPr/>
          </p:nvSpPr>
          <p:spPr bwMode="auto">
            <a:xfrm>
              <a:off x="2255093" y="4517052"/>
              <a:ext cx="742768" cy="40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920" tIns="43960" rIns="87920" bIns="4396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Field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38620" y="2235898"/>
            <a:ext cx="2404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1228" y="4394323"/>
            <a:ext cx="2717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Memory/data storage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Latching/digital sensors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19190" y="2235898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Bipolar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03401" y="4384737"/>
            <a:ext cx="2571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magnetometry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sensing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50488" y="2235835"/>
            <a:ext cx="2242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Omnipolar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 descr="Figure2_MR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7560" y="2738818"/>
            <a:ext cx="2499117" cy="16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6274434" y="4384736"/>
            <a:ext cx="2241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sensing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amplitude</a:t>
            </a:r>
          </a:p>
        </p:txBody>
      </p:sp>
      <p:pic>
        <p:nvPicPr>
          <p:cNvPr id="29" name="Picture 49" descr="C:\Users\jdavies\Downloads\AA-graphs--25C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435" y="2738818"/>
            <a:ext cx="2241318" cy="161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8307" y="5225978"/>
            <a:ext cx="26555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225425" algn="ctr">
              <a:spcBef>
                <a:spcPts val="1200"/>
              </a:spcBef>
            </a:pPr>
            <a:r>
              <a:rPr lang="en-US" sz="1600">
                <a:latin typeface="Arial" charset="0"/>
              </a:rPr>
              <a:t>AD/ADL/AHL/AHT/AFL</a:t>
            </a:r>
            <a:br>
              <a:rPr lang="en-US" sz="1600">
                <a:latin typeface="Arial" charset="0"/>
              </a:rPr>
            </a:br>
            <a:r>
              <a:rPr lang="en-US" sz="1600">
                <a:latin typeface="Arial" charset="0"/>
              </a:rPr>
              <a:t>Digital Switches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71381" y="5215540"/>
            <a:ext cx="26555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225425" algn="ctr">
              <a:spcBef>
                <a:spcPts val="1200"/>
              </a:spcBef>
            </a:pPr>
            <a:r>
              <a:rPr lang="en-US" sz="1600" dirty="0">
                <a:latin typeface="Arial" charset="0"/>
              </a:rPr>
              <a:t>ALT Analog Sensors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999967" y="5192575"/>
            <a:ext cx="2847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225425" algn="ctr">
              <a:spcBef>
                <a:spcPts val="1200"/>
              </a:spcBef>
            </a:pPr>
            <a:r>
              <a:rPr lang="en-US" sz="1600">
                <a:latin typeface="Arial" charset="0"/>
              </a:rPr>
              <a:t>AA-Series Analog Sensors</a:t>
            </a:r>
          </a:p>
        </p:txBody>
      </p:sp>
    </p:spTree>
    <p:extLst>
      <p:ext uri="{BB962C8B-B14F-4D97-AF65-F5344CB8AC3E}">
        <p14:creationId xmlns:p14="http://schemas.microsoft.com/office/powerpoint/2010/main" val="1277564913"/>
      </p:ext>
    </p:extLst>
  </p:cSld>
  <p:clrMapOvr>
    <a:masterClrMapping/>
  </p:clrMapOvr>
  <p:transition>
    <p:zoom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17600"/>
            <a:ext cx="9037983" cy="5740400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82314" tIns="41157" rIns="82314" bIns="41157" numCol="1" anchor="t" anchorCtr="0" compatLnSpc="1">
            <a:prstTxWarp prst="textNoShape">
              <a:avLst/>
            </a:prstTxWarp>
          </a:bodyPr>
          <a:lstStyle/>
          <a:p>
            <a:pPr marL="914400" indent="-292100">
              <a:spcBef>
                <a:spcPts val="1200"/>
              </a:spcBef>
            </a:pPr>
            <a:r>
              <a:rPr lang="en-US" sz="2000" b="1" dirty="0">
                <a:latin typeface="Arial" charset="0"/>
              </a:rPr>
              <a:t>Analog-Output Sensors</a:t>
            </a:r>
          </a:p>
          <a:p>
            <a:pPr marL="1139825" lvl="1" indent="-225425">
              <a:spcBef>
                <a:spcPts val="0"/>
              </a:spcBef>
            </a:pPr>
            <a:r>
              <a:rPr lang="en-US" sz="1600" b="1" i="1" dirty="0">
                <a:latin typeface="Arial" charset="0"/>
              </a:rPr>
              <a:t>AA-Series  </a:t>
            </a:r>
            <a:r>
              <a:rPr lang="en-US" sz="1600" dirty="0">
                <a:latin typeface="Arial" charset="0"/>
              </a:rPr>
              <a:t>GMR Magnetometers (magnetic fields and currents)</a:t>
            </a:r>
          </a:p>
          <a:p>
            <a:pPr marL="1139825" lvl="1" indent="-225425">
              <a:spcBef>
                <a:spcPts val="0"/>
              </a:spcBef>
            </a:pPr>
            <a:r>
              <a:rPr lang="en-US" sz="1600" b="1" i="1">
                <a:latin typeface="Arial" charset="0"/>
              </a:rPr>
              <a:t>AKT001 </a:t>
            </a:r>
            <a:r>
              <a:rPr lang="en-US" sz="1600">
                <a:latin typeface="Arial" charset="0"/>
              </a:rPr>
              <a:t>TMR Magnetometers </a:t>
            </a:r>
            <a:r>
              <a:rPr lang="en-US" sz="1600" smtClean="0">
                <a:latin typeface="Arial" charset="0"/>
              </a:rPr>
              <a:t>Sensors (fields to 1 T; wide dynamic range)</a:t>
            </a:r>
            <a:endParaRPr lang="en-US" sz="1600" smtClean="0"/>
          </a:p>
          <a:p>
            <a:pPr marL="1139825" lvl="1" indent="-225425">
              <a:spcBef>
                <a:spcPts val="0"/>
              </a:spcBef>
            </a:pPr>
            <a:r>
              <a:rPr lang="en-US" sz="1600" b="1" i="1" smtClean="0">
                <a:latin typeface="Arial" charset="0"/>
              </a:rPr>
              <a:t>ALT-Series  </a:t>
            </a:r>
            <a:r>
              <a:rPr lang="en-US" sz="1600" dirty="0">
                <a:latin typeface="Arial" charset="0"/>
              </a:rPr>
              <a:t>High Temperature, Low Hysteresis TMR</a:t>
            </a:r>
            <a:r>
              <a:rPr lang="en-US" sz="1600" b="1" i="1" dirty="0">
                <a:latin typeface="Arial" charset="0"/>
              </a:rPr>
              <a:t> </a:t>
            </a:r>
            <a:r>
              <a:rPr lang="en-US" sz="1600" dirty="0">
                <a:latin typeface="Arial" charset="0"/>
              </a:rPr>
              <a:t>Magnetometers</a:t>
            </a:r>
            <a:endParaRPr lang="en-US" sz="1600" b="1" i="1" dirty="0">
              <a:latin typeface="Arial" charset="0"/>
            </a:endParaRPr>
          </a:p>
          <a:p>
            <a:pPr marL="1139825" lvl="1" indent="-225425">
              <a:spcBef>
                <a:spcPts val="0"/>
              </a:spcBef>
            </a:pPr>
            <a:r>
              <a:rPr lang="en-US" sz="1600" b="1" i="1" dirty="0">
                <a:latin typeface="Arial" charset="0"/>
              </a:rPr>
              <a:t>AB-Series  </a:t>
            </a:r>
            <a:r>
              <a:rPr lang="en-US" sz="1600" dirty="0">
                <a:latin typeface="Arial" charset="0"/>
              </a:rPr>
              <a:t>GMR Gradiometers (magnetic pickups)</a:t>
            </a:r>
          </a:p>
          <a:p>
            <a:pPr marL="1139825" lvl="1" indent="-225425">
              <a:spcBef>
                <a:spcPts val="0"/>
              </a:spcBef>
            </a:pPr>
            <a:r>
              <a:rPr lang="en-US" sz="1600" b="1" i="1" dirty="0">
                <a:latin typeface="Arial" charset="0"/>
              </a:rPr>
              <a:t>ABL-Series  </a:t>
            </a:r>
            <a:r>
              <a:rPr lang="en-US" sz="1600" dirty="0">
                <a:latin typeface="Arial" charset="0"/>
              </a:rPr>
              <a:t>GMR Gear Tooth Sensors (“GT Sensors”)</a:t>
            </a:r>
          </a:p>
          <a:p>
            <a:pPr marL="1139825" lvl="1" indent="-225425">
              <a:spcBef>
                <a:spcPts val="0"/>
              </a:spcBef>
            </a:pPr>
            <a:r>
              <a:rPr lang="en-US" sz="1600" b="1" i="1" dirty="0">
                <a:latin typeface="Arial" charset="0"/>
              </a:rPr>
              <a:t>AAT-Series  </a:t>
            </a:r>
            <a:r>
              <a:rPr lang="en-US" sz="1600" dirty="0">
                <a:latin typeface="Arial" charset="0"/>
              </a:rPr>
              <a:t>TMR Angle Sensors</a:t>
            </a:r>
          </a:p>
          <a:p>
            <a:pPr marL="914400" indent="-292100">
              <a:spcBef>
                <a:spcPts val="600"/>
              </a:spcBef>
            </a:pPr>
            <a:r>
              <a:rPr lang="en-US" sz="2000" b="1" dirty="0">
                <a:latin typeface="Arial" charset="0"/>
              </a:rPr>
              <a:t>Digital-Output Switches</a:t>
            </a:r>
          </a:p>
          <a:p>
            <a:pPr marL="1139825" lvl="1" indent="-225425">
              <a:spcBef>
                <a:spcPts val="0"/>
              </a:spcBef>
            </a:pPr>
            <a:r>
              <a:rPr lang="en-US" sz="1600" b="1" i="1" dirty="0">
                <a:latin typeface="Arial" charset="0"/>
              </a:rPr>
              <a:t>AD-Series</a:t>
            </a:r>
            <a:r>
              <a:rPr lang="en-US" sz="1600" dirty="0">
                <a:latin typeface="Arial" charset="0"/>
              </a:rPr>
              <a:t>  General Purpose GMR Switches</a:t>
            </a:r>
          </a:p>
          <a:p>
            <a:pPr marL="1139825" lvl="1" indent="-225425">
              <a:spcBef>
                <a:spcPts val="0"/>
              </a:spcBef>
            </a:pPr>
            <a:r>
              <a:rPr lang="en-US" sz="1600" b="1" i="1" dirty="0">
                <a:latin typeface="Arial" charset="0"/>
              </a:rPr>
              <a:t>ADL/AHL/AHT-Series  </a:t>
            </a:r>
            <a:r>
              <a:rPr lang="en-US" sz="1600" dirty="0">
                <a:latin typeface="Arial" charset="0"/>
              </a:rPr>
              <a:t>1.1 mm </a:t>
            </a:r>
            <a:r>
              <a:rPr lang="en-US" sz="1600" dirty="0" err="1">
                <a:latin typeface="Arial" charset="0"/>
              </a:rPr>
              <a:t>Nanopower</a:t>
            </a:r>
            <a:r>
              <a:rPr lang="en-US" sz="1600" dirty="0">
                <a:latin typeface="Arial" charset="0"/>
              </a:rPr>
              <a:t> Switches</a:t>
            </a:r>
          </a:p>
          <a:p>
            <a:pPr marL="1139825" lvl="1" indent="-225425">
              <a:spcBef>
                <a:spcPts val="0"/>
              </a:spcBef>
            </a:pPr>
            <a:r>
              <a:rPr lang="en-US" sz="1600" b="1" i="1" dirty="0">
                <a:latin typeface="Arial" charset="0"/>
              </a:rPr>
              <a:t>AFL-Series</a:t>
            </a:r>
            <a:r>
              <a:rPr lang="en-US" sz="1600" b="1" dirty="0">
                <a:latin typeface="Arial" charset="0"/>
              </a:rPr>
              <a:t>  </a:t>
            </a:r>
            <a:r>
              <a:rPr lang="en-US" sz="1600" dirty="0">
                <a:latin typeface="Arial" charset="0"/>
              </a:rPr>
              <a:t>2.5 mm DFN Lower Voltage Switches</a:t>
            </a:r>
          </a:p>
          <a:p>
            <a:pPr marL="1139825" lvl="1" indent="-225425">
              <a:spcBef>
                <a:spcPts val="0"/>
              </a:spcBef>
            </a:pPr>
            <a:r>
              <a:rPr lang="en-US" sz="1600" b="1" i="1" dirty="0">
                <a:latin typeface="Arial" charset="0"/>
              </a:rPr>
              <a:t>AKL-Series</a:t>
            </a:r>
            <a:r>
              <a:rPr lang="en-US" sz="1600" b="1" dirty="0">
                <a:latin typeface="Arial" charset="0"/>
              </a:rPr>
              <a:t>  </a:t>
            </a:r>
            <a:r>
              <a:rPr lang="en-US" sz="1600" dirty="0">
                <a:latin typeface="Arial" charset="0"/>
              </a:rPr>
              <a:t>Two-Wire Gear Tooth Sensors</a:t>
            </a:r>
          </a:p>
          <a:p>
            <a:pPr marL="1139825" lvl="1" indent="-225425">
              <a:spcBef>
                <a:spcPts val="0"/>
              </a:spcBef>
            </a:pPr>
            <a:r>
              <a:rPr lang="en-US" sz="1600" b="1" i="1" dirty="0">
                <a:latin typeface="Arial" charset="0"/>
              </a:rPr>
              <a:t>ADT-Series  </a:t>
            </a:r>
            <a:r>
              <a:rPr lang="en-US" sz="1600" dirty="0">
                <a:latin typeface="Arial" charset="0"/>
              </a:rPr>
              <a:t>TMR</a:t>
            </a:r>
            <a:r>
              <a:rPr lang="en-US" sz="1600" b="1" i="1" dirty="0">
                <a:latin typeface="Arial" charset="0"/>
              </a:rPr>
              <a:t> </a:t>
            </a:r>
            <a:r>
              <a:rPr lang="en-US" sz="1600" dirty="0">
                <a:latin typeface="Arial" charset="0"/>
              </a:rPr>
              <a:t>Angle/Rotation Sensors</a:t>
            </a:r>
          </a:p>
          <a:p>
            <a:pPr marL="914400" indent="-292100">
              <a:spcBef>
                <a:spcPts val="600"/>
              </a:spcBef>
            </a:pPr>
            <a:r>
              <a:rPr lang="en-US" sz="2000" b="1" dirty="0">
                <a:latin typeface="Arial" charset="0"/>
              </a:rPr>
              <a:t>Smart Magnetometers</a:t>
            </a:r>
          </a:p>
          <a:p>
            <a:pPr marL="1139825" lvl="1" indent="-225425">
              <a:spcBef>
                <a:spcPts val="0"/>
              </a:spcBef>
            </a:pPr>
            <a:r>
              <a:rPr lang="en-US" sz="1600" b="1" i="1" spc="-20" dirty="0">
                <a:latin typeface="Arial" charset="0"/>
              </a:rPr>
              <a:t>SM124/5</a:t>
            </a:r>
            <a:r>
              <a:rPr lang="en-US" sz="1600" spc="-20" dirty="0">
                <a:latin typeface="Arial" charset="0"/>
              </a:rPr>
              <a:t> GMR, 1 </a:t>
            </a:r>
            <a:r>
              <a:rPr lang="en-US" sz="1600" spc="-20" dirty="0" err="1">
                <a:latin typeface="Arial" charset="0"/>
              </a:rPr>
              <a:t>mT</a:t>
            </a:r>
            <a:r>
              <a:rPr lang="en-US" sz="1600" spc="-20" dirty="0">
                <a:latin typeface="Arial" charset="0"/>
              </a:rPr>
              <a:t> / 4 </a:t>
            </a:r>
            <a:r>
              <a:rPr lang="en-US" sz="1600" spc="-20" dirty="0" err="1">
                <a:latin typeface="Arial" charset="0"/>
              </a:rPr>
              <a:t>mT</a:t>
            </a:r>
            <a:r>
              <a:rPr lang="en-US" sz="1600" spc="-20" dirty="0">
                <a:latin typeface="Arial" charset="0"/>
              </a:rPr>
              <a:t>, 10% accuracy, </a:t>
            </a:r>
            <a:r>
              <a:rPr lang="en-US" sz="1600" spc="-20" dirty="0">
                <a:latin typeface="Arial" charset="0"/>
              </a:rPr>
              <a:t>10 </a:t>
            </a:r>
            <a:r>
              <a:rPr lang="en-US" sz="1600" spc="-20" dirty="0" err="1">
                <a:latin typeface="Arial" charset="0"/>
              </a:rPr>
              <a:t>kS</a:t>
            </a:r>
            <a:r>
              <a:rPr lang="en-US" sz="1600" spc="-20" dirty="0">
                <a:latin typeface="Arial" charset="0"/>
              </a:rPr>
              <a:t>/s</a:t>
            </a:r>
            <a:r>
              <a:rPr lang="en-US" sz="1600" spc="-20">
                <a:latin typeface="Arial" charset="0"/>
              </a:rPr>
              <a:t>, </a:t>
            </a:r>
            <a:r>
              <a:rPr lang="en-US" sz="1600" spc="-20">
                <a:latin typeface="Arial" charset="0"/>
              </a:rPr>
              <a:t>I²C, 2.5 </a:t>
            </a:r>
            <a:r>
              <a:rPr lang="en-US" sz="1600" spc="-20" dirty="0">
                <a:latin typeface="Arial" charset="0"/>
              </a:rPr>
              <a:t>mm TDFN</a:t>
            </a:r>
            <a:r>
              <a:rPr lang="en-US" sz="1600" spc="-20" dirty="0">
                <a:latin typeface="Arial" charset="0"/>
              </a:rPr>
              <a:t>, low-cost</a:t>
            </a:r>
          </a:p>
          <a:p>
            <a:pPr marL="1139825" lvl="1" indent="-225425">
              <a:spcBef>
                <a:spcPts val="0"/>
              </a:spcBef>
            </a:pPr>
            <a:r>
              <a:rPr lang="en-US" sz="1600" b="1" i="1" smtClean="0">
                <a:latin typeface="Arial" charset="0"/>
              </a:rPr>
              <a:t>SM225/8</a:t>
            </a:r>
            <a:r>
              <a:rPr lang="en-US" sz="1600" smtClean="0">
                <a:latin typeface="Arial" charset="0"/>
              </a:rPr>
              <a:t>  </a:t>
            </a:r>
            <a:r>
              <a:rPr lang="en-US" sz="1600" dirty="0">
                <a:latin typeface="Arial" charset="0"/>
              </a:rPr>
              <a:t>TMR, 15 </a:t>
            </a:r>
            <a:r>
              <a:rPr lang="en-US" sz="1600" dirty="0" err="1">
                <a:latin typeface="Arial" charset="0"/>
              </a:rPr>
              <a:t>mT</a:t>
            </a:r>
            <a:r>
              <a:rPr lang="en-US" sz="1600" dirty="0">
                <a:latin typeface="Arial" charset="0"/>
              </a:rPr>
              <a:t>, 2% accuracy, 15 </a:t>
            </a:r>
            <a:r>
              <a:rPr lang="en-US" sz="1600" dirty="0" err="1">
                <a:latin typeface="Arial" charset="0"/>
              </a:rPr>
              <a:t>kS</a:t>
            </a:r>
            <a:r>
              <a:rPr lang="en-US" sz="1600" dirty="0">
                <a:latin typeface="Arial" charset="0"/>
              </a:rPr>
              <a:t>/s</a:t>
            </a:r>
            <a:r>
              <a:rPr lang="en-US" sz="1600">
                <a:latin typeface="Arial" charset="0"/>
              </a:rPr>
              <a:t>, </a:t>
            </a:r>
            <a:r>
              <a:rPr lang="en-US" sz="1600">
                <a:latin typeface="Arial" charset="0"/>
              </a:rPr>
              <a:t>SPI </a:t>
            </a:r>
            <a:r>
              <a:rPr lang="en-US" sz="1600">
                <a:latin typeface="Arial" charset="0"/>
              </a:rPr>
              <a:t>/ </a:t>
            </a:r>
            <a:r>
              <a:rPr lang="en-US" sz="1600" smtClean="0">
                <a:latin typeface="Arial" charset="0"/>
              </a:rPr>
              <a:t>I</a:t>
            </a:r>
            <a:r>
              <a:rPr lang="en-US" sz="1600" smtClean="0">
                <a:latin typeface="Arial"/>
                <a:cs typeface="Arial"/>
              </a:rPr>
              <a:t>²C, </a:t>
            </a:r>
            <a:r>
              <a:rPr lang="en-US" sz="1600" smtClean="0">
                <a:latin typeface="Arial" charset="0"/>
              </a:rPr>
              <a:t>2.5 </a:t>
            </a:r>
            <a:r>
              <a:rPr lang="en-US" sz="1600" dirty="0">
                <a:latin typeface="Arial" charset="0"/>
              </a:rPr>
              <a:t>mm TDFN</a:t>
            </a:r>
          </a:p>
          <a:p>
            <a:pPr marL="1139825" lvl="1" indent="-225425">
              <a:spcBef>
                <a:spcPts val="0"/>
              </a:spcBef>
            </a:pPr>
            <a:r>
              <a:rPr lang="en-US" sz="1600" b="1" i="1" dirty="0">
                <a:latin typeface="Arial" charset="0"/>
              </a:rPr>
              <a:t>SM324</a:t>
            </a:r>
            <a:r>
              <a:rPr lang="en-US" sz="1600" dirty="0">
                <a:latin typeface="Arial" charset="0"/>
              </a:rPr>
              <a:t>  TMR, 2 </a:t>
            </a:r>
            <a:r>
              <a:rPr lang="en-US" sz="1600" dirty="0" err="1">
                <a:latin typeface="Arial" charset="0"/>
              </a:rPr>
              <a:t>mT</a:t>
            </a:r>
            <a:r>
              <a:rPr lang="en-US" sz="1600" dirty="0">
                <a:latin typeface="Arial" charset="0"/>
              </a:rPr>
              <a:t>, 0.3% accuracy, 300 S/s, 2.5 mm TDFN</a:t>
            </a:r>
          </a:p>
          <a:p>
            <a:pPr marL="914400" indent="-292100">
              <a:spcBef>
                <a:spcPts val="600"/>
              </a:spcBef>
            </a:pPr>
            <a:r>
              <a:rPr lang="en-US" sz="2000" b="1" dirty="0">
                <a:latin typeface="Arial" charset="0"/>
              </a:rPr>
              <a:t>Smart Angle Sensors</a:t>
            </a:r>
          </a:p>
          <a:p>
            <a:pPr marL="1139825" lvl="1" indent="-225425">
              <a:spcBef>
                <a:spcPts val="0"/>
              </a:spcBef>
            </a:pPr>
            <a:r>
              <a:rPr lang="en-US" sz="1600" b="1" i="1" dirty="0">
                <a:latin typeface="Arial" charset="0"/>
              </a:rPr>
              <a:t>ASR0x2</a:t>
            </a:r>
            <a:r>
              <a:rPr lang="en-US" sz="1600" dirty="0">
                <a:latin typeface="Arial" charset="0"/>
              </a:rPr>
              <a:t> TMR, ±1°, 20 </a:t>
            </a:r>
            <a:r>
              <a:rPr lang="en-US" sz="1600" dirty="0" err="1">
                <a:latin typeface="Arial" charset="0"/>
              </a:rPr>
              <a:t>kS</a:t>
            </a:r>
            <a:r>
              <a:rPr lang="en-US" sz="1600" dirty="0">
                <a:latin typeface="Arial" charset="0"/>
              </a:rPr>
              <a:t>/s, SPI / I</a:t>
            </a:r>
            <a:r>
              <a:rPr lang="en-US" sz="1600" dirty="0">
                <a:latin typeface="Arial"/>
                <a:cs typeface="Arial"/>
              </a:rPr>
              <a:t>²C </a:t>
            </a:r>
            <a:r>
              <a:rPr lang="en-US" sz="1600" dirty="0">
                <a:latin typeface="Arial" charset="0"/>
              </a:rPr>
              <a:t>/ ABZ, 2.5 mm TDFN</a:t>
            </a:r>
          </a:p>
          <a:p>
            <a:pPr marL="1139825" lvl="1" indent="-225425">
              <a:spcBef>
                <a:spcPts val="0"/>
              </a:spcBef>
              <a:tabLst>
                <a:tab pos="6175375" algn="l"/>
              </a:tabLst>
            </a:pPr>
            <a:r>
              <a:rPr lang="en-US" sz="1600" b="1" i="1" dirty="0">
                <a:highlight>
                  <a:srgbClr val="FFFF00"/>
                </a:highlight>
                <a:latin typeface="Arial" charset="0"/>
              </a:rPr>
              <a:t>ASR001</a:t>
            </a:r>
            <a:r>
              <a:rPr lang="en-US" sz="1600" dirty="0">
                <a:highlight>
                  <a:srgbClr val="FFFF00"/>
                </a:highlight>
                <a:latin typeface="Arial" charset="0"/>
              </a:rPr>
              <a:t> TMR, ±0.5°, 3 </a:t>
            </a:r>
            <a:r>
              <a:rPr lang="en-US" sz="1600" dirty="0" err="1">
                <a:highlight>
                  <a:srgbClr val="FFFF00"/>
                </a:highlight>
                <a:latin typeface="Arial" charset="0"/>
              </a:rPr>
              <a:t>kS</a:t>
            </a:r>
            <a:r>
              <a:rPr lang="en-US" sz="1600" dirty="0">
                <a:highlight>
                  <a:srgbClr val="FFFF00"/>
                </a:highlight>
                <a:latin typeface="Arial" charset="0"/>
              </a:rPr>
              <a:t>/s, I</a:t>
            </a:r>
            <a:r>
              <a:rPr lang="en-US" sz="1600" dirty="0">
                <a:highlight>
                  <a:srgbClr val="FFFF00"/>
                </a:highlight>
                <a:latin typeface="Arial"/>
                <a:cs typeface="Arial"/>
              </a:rPr>
              <a:t>²C, 3 mm TDFN</a:t>
            </a:r>
            <a:endParaRPr lang="en-US" sz="1600" dirty="0">
              <a:highlight>
                <a:srgbClr val="FFFF00"/>
              </a:highlight>
              <a:latin typeface="Arial" charset="0"/>
            </a:endParaRPr>
          </a:p>
        </p:txBody>
      </p:sp>
      <p:sp>
        <p:nvSpPr>
          <p:cNvPr id="593923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NVE Sensor Lines</a:t>
            </a:r>
          </a:p>
        </p:txBody>
      </p:sp>
      <p:pic>
        <p:nvPicPr>
          <p:cNvPr id="10" name="Picture 17" descr="C:\Documents and Settings\Dan Baker\My Documents\NVE\Website\Images\NVE_logo_1in_high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21542" y="6388990"/>
            <a:ext cx="10318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A3B72EF-70D6-461F-BFA9-11015858BE88}"/>
              </a:ext>
            </a:extLst>
          </p:cNvPr>
          <p:cNvGrpSpPr/>
          <p:nvPr/>
        </p:nvGrpSpPr>
        <p:grpSpPr>
          <a:xfrm rot="3051715">
            <a:off x="5282543" y="6025731"/>
            <a:ext cx="1528873" cy="1079143"/>
            <a:chOff x="99905" y="3164237"/>
            <a:chExt cx="2207388" cy="1811102"/>
          </a:xfrm>
        </p:grpSpPr>
        <p:sp>
          <p:nvSpPr>
            <p:cNvPr id="7" name="Explosion 2 8">
              <a:extLst>
                <a:ext uri="{FF2B5EF4-FFF2-40B4-BE49-F238E27FC236}">
                  <a16:creationId xmlns:a16="http://schemas.microsoft.com/office/drawing/2014/main" xmlns="" id="{F90FBB96-2048-4543-98A3-5CE77CDAD43E}"/>
                </a:ext>
              </a:extLst>
            </p:cNvPr>
            <p:cNvSpPr/>
            <p:nvPr/>
          </p:nvSpPr>
          <p:spPr bwMode="auto">
            <a:xfrm rot="19513376">
              <a:off x="99905" y="3335324"/>
              <a:ext cx="2207388" cy="1260697"/>
            </a:xfrm>
            <a:prstGeom prst="irregularSeal2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122A672-8549-4C44-B924-2D7F90438AF6}"/>
                </a:ext>
              </a:extLst>
            </p:cNvPr>
            <p:cNvSpPr txBox="1"/>
            <p:nvPr/>
          </p:nvSpPr>
          <p:spPr>
            <a:xfrm rot="18764606">
              <a:off x="215911" y="3892041"/>
              <a:ext cx="1811102" cy="355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Coming </a:t>
              </a:r>
              <a:r>
                <a:rPr lang="en-US" sz="10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Q1 ‘21</a:t>
              </a:r>
              <a:endPara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</p:spTree>
  </p:cSld>
  <p:clrMapOvr>
    <a:masterClrMapping/>
  </p:clrMapOvr>
  <p:transition>
    <p:zoom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Analog Sensors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161338" y="6361113"/>
            <a:ext cx="815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8" rIns="91417" bIns="4570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200" b="0" smtClean="0"/>
              <a:t>9/10/20 </a:t>
            </a:r>
            <a:endParaRPr lang="en-US" sz="12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6"/>
          <a:stretch/>
        </p:blipFill>
        <p:spPr>
          <a:xfrm>
            <a:off x="188086" y="1286331"/>
            <a:ext cx="8805602" cy="417501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596397" y="2532345"/>
            <a:ext cx="2043204" cy="1987278"/>
            <a:chOff x="1408507" y="2369507"/>
            <a:chExt cx="2043204" cy="19872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28" r="24387" b="11900"/>
            <a:stretch/>
          </p:blipFill>
          <p:spPr>
            <a:xfrm>
              <a:off x="1408507" y="2755726"/>
              <a:ext cx="1284589" cy="129018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642992" y="2793304"/>
              <a:ext cx="7361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/>
                <a:t>OUT-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645080" y="3221276"/>
              <a:ext cx="806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/>
                <a:t>OUT+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55316" y="2369507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/>
                <a:t>Supply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98170" y="3987453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/>
                <a:t>GND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556354" y="3634635"/>
            <a:ext cx="1983776" cy="1586444"/>
            <a:chOff x="3067838" y="3471797"/>
            <a:chExt cx="1983776" cy="15864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29" b="15750"/>
            <a:stretch/>
          </p:blipFill>
          <p:spPr>
            <a:xfrm>
              <a:off x="3067838" y="3832963"/>
              <a:ext cx="1827204" cy="92692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650440" y="3471797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/>
                <a:t>OUT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28339" y="4688909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/>
                <a:t>Field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277655" y="6016672"/>
            <a:ext cx="7377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Magnetic Field Range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3337" y="5392457"/>
            <a:ext cx="84048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 0.1                   1                     10                  100                 1000            10k </a:t>
            </a:r>
            <a:r>
              <a:rPr lang="en-US" sz="1800" b="0" dirty="0" err="1"/>
              <a:t>Oe</a:t>
            </a:r>
            <a:endParaRPr lang="en-US" sz="1800" b="0" dirty="0"/>
          </a:p>
          <a:p>
            <a:r>
              <a:rPr lang="en-US" sz="1800" b="0" dirty="0"/>
              <a:t>0.01                 0.1                    1                    10                   100           1000 </a:t>
            </a:r>
            <a:r>
              <a:rPr lang="en-US" sz="1800" b="0" dirty="0" err="1"/>
              <a:t>mT</a:t>
            </a:r>
            <a:endParaRPr lang="en-US" sz="1800" b="0" dirty="0"/>
          </a:p>
          <a:p>
            <a:endParaRPr lang="en-US" sz="1800" b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319A21D-0638-48DC-A4D4-AED417602025}"/>
              </a:ext>
            </a:extLst>
          </p:cNvPr>
          <p:cNvGrpSpPr/>
          <p:nvPr/>
        </p:nvGrpSpPr>
        <p:grpSpPr>
          <a:xfrm rot="3796933">
            <a:off x="7323285" y="3639550"/>
            <a:ext cx="1132308" cy="736099"/>
            <a:chOff x="595696" y="3733023"/>
            <a:chExt cx="1132308" cy="736099"/>
          </a:xfrm>
        </p:grpSpPr>
        <p:sp>
          <p:nvSpPr>
            <p:cNvPr id="27" name="Explosion 2 8">
              <a:extLst>
                <a:ext uri="{FF2B5EF4-FFF2-40B4-BE49-F238E27FC236}">
                  <a16:creationId xmlns:a16="http://schemas.microsoft.com/office/drawing/2014/main" xmlns="" id="{9111BEC0-9CF5-4CC3-A3F2-87519A1CCC13}"/>
                </a:ext>
              </a:extLst>
            </p:cNvPr>
            <p:cNvSpPr/>
            <p:nvPr/>
          </p:nvSpPr>
          <p:spPr bwMode="auto">
            <a:xfrm rot="19513376">
              <a:off x="595696" y="3740414"/>
              <a:ext cx="1132308" cy="647636"/>
            </a:xfrm>
            <a:prstGeom prst="irregularSeal2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5E9B855-6A64-4F06-9838-C57051FACB32}"/>
                </a:ext>
              </a:extLst>
            </p:cNvPr>
            <p:cNvSpPr txBox="1"/>
            <p:nvPr/>
          </p:nvSpPr>
          <p:spPr>
            <a:xfrm rot="18764606">
              <a:off x="756175" y="3916407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New!</a:t>
              </a:r>
              <a:endPara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89F93B8-BD59-4E91-9282-646DAA3837D2}"/>
              </a:ext>
            </a:extLst>
          </p:cNvPr>
          <p:cNvSpPr/>
          <p:nvPr/>
        </p:nvSpPr>
        <p:spPr bwMode="auto">
          <a:xfrm>
            <a:off x="6015403" y="4441206"/>
            <a:ext cx="2396223" cy="251877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0A4181-E6D9-4148-BEA1-0A0570579680}"/>
              </a:ext>
            </a:extLst>
          </p:cNvPr>
          <p:cNvSpPr txBox="1"/>
          <p:nvPr/>
        </p:nvSpPr>
        <p:spPr>
          <a:xfrm>
            <a:off x="6807082" y="4441206"/>
            <a:ext cx="901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AKT001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96F3FFA-F7F2-4022-8A0E-E9A142E9A76F}"/>
              </a:ext>
            </a:extLst>
          </p:cNvPr>
          <p:cNvSpPr/>
          <p:nvPr/>
        </p:nvSpPr>
        <p:spPr bwMode="auto">
          <a:xfrm>
            <a:off x="7962900" y="4441206"/>
            <a:ext cx="209550" cy="251877"/>
          </a:xfrm>
          <a:prstGeom prst="rect">
            <a:avLst/>
          </a:prstGeom>
          <a:solidFill>
            <a:srgbClr val="FFFF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F55269B-D5CF-4A89-A60A-B0AEC55F82E0}"/>
              </a:ext>
            </a:extLst>
          </p:cNvPr>
          <p:cNvSpPr txBox="1"/>
          <p:nvPr/>
        </p:nvSpPr>
        <p:spPr>
          <a:xfrm>
            <a:off x="6162675" y="4187855"/>
            <a:ext cx="1122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TMR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FF1A16F-F371-42E0-961F-980F093D36CC}"/>
              </a:ext>
            </a:extLst>
          </p:cNvPr>
          <p:cNvCxnSpPr>
            <a:cxnSpLocks/>
          </p:cNvCxnSpPr>
          <p:nvPr/>
        </p:nvCxnSpPr>
        <p:spPr bwMode="auto">
          <a:xfrm flipH="1">
            <a:off x="7450721" y="4094018"/>
            <a:ext cx="205312" cy="36524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>
    <p:zoom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0074B5"/>
              </a:gs>
            </a:gsLst>
            <a:lin ang="189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611331" name="Picture 3" descr="C:\Documents and Settings\Dan Baker\Desktop\NVE_TMR_Senso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262" y="2608264"/>
            <a:ext cx="6234113" cy="3783012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065588" y="2257425"/>
            <a:ext cx="1066800" cy="1873250"/>
            <a:chOff x="2561" y="1422"/>
            <a:chExt cx="672" cy="1180"/>
          </a:xfrm>
        </p:grpSpPr>
        <p:pic>
          <p:nvPicPr>
            <p:cNvPr id="611333" name="Picture 5" descr="C:\Documents and Settings\Dan Baker\Desktop\NVE_TMR_Sensor.g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69" y="2150"/>
              <a:ext cx="541" cy="339"/>
            </a:xfrm>
            <a:prstGeom prst="rect">
              <a:avLst/>
            </a:prstGeom>
            <a:noFill/>
          </p:spPr>
        </p:pic>
        <p:pic>
          <p:nvPicPr>
            <p:cNvPr id="611334" name="Picture 6" descr="C:\Documents and Settings\Dan Baker\Desktop\NVE_TMR_Sensor4.gi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61" y="1739"/>
              <a:ext cx="616" cy="863"/>
            </a:xfrm>
            <a:prstGeom prst="rect">
              <a:avLst/>
            </a:prstGeom>
            <a:noFill/>
          </p:spPr>
        </p:pic>
        <p:pic>
          <p:nvPicPr>
            <p:cNvPr id="611335" name="Picture 7" descr="C:\Documents and Settings\Dan Baker\Desktop\NVE_TMR_Sensor.gif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749" y="1422"/>
              <a:ext cx="484" cy="401"/>
            </a:xfrm>
            <a:prstGeom prst="rect">
              <a:avLst/>
            </a:prstGeom>
            <a:noFill/>
          </p:spPr>
        </p:pic>
      </p:grpSp>
      <p:pic>
        <p:nvPicPr>
          <p:cNvPr id="611336" name="Picture 8" descr="C:\Documents and Settings\Dan Baker\Desktop\NVE_TMR_Sensor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97438" y="1143000"/>
            <a:ext cx="3884612" cy="2339975"/>
          </a:xfrm>
          <a:prstGeom prst="rect">
            <a:avLst/>
          </a:prstGeom>
          <a:noFill/>
        </p:spPr>
      </p:pic>
      <p:pic>
        <p:nvPicPr>
          <p:cNvPr id="611337" name="Picture 9" descr="C:\Documents and Settings\Dan Baker\Desktop\NVE_TMR_Sensor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57463" y="3679825"/>
            <a:ext cx="2074862" cy="1533525"/>
          </a:xfrm>
          <a:prstGeom prst="rect">
            <a:avLst/>
          </a:prstGeom>
          <a:noFill/>
        </p:spPr>
      </p:pic>
      <p:pic>
        <p:nvPicPr>
          <p:cNvPr id="611338" name="Picture 10" descr="C:\Documents and Settings\Dan Baker\Desktop\NVE_TMR_Sensor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46350" y="2125663"/>
            <a:ext cx="2038350" cy="1665287"/>
          </a:xfrm>
          <a:prstGeom prst="rect">
            <a:avLst/>
          </a:prstGeom>
          <a:noFill/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859463" y="1393825"/>
            <a:ext cx="579437" cy="327025"/>
            <a:chOff x="3591" y="611"/>
            <a:chExt cx="365" cy="206"/>
          </a:xfrm>
        </p:grpSpPr>
        <p:sp>
          <p:nvSpPr>
            <p:cNvPr id="611340" name="Freeform 12"/>
            <p:cNvSpPr>
              <a:spLocks/>
            </p:cNvSpPr>
            <p:nvPr/>
          </p:nvSpPr>
          <p:spPr bwMode="auto">
            <a:xfrm>
              <a:off x="3888" y="611"/>
              <a:ext cx="13" cy="16"/>
            </a:xfrm>
            <a:custGeom>
              <a:avLst/>
              <a:gdLst/>
              <a:ahLst/>
              <a:cxnLst>
                <a:cxn ang="0">
                  <a:pos x="13" y="2"/>
                </a:cxn>
                <a:cxn ang="0">
                  <a:pos x="10" y="0"/>
                </a:cxn>
                <a:cxn ang="0">
                  <a:pos x="6" y="0"/>
                </a:cxn>
                <a:cxn ang="0">
                  <a:pos x="3" y="2"/>
                </a:cxn>
                <a:cxn ang="0">
                  <a:pos x="2" y="3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2" y="13"/>
                </a:cxn>
                <a:cxn ang="0">
                  <a:pos x="5" y="16"/>
                </a:cxn>
                <a:cxn ang="0">
                  <a:pos x="13" y="2"/>
                </a:cxn>
              </a:cxnLst>
              <a:rect l="0" t="0" r="r" b="b"/>
              <a:pathLst>
                <a:path w="13" h="16">
                  <a:moveTo>
                    <a:pt x="13" y="2"/>
                  </a:moveTo>
                  <a:lnTo>
                    <a:pt x="10" y="0"/>
                  </a:lnTo>
                  <a:lnTo>
                    <a:pt x="6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3"/>
                  </a:lnTo>
                  <a:lnTo>
                    <a:pt x="5" y="16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41" name="Freeform 13"/>
            <p:cNvSpPr>
              <a:spLocks/>
            </p:cNvSpPr>
            <p:nvPr/>
          </p:nvSpPr>
          <p:spPr bwMode="auto">
            <a:xfrm>
              <a:off x="3910" y="626"/>
              <a:ext cx="32" cy="30"/>
            </a:xfrm>
            <a:custGeom>
              <a:avLst/>
              <a:gdLst/>
              <a:ahLst/>
              <a:cxnLst>
                <a:cxn ang="0">
                  <a:pos x="30" y="16"/>
                </a:cxn>
                <a:cxn ang="0">
                  <a:pos x="29" y="14"/>
                </a:cxn>
                <a:cxn ang="0">
                  <a:pos x="12" y="0"/>
                </a:cxn>
                <a:cxn ang="0">
                  <a:pos x="0" y="13"/>
                </a:cxn>
                <a:cxn ang="0">
                  <a:pos x="17" y="27"/>
                </a:cxn>
                <a:cxn ang="0">
                  <a:pos x="30" y="16"/>
                </a:cxn>
                <a:cxn ang="0">
                  <a:pos x="17" y="27"/>
                </a:cxn>
                <a:cxn ang="0">
                  <a:pos x="20" y="30"/>
                </a:cxn>
                <a:cxn ang="0">
                  <a:pos x="25" y="30"/>
                </a:cxn>
                <a:cxn ang="0">
                  <a:pos x="27" y="29"/>
                </a:cxn>
                <a:cxn ang="0">
                  <a:pos x="30" y="27"/>
                </a:cxn>
                <a:cxn ang="0">
                  <a:pos x="32" y="24"/>
                </a:cxn>
                <a:cxn ang="0">
                  <a:pos x="32" y="21"/>
                </a:cxn>
                <a:cxn ang="0">
                  <a:pos x="32" y="17"/>
                </a:cxn>
                <a:cxn ang="0">
                  <a:pos x="29" y="14"/>
                </a:cxn>
                <a:cxn ang="0">
                  <a:pos x="30" y="16"/>
                </a:cxn>
              </a:cxnLst>
              <a:rect l="0" t="0" r="r" b="b"/>
              <a:pathLst>
                <a:path w="32" h="30">
                  <a:moveTo>
                    <a:pt x="30" y="16"/>
                  </a:moveTo>
                  <a:lnTo>
                    <a:pt x="29" y="14"/>
                  </a:lnTo>
                  <a:lnTo>
                    <a:pt x="12" y="0"/>
                  </a:lnTo>
                  <a:lnTo>
                    <a:pt x="0" y="13"/>
                  </a:lnTo>
                  <a:lnTo>
                    <a:pt x="17" y="27"/>
                  </a:lnTo>
                  <a:lnTo>
                    <a:pt x="30" y="16"/>
                  </a:lnTo>
                  <a:lnTo>
                    <a:pt x="17" y="27"/>
                  </a:lnTo>
                  <a:lnTo>
                    <a:pt x="20" y="30"/>
                  </a:lnTo>
                  <a:lnTo>
                    <a:pt x="25" y="30"/>
                  </a:lnTo>
                  <a:lnTo>
                    <a:pt x="27" y="29"/>
                  </a:lnTo>
                  <a:lnTo>
                    <a:pt x="30" y="27"/>
                  </a:lnTo>
                  <a:lnTo>
                    <a:pt x="32" y="24"/>
                  </a:lnTo>
                  <a:lnTo>
                    <a:pt x="32" y="21"/>
                  </a:lnTo>
                  <a:lnTo>
                    <a:pt x="32" y="17"/>
                  </a:lnTo>
                  <a:lnTo>
                    <a:pt x="29" y="14"/>
                  </a:lnTo>
                  <a:lnTo>
                    <a:pt x="30" y="16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3591" y="613"/>
              <a:ext cx="365" cy="204"/>
              <a:chOff x="3591" y="613"/>
              <a:chExt cx="365" cy="204"/>
            </a:xfrm>
          </p:grpSpPr>
          <p:sp>
            <p:nvSpPr>
              <p:cNvPr id="611343" name="Freeform 15"/>
              <p:cNvSpPr>
                <a:spLocks/>
              </p:cNvSpPr>
              <p:nvPr/>
            </p:nvSpPr>
            <p:spPr bwMode="auto">
              <a:xfrm>
                <a:off x="3893" y="613"/>
                <a:ext cx="33" cy="29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11"/>
                  </a:cxn>
                  <a:cxn ang="0">
                    <a:pos x="8" y="0"/>
                  </a:cxn>
                  <a:cxn ang="0">
                    <a:pos x="0" y="14"/>
                  </a:cxn>
                  <a:cxn ang="0">
                    <a:pos x="18" y="27"/>
                  </a:cxn>
                  <a:cxn ang="0">
                    <a:pos x="29" y="13"/>
                  </a:cxn>
                  <a:cxn ang="0">
                    <a:pos x="18" y="27"/>
                  </a:cxn>
                  <a:cxn ang="0">
                    <a:pos x="21" y="29"/>
                  </a:cxn>
                  <a:cxn ang="0">
                    <a:pos x="26" y="29"/>
                  </a:cxn>
                  <a:cxn ang="0">
                    <a:pos x="29" y="27"/>
                  </a:cxn>
                  <a:cxn ang="0">
                    <a:pos x="30" y="24"/>
                  </a:cxn>
                  <a:cxn ang="0">
                    <a:pos x="31" y="21"/>
                  </a:cxn>
                  <a:cxn ang="0">
                    <a:pos x="33" y="19"/>
                  </a:cxn>
                  <a:cxn ang="0">
                    <a:pos x="31" y="14"/>
                  </a:cxn>
                  <a:cxn ang="0">
                    <a:pos x="29" y="11"/>
                  </a:cxn>
                  <a:cxn ang="0">
                    <a:pos x="29" y="13"/>
                  </a:cxn>
                </a:cxnLst>
                <a:rect l="0" t="0" r="r" b="b"/>
                <a:pathLst>
                  <a:path w="33" h="29">
                    <a:moveTo>
                      <a:pt x="29" y="13"/>
                    </a:moveTo>
                    <a:lnTo>
                      <a:pt x="29" y="11"/>
                    </a:lnTo>
                    <a:lnTo>
                      <a:pt x="8" y="0"/>
                    </a:lnTo>
                    <a:lnTo>
                      <a:pt x="0" y="14"/>
                    </a:lnTo>
                    <a:lnTo>
                      <a:pt x="18" y="27"/>
                    </a:lnTo>
                    <a:lnTo>
                      <a:pt x="29" y="13"/>
                    </a:lnTo>
                    <a:lnTo>
                      <a:pt x="18" y="27"/>
                    </a:lnTo>
                    <a:lnTo>
                      <a:pt x="21" y="29"/>
                    </a:lnTo>
                    <a:lnTo>
                      <a:pt x="26" y="29"/>
                    </a:lnTo>
                    <a:lnTo>
                      <a:pt x="29" y="27"/>
                    </a:lnTo>
                    <a:lnTo>
                      <a:pt x="30" y="24"/>
                    </a:lnTo>
                    <a:lnTo>
                      <a:pt x="31" y="21"/>
                    </a:lnTo>
                    <a:lnTo>
                      <a:pt x="33" y="19"/>
                    </a:lnTo>
                    <a:lnTo>
                      <a:pt x="31" y="14"/>
                    </a:lnTo>
                    <a:lnTo>
                      <a:pt x="29" y="11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007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1344" name="Freeform 16"/>
              <p:cNvSpPr>
                <a:spLocks/>
              </p:cNvSpPr>
              <p:nvPr/>
            </p:nvSpPr>
            <p:spPr bwMode="auto">
              <a:xfrm>
                <a:off x="3926" y="642"/>
                <a:ext cx="30" cy="30"/>
              </a:xfrm>
              <a:custGeom>
                <a:avLst/>
                <a:gdLst/>
                <a:ahLst/>
                <a:cxnLst>
                  <a:cxn ang="0">
                    <a:pos x="29" y="17"/>
                  </a:cxn>
                  <a:cxn ang="0">
                    <a:pos x="27" y="16"/>
                  </a:cxn>
                  <a:cxn ang="0">
                    <a:pos x="14" y="0"/>
                  </a:cxn>
                  <a:cxn ang="0">
                    <a:pos x="0" y="11"/>
                  </a:cxn>
                  <a:cxn ang="0">
                    <a:pos x="14" y="27"/>
                  </a:cxn>
                  <a:cxn ang="0">
                    <a:pos x="29" y="17"/>
                  </a:cxn>
                  <a:cxn ang="0">
                    <a:pos x="14" y="27"/>
                  </a:cxn>
                  <a:cxn ang="0">
                    <a:pos x="17" y="30"/>
                  </a:cxn>
                  <a:cxn ang="0">
                    <a:pos x="20" y="30"/>
                  </a:cxn>
                  <a:cxn ang="0">
                    <a:pos x="25" y="30"/>
                  </a:cxn>
                  <a:cxn ang="0">
                    <a:pos x="27" y="27"/>
                  </a:cxn>
                  <a:cxn ang="0">
                    <a:pos x="29" y="26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27" y="16"/>
                  </a:cxn>
                  <a:cxn ang="0">
                    <a:pos x="29" y="17"/>
                  </a:cxn>
                </a:cxnLst>
                <a:rect l="0" t="0" r="r" b="b"/>
                <a:pathLst>
                  <a:path w="30" h="30">
                    <a:moveTo>
                      <a:pt x="29" y="17"/>
                    </a:moveTo>
                    <a:lnTo>
                      <a:pt x="27" y="16"/>
                    </a:lnTo>
                    <a:lnTo>
                      <a:pt x="14" y="0"/>
                    </a:lnTo>
                    <a:lnTo>
                      <a:pt x="0" y="11"/>
                    </a:lnTo>
                    <a:lnTo>
                      <a:pt x="14" y="27"/>
                    </a:lnTo>
                    <a:lnTo>
                      <a:pt x="29" y="17"/>
                    </a:lnTo>
                    <a:lnTo>
                      <a:pt x="14" y="27"/>
                    </a:lnTo>
                    <a:lnTo>
                      <a:pt x="17" y="30"/>
                    </a:lnTo>
                    <a:lnTo>
                      <a:pt x="20" y="30"/>
                    </a:lnTo>
                    <a:lnTo>
                      <a:pt x="25" y="30"/>
                    </a:lnTo>
                    <a:lnTo>
                      <a:pt x="27" y="27"/>
                    </a:lnTo>
                    <a:lnTo>
                      <a:pt x="29" y="26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27" y="16"/>
                    </a:lnTo>
                    <a:lnTo>
                      <a:pt x="29" y="17"/>
                    </a:lnTo>
                    <a:close/>
                  </a:path>
                </a:pathLst>
              </a:custGeom>
              <a:solidFill>
                <a:srgbClr val="007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1345" name="Freeform 17"/>
              <p:cNvSpPr>
                <a:spLocks/>
              </p:cNvSpPr>
              <p:nvPr/>
            </p:nvSpPr>
            <p:spPr bwMode="auto">
              <a:xfrm>
                <a:off x="3591" y="781"/>
                <a:ext cx="119" cy="36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109" y="0"/>
                  </a:cxn>
                  <a:cxn ang="0">
                    <a:pos x="0" y="17"/>
                  </a:cxn>
                  <a:cxn ang="0">
                    <a:pos x="3" y="36"/>
                  </a:cxn>
                  <a:cxn ang="0">
                    <a:pos x="112" y="19"/>
                  </a:cxn>
                  <a:cxn ang="0">
                    <a:pos x="109" y="0"/>
                  </a:cxn>
                  <a:cxn ang="0">
                    <a:pos x="112" y="19"/>
                  </a:cxn>
                  <a:cxn ang="0">
                    <a:pos x="115" y="17"/>
                  </a:cxn>
                  <a:cxn ang="0">
                    <a:pos x="118" y="14"/>
                  </a:cxn>
                  <a:cxn ang="0">
                    <a:pos x="119" y="11"/>
                  </a:cxn>
                  <a:cxn ang="0">
                    <a:pos x="119" y="7"/>
                  </a:cxn>
                  <a:cxn ang="0">
                    <a:pos x="118" y="4"/>
                  </a:cxn>
                  <a:cxn ang="0">
                    <a:pos x="116" y="1"/>
                  </a:cxn>
                  <a:cxn ang="0">
                    <a:pos x="113" y="0"/>
                  </a:cxn>
                  <a:cxn ang="0">
                    <a:pos x="109" y="0"/>
                  </a:cxn>
                </a:cxnLst>
                <a:rect l="0" t="0" r="r" b="b"/>
                <a:pathLst>
                  <a:path w="119" h="36">
                    <a:moveTo>
                      <a:pt x="109" y="0"/>
                    </a:moveTo>
                    <a:lnTo>
                      <a:pt x="109" y="0"/>
                    </a:lnTo>
                    <a:lnTo>
                      <a:pt x="0" y="17"/>
                    </a:lnTo>
                    <a:lnTo>
                      <a:pt x="3" y="36"/>
                    </a:lnTo>
                    <a:lnTo>
                      <a:pt x="112" y="19"/>
                    </a:lnTo>
                    <a:lnTo>
                      <a:pt x="109" y="0"/>
                    </a:lnTo>
                    <a:lnTo>
                      <a:pt x="112" y="19"/>
                    </a:lnTo>
                    <a:lnTo>
                      <a:pt x="115" y="17"/>
                    </a:lnTo>
                    <a:lnTo>
                      <a:pt x="118" y="14"/>
                    </a:lnTo>
                    <a:lnTo>
                      <a:pt x="119" y="11"/>
                    </a:lnTo>
                    <a:lnTo>
                      <a:pt x="119" y="7"/>
                    </a:lnTo>
                    <a:lnTo>
                      <a:pt x="118" y="4"/>
                    </a:lnTo>
                    <a:lnTo>
                      <a:pt x="116" y="1"/>
                    </a:lnTo>
                    <a:lnTo>
                      <a:pt x="113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0056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1346" name="Freeform 18"/>
              <p:cNvSpPr>
                <a:spLocks/>
              </p:cNvSpPr>
              <p:nvPr/>
            </p:nvSpPr>
            <p:spPr bwMode="auto">
              <a:xfrm>
                <a:off x="3700" y="774"/>
                <a:ext cx="64" cy="26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54" y="0"/>
                  </a:cxn>
                  <a:cxn ang="0">
                    <a:pos x="0" y="7"/>
                  </a:cxn>
                  <a:cxn ang="0">
                    <a:pos x="3" y="26"/>
                  </a:cxn>
                  <a:cxn ang="0">
                    <a:pos x="55" y="17"/>
                  </a:cxn>
                  <a:cxn ang="0">
                    <a:pos x="54" y="0"/>
                  </a:cxn>
                  <a:cxn ang="0">
                    <a:pos x="55" y="17"/>
                  </a:cxn>
                  <a:cxn ang="0">
                    <a:pos x="59" y="15"/>
                  </a:cxn>
                  <a:cxn ang="0">
                    <a:pos x="62" y="13"/>
                  </a:cxn>
                  <a:cxn ang="0">
                    <a:pos x="64" y="10"/>
                  </a:cxn>
                  <a:cxn ang="0">
                    <a:pos x="64" y="7"/>
                  </a:cxn>
                  <a:cxn ang="0">
                    <a:pos x="62" y="4"/>
                  </a:cxn>
                  <a:cxn ang="0">
                    <a:pos x="59" y="1"/>
                  </a:cxn>
                  <a:cxn ang="0">
                    <a:pos x="57" y="0"/>
                  </a:cxn>
                  <a:cxn ang="0">
                    <a:pos x="54" y="0"/>
                  </a:cxn>
                </a:cxnLst>
                <a:rect l="0" t="0" r="r" b="b"/>
                <a:pathLst>
                  <a:path w="64" h="26">
                    <a:moveTo>
                      <a:pt x="54" y="0"/>
                    </a:moveTo>
                    <a:lnTo>
                      <a:pt x="54" y="0"/>
                    </a:lnTo>
                    <a:lnTo>
                      <a:pt x="0" y="7"/>
                    </a:lnTo>
                    <a:lnTo>
                      <a:pt x="3" y="26"/>
                    </a:lnTo>
                    <a:lnTo>
                      <a:pt x="55" y="17"/>
                    </a:lnTo>
                    <a:lnTo>
                      <a:pt x="54" y="0"/>
                    </a:lnTo>
                    <a:lnTo>
                      <a:pt x="55" y="17"/>
                    </a:lnTo>
                    <a:lnTo>
                      <a:pt x="59" y="15"/>
                    </a:lnTo>
                    <a:lnTo>
                      <a:pt x="62" y="13"/>
                    </a:lnTo>
                    <a:lnTo>
                      <a:pt x="64" y="10"/>
                    </a:lnTo>
                    <a:lnTo>
                      <a:pt x="64" y="7"/>
                    </a:lnTo>
                    <a:lnTo>
                      <a:pt x="62" y="4"/>
                    </a:lnTo>
                    <a:lnTo>
                      <a:pt x="59" y="1"/>
                    </a:lnTo>
                    <a:lnTo>
                      <a:pt x="57" y="0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56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1347" name="Freeform 19"/>
              <p:cNvSpPr>
                <a:spLocks/>
              </p:cNvSpPr>
              <p:nvPr/>
            </p:nvSpPr>
            <p:spPr bwMode="auto">
              <a:xfrm>
                <a:off x="3754" y="766"/>
                <a:ext cx="65" cy="25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55" y="0"/>
                  </a:cxn>
                  <a:cxn ang="0">
                    <a:pos x="0" y="8"/>
                  </a:cxn>
                  <a:cxn ang="0">
                    <a:pos x="1" y="25"/>
                  </a:cxn>
                  <a:cxn ang="0">
                    <a:pos x="58" y="18"/>
                  </a:cxn>
                  <a:cxn ang="0">
                    <a:pos x="55" y="0"/>
                  </a:cxn>
                  <a:cxn ang="0">
                    <a:pos x="58" y="18"/>
                  </a:cxn>
                  <a:cxn ang="0">
                    <a:pos x="60" y="18"/>
                  </a:cxn>
                  <a:cxn ang="0">
                    <a:pos x="63" y="15"/>
                  </a:cxn>
                  <a:cxn ang="0">
                    <a:pos x="65" y="12"/>
                  </a:cxn>
                  <a:cxn ang="0">
                    <a:pos x="65" y="8"/>
                  </a:cxn>
                  <a:cxn ang="0">
                    <a:pos x="63" y="5"/>
                  </a:cxn>
                  <a:cxn ang="0">
                    <a:pos x="62" y="2"/>
                  </a:cxn>
                  <a:cxn ang="0">
                    <a:pos x="59" y="0"/>
                  </a:cxn>
                  <a:cxn ang="0">
                    <a:pos x="55" y="0"/>
                  </a:cxn>
                </a:cxnLst>
                <a:rect l="0" t="0" r="r" b="b"/>
                <a:pathLst>
                  <a:path w="65" h="25">
                    <a:moveTo>
                      <a:pt x="55" y="0"/>
                    </a:moveTo>
                    <a:lnTo>
                      <a:pt x="55" y="0"/>
                    </a:lnTo>
                    <a:lnTo>
                      <a:pt x="0" y="8"/>
                    </a:lnTo>
                    <a:lnTo>
                      <a:pt x="1" y="25"/>
                    </a:lnTo>
                    <a:lnTo>
                      <a:pt x="58" y="18"/>
                    </a:lnTo>
                    <a:lnTo>
                      <a:pt x="55" y="0"/>
                    </a:lnTo>
                    <a:lnTo>
                      <a:pt x="58" y="18"/>
                    </a:lnTo>
                    <a:lnTo>
                      <a:pt x="60" y="18"/>
                    </a:lnTo>
                    <a:lnTo>
                      <a:pt x="63" y="15"/>
                    </a:lnTo>
                    <a:lnTo>
                      <a:pt x="65" y="12"/>
                    </a:lnTo>
                    <a:lnTo>
                      <a:pt x="65" y="8"/>
                    </a:lnTo>
                    <a:lnTo>
                      <a:pt x="63" y="5"/>
                    </a:lnTo>
                    <a:lnTo>
                      <a:pt x="62" y="2"/>
                    </a:lnTo>
                    <a:lnTo>
                      <a:pt x="59" y="0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56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6205538" y="1470025"/>
            <a:ext cx="277812" cy="198438"/>
            <a:chOff x="3809" y="659"/>
            <a:chExt cx="175" cy="125"/>
          </a:xfrm>
        </p:grpSpPr>
        <p:sp>
          <p:nvSpPr>
            <p:cNvPr id="611349" name="Freeform 21"/>
            <p:cNvSpPr>
              <a:spLocks/>
            </p:cNvSpPr>
            <p:nvPr/>
          </p:nvSpPr>
          <p:spPr bwMode="auto">
            <a:xfrm>
              <a:off x="3958" y="704"/>
              <a:ext cx="21" cy="33"/>
            </a:xfrm>
            <a:custGeom>
              <a:avLst/>
              <a:gdLst/>
              <a:ahLst/>
              <a:cxnLst>
                <a:cxn ang="0">
                  <a:pos x="21" y="23"/>
                </a:cxn>
                <a:cxn ang="0">
                  <a:pos x="21" y="23"/>
                </a:cxn>
                <a:cxn ang="0">
                  <a:pos x="19" y="0"/>
                </a:cxn>
                <a:cxn ang="0">
                  <a:pos x="0" y="3"/>
                </a:cxn>
                <a:cxn ang="0">
                  <a:pos x="4" y="26"/>
                </a:cxn>
                <a:cxn ang="0">
                  <a:pos x="21" y="23"/>
                </a:cxn>
                <a:cxn ang="0">
                  <a:pos x="4" y="26"/>
                </a:cxn>
                <a:cxn ang="0">
                  <a:pos x="6" y="29"/>
                </a:cxn>
                <a:cxn ang="0">
                  <a:pos x="7" y="32"/>
                </a:cxn>
                <a:cxn ang="0">
                  <a:pos x="11" y="33"/>
                </a:cxn>
                <a:cxn ang="0">
                  <a:pos x="14" y="33"/>
                </a:cxn>
                <a:cxn ang="0">
                  <a:pos x="17" y="32"/>
                </a:cxn>
                <a:cxn ang="0">
                  <a:pos x="20" y="30"/>
                </a:cxn>
                <a:cxn ang="0">
                  <a:pos x="21" y="27"/>
                </a:cxn>
                <a:cxn ang="0">
                  <a:pos x="21" y="23"/>
                </a:cxn>
              </a:cxnLst>
              <a:rect l="0" t="0" r="r" b="b"/>
              <a:pathLst>
                <a:path w="21" h="33">
                  <a:moveTo>
                    <a:pt x="21" y="23"/>
                  </a:moveTo>
                  <a:lnTo>
                    <a:pt x="21" y="23"/>
                  </a:lnTo>
                  <a:lnTo>
                    <a:pt x="19" y="0"/>
                  </a:lnTo>
                  <a:lnTo>
                    <a:pt x="0" y="3"/>
                  </a:lnTo>
                  <a:lnTo>
                    <a:pt x="4" y="26"/>
                  </a:lnTo>
                  <a:lnTo>
                    <a:pt x="21" y="23"/>
                  </a:lnTo>
                  <a:lnTo>
                    <a:pt x="4" y="26"/>
                  </a:lnTo>
                  <a:lnTo>
                    <a:pt x="6" y="29"/>
                  </a:lnTo>
                  <a:lnTo>
                    <a:pt x="7" y="32"/>
                  </a:lnTo>
                  <a:lnTo>
                    <a:pt x="11" y="33"/>
                  </a:lnTo>
                  <a:lnTo>
                    <a:pt x="14" y="33"/>
                  </a:lnTo>
                  <a:lnTo>
                    <a:pt x="17" y="32"/>
                  </a:lnTo>
                  <a:lnTo>
                    <a:pt x="20" y="30"/>
                  </a:lnTo>
                  <a:lnTo>
                    <a:pt x="21" y="27"/>
                  </a:lnTo>
                  <a:lnTo>
                    <a:pt x="21" y="23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3809" y="659"/>
              <a:ext cx="175" cy="125"/>
              <a:chOff x="3809" y="659"/>
              <a:chExt cx="175" cy="125"/>
            </a:xfrm>
          </p:grpSpPr>
          <p:sp>
            <p:nvSpPr>
              <p:cNvPr id="611351" name="Freeform 23"/>
              <p:cNvSpPr>
                <a:spLocks/>
              </p:cNvSpPr>
              <p:nvPr/>
            </p:nvSpPr>
            <p:spPr bwMode="auto">
              <a:xfrm>
                <a:off x="3939" y="659"/>
                <a:ext cx="29" cy="33"/>
              </a:xfrm>
              <a:custGeom>
                <a:avLst/>
                <a:gdLst/>
                <a:ahLst/>
                <a:cxnLst>
                  <a:cxn ang="0">
                    <a:pos x="27" y="22"/>
                  </a:cxn>
                  <a:cxn ang="0">
                    <a:pos x="27" y="20"/>
                  </a:cxn>
                  <a:cxn ang="0">
                    <a:pos x="16" y="0"/>
                  </a:cxn>
                  <a:cxn ang="0">
                    <a:pos x="0" y="9"/>
                  </a:cxn>
                  <a:cxn ang="0">
                    <a:pos x="12" y="29"/>
                  </a:cxn>
                  <a:cxn ang="0">
                    <a:pos x="27" y="22"/>
                  </a:cxn>
                  <a:cxn ang="0">
                    <a:pos x="12" y="29"/>
                  </a:cxn>
                  <a:cxn ang="0">
                    <a:pos x="14" y="32"/>
                  </a:cxn>
                  <a:cxn ang="0">
                    <a:pos x="17" y="33"/>
                  </a:cxn>
                  <a:cxn ang="0">
                    <a:pos x="20" y="33"/>
                  </a:cxn>
                  <a:cxn ang="0">
                    <a:pos x="23" y="32"/>
                  </a:cxn>
                  <a:cxn ang="0">
                    <a:pos x="26" y="30"/>
                  </a:cxn>
                  <a:cxn ang="0">
                    <a:pos x="27" y="28"/>
                  </a:cxn>
                  <a:cxn ang="0">
                    <a:pos x="29" y="25"/>
                  </a:cxn>
                  <a:cxn ang="0">
                    <a:pos x="27" y="20"/>
                  </a:cxn>
                  <a:cxn ang="0">
                    <a:pos x="27" y="22"/>
                  </a:cxn>
                </a:cxnLst>
                <a:rect l="0" t="0" r="r" b="b"/>
                <a:pathLst>
                  <a:path w="29" h="33">
                    <a:moveTo>
                      <a:pt x="27" y="22"/>
                    </a:moveTo>
                    <a:lnTo>
                      <a:pt x="27" y="20"/>
                    </a:lnTo>
                    <a:lnTo>
                      <a:pt x="16" y="0"/>
                    </a:lnTo>
                    <a:lnTo>
                      <a:pt x="0" y="9"/>
                    </a:lnTo>
                    <a:lnTo>
                      <a:pt x="12" y="29"/>
                    </a:lnTo>
                    <a:lnTo>
                      <a:pt x="27" y="22"/>
                    </a:lnTo>
                    <a:lnTo>
                      <a:pt x="12" y="29"/>
                    </a:lnTo>
                    <a:lnTo>
                      <a:pt x="14" y="32"/>
                    </a:lnTo>
                    <a:lnTo>
                      <a:pt x="17" y="33"/>
                    </a:lnTo>
                    <a:lnTo>
                      <a:pt x="20" y="33"/>
                    </a:lnTo>
                    <a:lnTo>
                      <a:pt x="23" y="32"/>
                    </a:lnTo>
                    <a:lnTo>
                      <a:pt x="26" y="30"/>
                    </a:lnTo>
                    <a:lnTo>
                      <a:pt x="27" y="28"/>
                    </a:lnTo>
                    <a:lnTo>
                      <a:pt x="29" y="25"/>
                    </a:lnTo>
                    <a:lnTo>
                      <a:pt x="27" y="20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007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1352" name="Freeform 24"/>
              <p:cNvSpPr>
                <a:spLocks/>
              </p:cNvSpPr>
              <p:nvPr/>
            </p:nvSpPr>
            <p:spPr bwMode="auto">
              <a:xfrm>
                <a:off x="3949" y="681"/>
                <a:ext cx="28" cy="35"/>
              </a:xfrm>
              <a:custGeom>
                <a:avLst/>
                <a:gdLst/>
                <a:ahLst/>
                <a:cxnLst>
                  <a:cxn ang="0">
                    <a:pos x="28" y="23"/>
                  </a:cxn>
                  <a:cxn ang="0">
                    <a:pos x="26" y="22"/>
                  </a:cxn>
                  <a:cxn ang="0">
                    <a:pos x="17" y="0"/>
                  </a:cxn>
                  <a:cxn ang="0">
                    <a:pos x="0" y="6"/>
                  </a:cxn>
                  <a:cxn ang="0">
                    <a:pos x="10" y="29"/>
                  </a:cxn>
                  <a:cxn ang="0">
                    <a:pos x="28" y="23"/>
                  </a:cxn>
                  <a:cxn ang="0">
                    <a:pos x="10" y="29"/>
                  </a:cxn>
                  <a:cxn ang="0">
                    <a:pos x="12" y="32"/>
                  </a:cxn>
                  <a:cxn ang="0">
                    <a:pos x="15" y="33"/>
                  </a:cxn>
                  <a:cxn ang="0">
                    <a:pos x="17" y="35"/>
                  </a:cxn>
                  <a:cxn ang="0">
                    <a:pos x="22" y="33"/>
                  </a:cxn>
                  <a:cxn ang="0">
                    <a:pos x="25" y="32"/>
                  </a:cxn>
                  <a:cxn ang="0">
                    <a:pos x="26" y="29"/>
                  </a:cxn>
                  <a:cxn ang="0">
                    <a:pos x="28" y="26"/>
                  </a:cxn>
                  <a:cxn ang="0">
                    <a:pos x="26" y="22"/>
                  </a:cxn>
                  <a:cxn ang="0">
                    <a:pos x="28" y="23"/>
                  </a:cxn>
                </a:cxnLst>
                <a:rect l="0" t="0" r="r" b="b"/>
                <a:pathLst>
                  <a:path w="28" h="35">
                    <a:moveTo>
                      <a:pt x="28" y="23"/>
                    </a:moveTo>
                    <a:lnTo>
                      <a:pt x="26" y="22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10" y="29"/>
                    </a:lnTo>
                    <a:lnTo>
                      <a:pt x="28" y="23"/>
                    </a:lnTo>
                    <a:lnTo>
                      <a:pt x="10" y="29"/>
                    </a:lnTo>
                    <a:lnTo>
                      <a:pt x="12" y="32"/>
                    </a:lnTo>
                    <a:lnTo>
                      <a:pt x="15" y="33"/>
                    </a:lnTo>
                    <a:lnTo>
                      <a:pt x="17" y="35"/>
                    </a:lnTo>
                    <a:lnTo>
                      <a:pt x="22" y="33"/>
                    </a:lnTo>
                    <a:lnTo>
                      <a:pt x="25" y="32"/>
                    </a:lnTo>
                    <a:lnTo>
                      <a:pt x="26" y="29"/>
                    </a:lnTo>
                    <a:lnTo>
                      <a:pt x="28" y="26"/>
                    </a:lnTo>
                    <a:lnTo>
                      <a:pt x="26" y="22"/>
                    </a:lnTo>
                    <a:lnTo>
                      <a:pt x="28" y="23"/>
                    </a:lnTo>
                    <a:close/>
                  </a:path>
                </a:pathLst>
              </a:custGeom>
              <a:solidFill>
                <a:srgbClr val="007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1353" name="Freeform 25"/>
              <p:cNvSpPr>
                <a:spLocks/>
              </p:cNvSpPr>
              <p:nvPr/>
            </p:nvSpPr>
            <p:spPr bwMode="auto">
              <a:xfrm>
                <a:off x="3962" y="727"/>
                <a:ext cx="22" cy="33"/>
              </a:xfrm>
              <a:custGeom>
                <a:avLst/>
                <a:gdLst/>
                <a:ahLst/>
                <a:cxnLst>
                  <a:cxn ang="0">
                    <a:pos x="22" y="23"/>
                  </a:cxn>
                  <a:cxn ang="0">
                    <a:pos x="22" y="22"/>
                  </a:cxn>
                  <a:cxn ang="0">
                    <a:pos x="17" y="0"/>
                  </a:cxn>
                  <a:cxn ang="0">
                    <a:pos x="0" y="3"/>
                  </a:cxn>
                  <a:cxn ang="0">
                    <a:pos x="3" y="25"/>
                  </a:cxn>
                  <a:cxn ang="0">
                    <a:pos x="22" y="23"/>
                  </a:cxn>
                  <a:cxn ang="0">
                    <a:pos x="3" y="25"/>
                  </a:cxn>
                  <a:cxn ang="0">
                    <a:pos x="4" y="29"/>
                  </a:cxn>
                  <a:cxn ang="0">
                    <a:pos x="7" y="32"/>
                  </a:cxn>
                  <a:cxn ang="0">
                    <a:pos x="10" y="32"/>
                  </a:cxn>
                  <a:cxn ang="0">
                    <a:pos x="13" y="33"/>
                  </a:cxn>
                  <a:cxn ang="0">
                    <a:pos x="16" y="32"/>
                  </a:cxn>
                  <a:cxn ang="0">
                    <a:pos x="19" y="29"/>
                  </a:cxn>
                  <a:cxn ang="0">
                    <a:pos x="20" y="26"/>
                  </a:cxn>
                  <a:cxn ang="0">
                    <a:pos x="22" y="22"/>
                  </a:cxn>
                  <a:cxn ang="0">
                    <a:pos x="22" y="23"/>
                  </a:cxn>
                </a:cxnLst>
                <a:rect l="0" t="0" r="r" b="b"/>
                <a:pathLst>
                  <a:path w="22" h="33">
                    <a:moveTo>
                      <a:pt x="22" y="23"/>
                    </a:moveTo>
                    <a:lnTo>
                      <a:pt x="22" y="22"/>
                    </a:lnTo>
                    <a:lnTo>
                      <a:pt x="17" y="0"/>
                    </a:lnTo>
                    <a:lnTo>
                      <a:pt x="0" y="3"/>
                    </a:lnTo>
                    <a:lnTo>
                      <a:pt x="3" y="25"/>
                    </a:lnTo>
                    <a:lnTo>
                      <a:pt x="22" y="23"/>
                    </a:lnTo>
                    <a:lnTo>
                      <a:pt x="3" y="25"/>
                    </a:lnTo>
                    <a:lnTo>
                      <a:pt x="4" y="29"/>
                    </a:lnTo>
                    <a:lnTo>
                      <a:pt x="7" y="32"/>
                    </a:lnTo>
                    <a:lnTo>
                      <a:pt x="10" y="32"/>
                    </a:lnTo>
                    <a:lnTo>
                      <a:pt x="13" y="33"/>
                    </a:lnTo>
                    <a:lnTo>
                      <a:pt x="16" y="32"/>
                    </a:lnTo>
                    <a:lnTo>
                      <a:pt x="19" y="29"/>
                    </a:lnTo>
                    <a:lnTo>
                      <a:pt x="20" y="26"/>
                    </a:lnTo>
                    <a:lnTo>
                      <a:pt x="22" y="22"/>
                    </a:lnTo>
                    <a:lnTo>
                      <a:pt x="22" y="23"/>
                    </a:lnTo>
                    <a:close/>
                  </a:path>
                </a:pathLst>
              </a:custGeom>
              <a:solidFill>
                <a:srgbClr val="007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1354" name="Freeform 26"/>
              <p:cNvSpPr>
                <a:spLocks/>
              </p:cNvSpPr>
              <p:nvPr/>
            </p:nvSpPr>
            <p:spPr bwMode="auto">
              <a:xfrm>
                <a:off x="3809" y="763"/>
                <a:ext cx="60" cy="21"/>
              </a:xfrm>
              <a:custGeom>
                <a:avLst/>
                <a:gdLst/>
                <a:ahLst/>
                <a:cxnLst>
                  <a:cxn ang="0">
                    <a:pos x="52" y="18"/>
                  </a:cxn>
                  <a:cxn ang="0">
                    <a:pos x="50" y="0"/>
                  </a:cxn>
                  <a:cxn ang="0">
                    <a:pos x="0" y="3"/>
                  </a:cxn>
                  <a:cxn ang="0">
                    <a:pos x="1" y="21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6"/>
                  </a:cxn>
                  <a:cxn ang="0">
                    <a:pos x="59" y="15"/>
                  </a:cxn>
                  <a:cxn ang="0">
                    <a:pos x="60" y="12"/>
                  </a:cxn>
                  <a:cxn ang="0">
                    <a:pos x="60" y="8"/>
                  </a:cxn>
                  <a:cxn ang="0">
                    <a:pos x="59" y="5"/>
                  </a:cxn>
                  <a:cxn ang="0">
                    <a:pos x="58" y="2"/>
                  </a:cxn>
                  <a:cxn ang="0">
                    <a:pos x="55" y="0"/>
                  </a:cxn>
                  <a:cxn ang="0">
                    <a:pos x="50" y="0"/>
                  </a:cxn>
                  <a:cxn ang="0">
                    <a:pos x="52" y="18"/>
                  </a:cxn>
                </a:cxnLst>
                <a:rect l="0" t="0" r="r" b="b"/>
                <a:pathLst>
                  <a:path w="60" h="21">
                    <a:moveTo>
                      <a:pt x="52" y="18"/>
                    </a:moveTo>
                    <a:lnTo>
                      <a:pt x="50" y="0"/>
                    </a:lnTo>
                    <a:lnTo>
                      <a:pt x="0" y="3"/>
                    </a:lnTo>
                    <a:lnTo>
                      <a:pt x="1" y="21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6"/>
                    </a:lnTo>
                    <a:lnTo>
                      <a:pt x="59" y="15"/>
                    </a:lnTo>
                    <a:lnTo>
                      <a:pt x="60" y="12"/>
                    </a:lnTo>
                    <a:lnTo>
                      <a:pt x="60" y="8"/>
                    </a:lnTo>
                    <a:lnTo>
                      <a:pt x="59" y="5"/>
                    </a:lnTo>
                    <a:lnTo>
                      <a:pt x="58" y="2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52" y="18"/>
                    </a:lnTo>
                    <a:close/>
                  </a:path>
                </a:pathLst>
              </a:custGeom>
              <a:solidFill>
                <a:srgbClr val="0056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1355" name="Freeform 27"/>
              <p:cNvSpPr>
                <a:spLocks/>
              </p:cNvSpPr>
              <p:nvPr/>
            </p:nvSpPr>
            <p:spPr bwMode="auto">
              <a:xfrm>
                <a:off x="3859" y="758"/>
                <a:ext cx="58" cy="23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48" y="0"/>
                  </a:cxn>
                  <a:cxn ang="0">
                    <a:pos x="0" y="5"/>
                  </a:cxn>
                  <a:cxn ang="0">
                    <a:pos x="2" y="23"/>
                  </a:cxn>
                  <a:cxn ang="0">
                    <a:pos x="50" y="18"/>
                  </a:cxn>
                  <a:cxn ang="0">
                    <a:pos x="50" y="0"/>
                  </a:cxn>
                  <a:cxn ang="0">
                    <a:pos x="50" y="18"/>
                  </a:cxn>
                  <a:cxn ang="0">
                    <a:pos x="54" y="17"/>
                  </a:cxn>
                  <a:cxn ang="0">
                    <a:pos x="57" y="14"/>
                  </a:cxn>
                  <a:cxn ang="0">
                    <a:pos x="58" y="11"/>
                  </a:cxn>
                  <a:cxn ang="0">
                    <a:pos x="58" y="8"/>
                  </a:cxn>
                  <a:cxn ang="0">
                    <a:pos x="57" y="5"/>
                  </a:cxn>
                  <a:cxn ang="0">
                    <a:pos x="55" y="2"/>
                  </a:cxn>
                  <a:cxn ang="0">
                    <a:pos x="52" y="1"/>
                  </a:cxn>
                  <a:cxn ang="0">
                    <a:pos x="48" y="0"/>
                  </a:cxn>
                  <a:cxn ang="0">
                    <a:pos x="50" y="0"/>
                  </a:cxn>
                </a:cxnLst>
                <a:rect l="0" t="0" r="r" b="b"/>
                <a:pathLst>
                  <a:path w="58" h="23">
                    <a:moveTo>
                      <a:pt x="50" y="0"/>
                    </a:moveTo>
                    <a:lnTo>
                      <a:pt x="48" y="0"/>
                    </a:lnTo>
                    <a:lnTo>
                      <a:pt x="0" y="5"/>
                    </a:lnTo>
                    <a:lnTo>
                      <a:pt x="2" y="23"/>
                    </a:lnTo>
                    <a:lnTo>
                      <a:pt x="50" y="18"/>
                    </a:lnTo>
                    <a:lnTo>
                      <a:pt x="50" y="0"/>
                    </a:lnTo>
                    <a:lnTo>
                      <a:pt x="50" y="18"/>
                    </a:lnTo>
                    <a:lnTo>
                      <a:pt x="54" y="17"/>
                    </a:lnTo>
                    <a:lnTo>
                      <a:pt x="57" y="14"/>
                    </a:lnTo>
                    <a:lnTo>
                      <a:pt x="58" y="11"/>
                    </a:lnTo>
                    <a:lnTo>
                      <a:pt x="58" y="8"/>
                    </a:lnTo>
                    <a:lnTo>
                      <a:pt x="57" y="5"/>
                    </a:lnTo>
                    <a:lnTo>
                      <a:pt x="55" y="2"/>
                    </a:lnTo>
                    <a:lnTo>
                      <a:pt x="52" y="1"/>
                    </a:lnTo>
                    <a:lnTo>
                      <a:pt x="48" y="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56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1356" name="Freeform 28"/>
              <p:cNvSpPr>
                <a:spLocks/>
              </p:cNvSpPr>
              <p:nvPr/>
            </p:nvSpPr>
            <p:spPr bwMode="auto">
              <a:xfrm>
                <a:off x="3909" y="756"/>
                <a:ext cx="50" cy="2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2" y="0"/>
                  </a:cxn>
                  <a:cxn ang="0">
                    <a:pos x="0" y="2"/>
                  </a:cxn>
                  <a:cxn ang="0">
                    <a:pos x="0" y="20"/>
                  </a:cxn>
                  <a:cxn ang="0">
                    <a:pos x="42" y="19"/>
                  </a:cxn>
                  <a:cxn ang="0">
                    <a:pos x="42" y="0"/>
                  </a:cxn>
                  <a:cxn ang="0">
                    <a:pos x="42" y="19"/>
                  </a:cxn>
                  <a:cxn ang="0">
                    <a:pos x="46" y="18"/>
                  </a:cxn>
                  <a:cxn ang="0">
                    <a:pos x="49" y="15"/>
                  </a:cxn>
                  <a:cxn ang="0">
                    <a:pos x="50" y="12"/>
                  </a:cxn>
                  <a:cxn ang="0">
                    <a:pos x="50" y="9"/>
                  </a:cxn>
                  <a:cxn ang="0">
                    <a:pos x="50" y="6"/>
                  </a:cxn>
                  <a:cxn ang="0">
                    <a:pos x="49" y="3"/>
                  </a:cxn>
                  <a:cxn ang="0">
                    <a:pos x="46" y="2"/>
                  </a:cxn>
                  <a:cxn ang="0">
                    <a:pos x="42" y="0"/>
                  </a:cxn>
                </a:cxnLst>
                <a:rect l="0" t="0" r="r" b="b"/>
                <a:pathLst>
                  <a:path w="50" h="20">
                    <a:moveTo>
                      <a:pt x="42" y="0"/>
                    </a:moveTo>
                    <a:lnTo>
                      <a:pt x="42" y="0"/>
                    </a:lnTo>
                    <a:lnTo>
                      <a:pt x="0" y="2"/>
                    </a:lnTo>
                    <a:lnTo>
                      <a:pt x="0" y="20"/>
                    </a:lnTo>
                    <a:lnTo>
                      <a:pt x="42" y="19"/>
                    </a:lnTo>
                    <a:lnTo>
                      <a:pt x="42" y="0"/>
                    </a:lnTo>
                    <a:lnTo>
                      <a:pt x="42" y="19"/>
                    </a:lnTo>
                    <a:lnTo>
                      <a:pt x="46" y="18"/>
                    </a:lnTo>
                    <a:lnTo>
                      <a:pt x="49" y="15"/>
                    </a:lnTo>
                    <a:lnTo>
                      <a:pt x="50" y="12"/>
                    </a:lnTo>
                    <a:lnTo>
                      <a:pt x="50" y="9"/>
                    </a:lnTo>
                    <a:lnTo>
                      <a:pt x="50" y="6"/>
                    </a:lnTo>
                    <a:lnTo>
                      <a:pt x="49" y="3"/>
                    </a:lnTo>
                    <a:lnTo>
                      <a:pt x="46" y="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56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6430963" y="1622425"/>
            <a:ext cx="207962" cy="179388"/>
            <a:chOff x="3951" y="755"/>
            <a:chExt cx="131" cy="113"/>
          </a:xfrm>
        </p:grpSpPr>
        <p:sp>
          <p:nvSpPr>
            <p:cNvPr id="611358" name="Freeform 30"/>
            <p:cNvSpPr>
              <a:spLocks/>
            </p:cNvSpPr>
            <p:nvPr/>
          </p:nvSpPr>
          <p:spPr bwMode="auto">
            <a:xfrm>
              <a:off x="3965" y="775"/>
              <a:ext cx="19" cy="35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7" y="26"/>
                </a:cxn>
                <a:cxn ang="0">
                  <a:pos x="19" y="0"/>
                </a:cxn>
                <a:cxn ang="0">
                  <a:pos x="1" y="0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9"/>
                </a:cxn>
                <a:cxn ang="0">
                  <a:pos x="1" y="32"/>
                </a:cxn>
                <a:cxn ang="0">
                  <a:pos x="4" y="33"/>
                </a:cxn>
                <a:cxn ang="0">
                  <a:pos x="9" y="35"/>
                </a:cxn>
                <a:cxn ang="0">
                  <a:pos x="12" y="35"/>
                </a:cxn>
                <a:cxn ang="0">
                  <a:pos x="14" y="33"/>
                </a:cxn>
                <a:cxn ang="0">
                  <a:pos x="16" y="30"/>
                </a:cxn>
                <a:cxn ang="0">
                  <a:pos x="17" y="26"/>
                </a:cxn>
                <a:cxn ang="0">
                  <a:pos x="0" y="25"/>
                </a:cxn>
              </a:cxnLst>
              <a:rect l="0" t="0" r="r" b="b"/>
              <a:pathLst>
                <a:path w="19" h="35">
                  <a:moveTo>
                    <a:pt x="0" y="25"/>
                  </a:moveTo>
                  <a:lnTo>
                    <a:pt x="17" y="26"/>
                  </a:lnTo>
                  <a:lnTo>
                    <a:pt x="19" y="0"/>
                  </a:lnTo>
                  <a:lnTo>
                    <a:pt x="1" y="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4" y="33"/>
                  </a:lnTo>
                  <a:lnTo>
                    <a:pt x="9" y="35"/>
                  </a:lnTo>
                  <a:lnTo>
                    <a:pt x="12" y="35"/>
                  </a:lnTo>
                  <a:lnTo>
                    <a:pt x="14" y="33"/>
                  </a:lnTo>
                  <a:lnTo>
                    <a:pt x="16" y="30"/>
                  </a:lnTo>
                  <a:lnTo>
                    <a:pt x="17" y="26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59" name="Freeform 31"/>
            <p:cNvSpPr>
              <a:spLocks/>
            </p:cNvSpPr>
            <p:nvPr/>
          </p:nvSpPr>
          <p:spPr bwMode="auto">
            <a:xfrm>
              <a:off x="3964" y="800"/>
              <a:ext cx="18" cy="39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17" y="30"/>
                </a:cxn>
                <a:cxn ang="0">
                  <a:pos x="18" y="1"/>
                </a:cxn>
                <a:cxn ang="0">
                  <a:pos x="1" y="0"/>
                </a:cxn>
                <a:cxn ang="0">
                  <a:pos x="0" y="29"/>
                </a:cxn>
                <a:cxn ang="0">
                  <a:pos x="0" y="29"/>
                </a:cxn>
                <a:cxn ang="0">
                  <a:pos x="0" y="29"/>
                </a:cxn>
                <a:cxn ang="0">
                  <a:pos x="0" y="33"/>
                </a:cxn>
                <a:cxn ang="0">
                  <a:pos x="1" y="36"/>
                </a:cxn>
                <a:cxn ang="0">
                  <a:pos x="4" y="37"/>
                </a:cxn>
                <a:cxn ang="0">
                  <a:pos x="7" y="39"/>
                </a:cxn>
                <a:cxn ang="0">
                  <a:pos x="11" y="37"/>
                </a:cxn>
                <a:cxn ang="0">
                  <a:pos x="14" y="36"/>
                </a:cxn>
                <a:cxn ang="0">
                  <a:pos x="15" y="34"/>
                </a:cxn>
                <a:cxn ang="0">
                  <a:pos x="17" y="30"/>
                </a:cxn>
                <a:cxn ang="0">
                  <a:pos x="0" y="29"/>
                </a:cxn>
              </a:cxnLst>
              <a:rect l="0" t="0" r="r" b="b"/>
              <a:pathLst>
                <a:path w="18" h="39">
                  <a:moveTo>
                    <a:pt x="0" y="29"/>
                  </a:moveTo>
                  <a:lnTo>
                    <a:pt x="17" y="30"/>
                  </a:lnTo>
                  <a:lnTo>
                    <a:pt x="18" y="1"/>
                  </a:lnTo>
                  <a:lnTo>
                    <a:pt x="1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4" y="37"/>
                  </a:lnTo>
                  <a:lnTo>
                    <a:pt x="7" y="39"/>
                  </a:lnTo>
                  <a:lnTo>
                    <a:pt x="11" y="37"/>
                  </a:lnTo>
                  <a:lnTo>
                    <a:pt x="14" y="36"/>
                  </a:lnTo>
                  <a:lnTo>
                    <a:pt x="15" y="34"/>
                  </a:lnTo>
                  <a:lnTo>
                    <a:pt x="17" y="3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60" name="Freeform 32"/>
            <p:cNvSpPr>
              <a:spLocks/>
            </p:cNvSpPr>
            <p:nvPr/>
          </p:nvSpPr>
          <p:spPr bwMode="auto">
            <a:xfrm>
              <a:off x="3962" y="829"/>
              <a:ext cx="19" cy="39"/>
            </a:xfrm>
            <a:custGeom>
              <a:avLst/>
              <a:gdLst/>
              <a:ahLst/>
              <a:cxnLst>
                <a:cxn ang="0">
                  <a:pos x="17" y="31"/>
                </a:cxn>
                <a:cxn ang="0">
                  <a:pos x="17" y="30"/>
                </a:cxn>
                <a:cxn ang="0">
                  <a:pos x="19" y="1"/>
                </a:cxn>
                <a:cxn ang="0">
                  <a:pos x="2" y="0"/>
                </a:cxn>
                <a:cxn ang="0">
                  <a:pos x="0" y="29"/>
                </a:cxn>
                <a:cxn ang="0">
                  <a:pos x="17" y="31"/>
                </a:cxn>
                <a:cxn ang="0">
                  <a:pos x="0" y="29"/>
                </a:cxn>
                <a:cxn ang="0">
                  <a:pos x="0" y="33"/>
                </a:cxn>
                <a:cxn ang="0">
                  <a:pos x="2" y="36"/>
                </a:cxn>
                <a:cxn ang="0">
                  <a:pos x="4" y="37"/>
                </a:cxn>
                <a:cxn ang="0">
                  <a:pos x="9" y="39"/>
                </a:cxn>
                <a:cxn ang="0">
                  <a:pos x="12" y="37"/>
                </a:cxn>
                <a:cxn ang="0">
                  <a:pos x="15" y="36"/>
                </a:cxn>
                <a:cxn ang="0">
                  <a:pos x="16" y="33"/>
                </a:cxn>
                <a:cxn ang="0">
                  <a:pos x="17" y="30"/>
                </a:cxn>
                <a:cxn ang="0">
                  <a:pos x="17" y="31"/>
                </a:cxn>
              </a:cxnLst>
              <a:rect l="0" t="0" r="r" b="b"/>
              <a:pathLst>
                <a:path w="19" h="39">
                  <a:moveTo>
                    <a:pt x="17" y="31"/>
                  </a:moveTo>
                  <a:lnTo>
                    <a:pt x="17" y="30"/>
                  </a:lnTo>
                  <a:lnTo>
                    <a:pt x="19" y="1"/>
                  </a:lnTo>
                  <a:lnTo>
                    <a:pt x="2" y="0"/>
                  </a:lnTo>
                  <a:lnTo>
                    <a:pt x="0" y="29"/>
                  </a:lnTo>
                  <a:lnTo>
                    <a:pt x="17" y="31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2" y="36"/>
                  </a:lnTo>
                  <a:lnTo>
                    <a:pt x="4" y="37"/>
                  </a:lnTo>
                  <a:lnTo>
                    <a:pt x="9" y="39"/>
                  </a:lnTo>
                  <a:lnTo>
                    <a:pt x="12" y="37"/>
                  </a:lnTo>
                  <a:lnTo>
                    <a:pt x="15" y="36"/>
                  </a:lnTo>
                  <a:lnTo>
                    <a:pt x="16" y="33"/>
                  </a:lnTo>
                  <a:lnTo>
                    <a:pt x="17" y="30"/>
                  </a:lnTo>
                  <a:lnTo>
                    <a:pt x="17" y="31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61" name="Freeform 33"/>
            <p:cNvSpPr>
              <a:spLocks/>
            </p:cNvSpPr>
            <p:nvPr/>
          </p:nvSpPr>
          <p:spPr bwMode="auto">
            <a:xfrm>
              <a:off x="3951" y="755"/>
              <a:ext cx="52" cy="20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41" y="0"/>
                </a:cxn>
                <a:cxn ang="0">
                  <a:pos x="0" y="1"/>
                </a:cxn>
                <a:cxn ang="0">
                  <a:pos x="0" y="20"/>
                </a:cxn>
                <a:cxn ang="0">
                  <a:pos x="43" y="19"/>
                </a:cxn>
                <a:cxn ang="0">
                  <a:pos x="43" y="0"/>
                </a:cxn>
                <a:cxn ang="0">
                  <a:pos x="43" y="19"/>
                </a:cxn>
                <a:cxn ang="0">
                  <a:pos x="47" y="17"/>
                </a:cxn>
                <a:cxn ang="0">
                  <a:pos x="49" y="14"/>
                </a:cxn>
                <a:cxn ang="0">
                  <a:pos x="52" y="11"/>
                </a:cxn>
                <a:cxn ang="0">
                  <a:pos x="52" y="8"/>
                </a:cxn>
                <a:cxn ang="0">
                  <a:pos x="50" y="5"/>
                </a:cxn>
                <a:cxn ang="0">
                  <a:pos x="49" y="3"/>
                </a:cxn>
                <a:cxn ang="0">
                  <a:pos x="46" y="1"/>
                </a:cxn>
                <a:cxn ang="0">
                  <a:pos x="41" y="0"/>
                </a:cxn>
                <a:cxn ang="0">
                  <a:pos x="43" y="0"/>
                </a:cxn>
              </a:cxnLst>
              <a:rect l="0" t="0" r="r" b="b"/>
              <a:pathLst>
                <a:path w="52" h="20">
                  <a:moveTo>
                    <a:pt x="43" y="0"/>
                  </a:moveTo>
                  <a:lnTo>
                    <a:pt x="41" y="0"/>
                  </a:lnTo>
                  <a:lnTo>
                    <a:pt x="0" y="1"/>
                  </a:lnTo>
                  <a:lnTo>
                    <a:pt x="0" y="20"/>
                  </a:lnTo>
                  <a:lnTo>
                    <a:pt x="43" y="19"/>
                  </a:lnTo>
                  <a:lnTo>
                    <a:pt x="43" y="0"/>
                  </a:lnTo>
                  <a:lnTo>
                    <a:pt x="43" y="19"/>
                  </a:lnTo>
                  <a:lnTo>
                    <a:pt x="47" y="17"/>
                  </a:lnTo>
                  <a:lnTo>
                    <a:pt x="49" y="14"/>
                  </a:lnTo>
                  <a:lnTo>
                    <a:pt x="52" y="11"/>
                  </a:lnTo>
                  <a:lnTo>
                    <a:pt x="52" y="8"/>
                  </a:lnTo>
                  <a:lnTo>
                    <a:pt x="50" y="5"/>
                  </a:lnTo>
                  <a:lnTo>
                    <a:pt x="49" y="3"/>
                  </a:lnTo>
                  <a:lnTo>
                    <a:pt x="46" y="1"/>
                  </a:lnTo>
                  <a:lnTo>
                    <a:pt x="41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62" name="Freeform 34"/>
            <p:cNvSpPr>
              <a:spLocks/>
            </p:cNvSpPr>
            <p:nvPr/>
          </p:nvSpPr>
          <p:spPr bwMode="auto">
            <a:xfrm>
              <a:off x="3994" y="755"/>
              <a:ext cx="48" cy="19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9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39" y="19"/>
                </a:cxn>
                <a:cxn ang="0">
                  <a:pos x="40" y="0"/>
                </a:cxn>
                <a:cxn ang="0">
                  <a:pos x="39" y="19"/>
                </a:cxn>
                <a:cxn ang="0">
                  <a:pos x="43" y="17"/>
                </a:cxn>
                <a:cxn ang="0">
                  <a:pos x="46" y="16"/>
                </a:cxn>
                <a:cxn ang="0">
                  <a:pos x="48" y="13"/>
                </a:cxn>
                <a:cxn ang="0">
                  <a:pos x="48" y="8"/>
                </a:cxn>
                <a:cxn ang="0">
                  <a:pos x="48" y="5"/>
                </a:cxn>
                <a:cxn ang="0">
                  <a:pos x="46" y="3"/>
                </a:cxn>
                <a:cxn ang="0">
                  <a:pos x="43" y="1"/>
                </a:cxn>
                <a:cxn ang="0">
                  <a:pos x="39" y="0"/>
                </a:cxn>
                <a:cxn ang="0">
                  <a:pos x="40" y="0"/>
                </a:cxn>
              </a:cxnLst>
              <a:rect l="0" t="0" r="r" b="b"/>
              <a:pathLst>
                <a:path w="48" h="19">
                  <a:moveTo>
                    <a:pt x="40" y="0"/>
                  </a:moveTo>
                  <a:lnTo>
                    <a:pt x="39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39" y="19"/>
                  </a:lnTo>
                  <a:lnTo>
                    <a:pt x="40" y="0"/>
                  </a:lnTo>
                  <a:lnTo>
                    <a:pt x="39" y="19"/>
                  </a:lnTo>
                  <a:lnTo>
                    <a:pt x="43" y="17"/>
                  </a:lnTo>
                  <a:lnTo>
                    <a:pt x="46" y="16"/>
                  </a:lnTo>
                  <a:lnTo>
                    <a:pt x="48" y="13"/>
                  </a:lnTo>
                  <a:lnTo>
                    <a:pt x="48" y="8"/>
                  </a:lnTo>
                  <a:lnTo>
                    <a:pt x="48" y="5"/>
                  </a:lnTo>
                  <a:lnTo>
                    <a:pt x="46" y="3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63" name="Freeform 35"/>
            <p:cNvSpPr>
              <a:spLocks/>
            </p:cNvSpPr>
            <p:nvPr/>
          </p:nvSpPr>
          <p:spPr bwMode="auto">
            <a:xfrm>
              <a:off x="4033" y="755"/>
              <a:ext cx="49" cy="20"/>
            </a:xfrm>
            <a:custGeom>
              <a:avLst/>
              <a:gdLst/>
              <a:ahLst/>
              <a:cxnLst>
                <a:cxn ang="0">
                  <a:pos x="42" y="3"/>
                </a:cxn>
                <a:cxn ang="0">
                  <a:pos x="41" y="3"/>
                </a:cxn>
                <a:cxn ang="0">
                  <a:pos x="1" y="0"/>
                </a:cxn>
                <a:cxn ang="0">
                  <a:pos x="0" y="19"/>
                </a:cxn>
                <a:cxn ang="0">
                  <a:pos x="41" y="20"/>
                </a:cxn>
                <a:cxn ang="0">
                  <a:pos x="42" y="3"/>
                </a:cxn>
                <a:cxn ang="0">
                  <a:pos x="41" y="20"/>
                </a:cxn>
                <a:cxn ang="0">
                  <a:pos x="43" y="20"/>
                </a:cxn>
                <a:cxn ang="0">
                  <a:pos x="46" y="19"/>
                </a:cxn>
                <a:cxn ang="0">
                  <a:pos x="49" y="16"/>
                </a:cxn>
                <a:cxn ang="0">
                  <a:pos x="49" y="13"/>
                </a:cxn>
                <a:cxn ang="0">
                  <a:pos x="49" y="8"/>
                </a:cxn>
                <a:cxn ang="0">
                  <a:pos x="48" y="5"/>
                </a:cxn>
                <a:cxn ang="0">
                  <a:pos x="45" y="4"/>
                </a:cxn>
                <a:cxn ang="0">
                  <a:pos x="41" y="3"/>
                </a:cxn>
                <a:cxn ang="0">
                  <a:pos x="42" y="3"/>
                </a:cxn>
              </a:cxnLst>
              <a:rect l="0" t="0" r="r" b="b"/>
              <a:pathLst>
                <a:path w="49" h="20">
                  <a:moveTo>
                    <a:pt x="42" y="3"/>
                  </a:moveTo>
                  <a:lnTo>
                    <a:pt x="41" y="3"/>
                  </a:lnTo>
                  <a:lnTo>
                    <a:pt x="1" y="0"/>
                  </a:lnTo>
                  <a:lnTo>
                    <a:pt x="0" y="19"/>
                  </a:lnTo>
                  <a:lnTo>
                    <a:pt x="41" y="20"/>
                  </a:lnTo>
                  <a:lnTo>
                    <a:pt x="42" y="3"/>
                  </a:lnTo>
                  <a:lnTo>
                    <a:pt x="41" y="20"/>
                  </a:lnTo>
                  <a:lnTo>
                    <a:pt x="43" y="20"/>
                  </a:lnTo>
                  <a:lnTo>
                    <a:pt x="46" y="19"/>
                  </a:lnTo>
                  <a:lnTo>
                    <a:pt x="49" y="16"/>
                  </a:lnTo>
                  <a:lnTo>
                    <a:pt x="49" y="13"/>
                  </a:lnTo>
                  <a:lnTo>
                    <a:pt x="49" y="8"/>
                  </a:lnTo>
                  <a:lnTo>
                    <a:pt x="48" y="5"/>
                  </a:lnTo>
                  <a:lnTo>
                    <a:pt x="45" y="4"/>
                  </a:lnTo>
                  <a:lnTo>
                    <a:pt x="41" y="3"/>
                  </a:lnTo>
                  <a:lnTo>
                    <a:pt x="42" y="3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6416675" y="1627188"/>
            <a:ext cx="376238" cy="309562"/>
            <a:chOff x="3942" y="758"/>
            <a:chExt cx="237" cy="195"/>
          </a:xfrm>
        </p:grpSpPr>
        <p:sp>
          <p:nvSpPr>
            <p:cNvPr id="611365" name="Freeform 37"/>
            <p:cNvSpPr>
              <a:spLocks/>
            </p:cNvSpPr>
            <p:nvPr/>
          </p:nvSpPr>
          <p:spPr bwMode="auto">
            <a:xfrm>
              <a:off x="4110" y="762"/>
              <a:ext cx="39" cy="25"/>
            </a:xfrm>
            <a:custGeom>
              <a:avLst/>
              <a:gdLst/>
              <a:ahLst/>
              <a:cxnLst>
                <a:cxn ang="0">
                  <a:pos x="29" y="25"/>
                </a:cxn>
                <a:cxn ang="0">
                  <a:pos x="33" y="7"/>
                </a:cxn>
                <a:cxn ang="0">
                  <a:pos x="3" y="0"/>
                </a:cxn>
                <a:cxn ang="0">
                  <a:pos x="0" y="19"/>
                </a:cxn>
                <a:cxn ang="0">
                  <a:pos x="29" y="25"/>
                </a:cxn>
                <a:cxn ang="0">
                  <a:pos x="29" y="25"/>
                </a:cxn>
                <a:cxn ang="0">
                  <a:pos x="29" y="25"/>
                </a:cxn>
                <a:cxn ang="0">
                  <a:pos x="33" y="25"/>
                </a:cxn>
                <a:cxn ang="0">
                  <a:pos x="36" y="23"/>
                </a:cxn>
                <a:cxn ang="0">
                  <a:pos x="37" y="20"/>
                </a:cxn>
                <a:cxn ang="0">
                  <a:pos x="39" y="17"/>
                </a:cxn>
                <a:cxn ang="0">
                  <a:pos x="39" y="14"/>
                </a:cxn>
                <a:cxn ang="0">
                  <a:pos x="39" y="12"/>
                </a:cxn>
                <a:cxn ang="0">
                  <a:pos x="36" y="9"/>
                </a:cxn>
                <a:cxn ang="0">
                  <a:pos x="33" y="7"/>
                </a:cxn>
                <a:cxn ang="0">
                  <a:pos x="29" y="25"/>
                </a:cxn>
              </a:cxnLst>
              <a:rect l="0" t="0" r="r" b="b"/>
              <a:pathLst>
                <a:path w="39" h="25">
                  <a:moveTo>
                    <a:pt x="29" y="25"/>
                  </a:moveTo>
                  <a:lnTo>
                    <a:pt x="33" y="7"/>
                  </a:lnTo>
                  <a:lnTo>
                    <a:pt x="3" y="0"/>
                  </a:lnTo>
                  <a:lnTo>
                    <a:pt x="0" y="19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33" y="25"/>
                  </a:lnTo>
                  <a:lnTo>
                    <a:pt x="36" y="23"/>
                  </a:lnTo>
                  <a:lnTo>
                    <a:pt x="37" y="20"/>
                  </a:lnTo>
                  <a:lnTo>
                    <a:pt x="39" y="17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6" y="9"/>
                  </a:lnTo>
                  <a:lnTo>
                    <a:pt x="33" y="7"/>
                  </a:lnTo>
                  <a:lnTo>
                    <a:pt x="29" y="25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9" name="Group 38"/>
            <p:cNvGrpSpPr>
              <a:grpSpLocks/>
            </p:cNvGrpSpPr>
            <p:nvPr/>
          </p:nvGrpSpPr>
          <p:grpSpPr bwMode="auto">
            <a:xfrm>
              <a:off x="3942" y="758"/>
              <a:ext cx="237" cy="195"/>
              <a:chOff x="3942" y="758"/>
              <a:chExt cx="237" cy="195"/>
            </a:xfrm>
          </p:grpSpPr>
          <p:sp>
            <p:nvSpPr>
              <p:cNvPr id="611367" name="Freeform 39"/>
              <p:cNvSpPr>
                <a:spLocks/>
              </p:cNvSpPr>
              <p:nvPr/>
            </p:nvSpPr>
            <p:spPr bwMode="auto">
              <a:xfrm>
                <a:off x="3955" y="856"/>
                <a:ext cx="24" cy="39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7" y="33"/>
                  </a:cxn>
                  <a:cxn ang="0">
                    <a:pos x="24" y="4"/>
                  </a:cxn>
                  <a:cxn ang="0">
                    <a:pos x="7" y="0"/>
                  </a:cxn>
                  <a:cxn ang="0">
                    <a:pos x="0" y="29"/>
                  </a:cxn>
                  <a:cxn ang="0">
                    <a:pos x="0" y="29"/>
                  </a:cxn>
                  <a:cxn ang="0">
                    <a:pos x="0" y="29"/>
                  </a:cxn>
                  <a:cxn ang="0">
                    <a:pos x="0" y="33"/>
                  </a:cxn>
                  <a:cxn ang="0">
                    <a:pos x="1" y="36"/>
                  </a:cxn>
                  <a:cxn ang="0">
                    <a:pos x="4" y="38"/>
                  </a:cxn>
                  <a:cxn ang="0">
                    <a:pos x="7" y="39"/>
                  </a:cxn>
                  <a:cxn ang="0">
                    <a:pos x="10" y="39"/>
                  </a:cxn>
                  <a:cxn ang="0">
                    <a:pos x="13" y="39"/>
                  </a:cxn>
                  <a:cxn ang="0">
                    <a:pos x="16" y="36"/>
                  </a:cxn>
                  <a:cxn ang="0">
                    <a:pos x="17" y="33"/>
                  </a:cxn>
                  <a:cxn ang="0">
                    <a:pos x="0" y="29"/>
                  </a:cxn>
                </a:cxnLst>
                <a:rect l="0" t="0" r="r" b="b"/>
                <a:pathLst>
                  <a:path w="24" h="39">
                    <a:moveTo>
                      <a:pt x="0" y="29"/>
                    </a:moveTo>
                    <a:lnTo>
                      <a:pt x="17" y="33"/>
                    </a:lnTo>
                    <a:lnTo>
                      <a:pt x="24" y="4"/>
                    </a:lnTo>
                    <a:lnTo>
                      <a:pt x="7" y="0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33"/>
                    </a:lnTo>
                    <a:lnTo>
                      <a:pt x="1" y="36"/>
                    </a:lnTo>
                    <a:lnTo>
                      <a:pt x="4" y="38"/>
                    </a:lnTo>
                    <a:lnTo>
                      <a:pt x="7" y="39"/>
                    </a:lnTo>
                    <a:lnTo>
                      <a:pt x="10" y="39"/>
                    </a:lnTo>
                    <a:lnTo>
                      <a:pt x="13" y="39"/>
                    </a:lnTo>
                    <a:lnTo>
                      <a:pt x="16" y="36"/>
                    </a:lnTo>
                    <a:lnTo>
                      <a:pt x="17" y="33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7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1368" name="Freeform 40"/>
              <p:cNvSpPr>
                <a:spLocks/>
              </p:cNvSpPr>
              <p:nvPr/>
            </p:nvSpPr>
            <p:spPr bwMode="auto">
              <a:xfrm>
                <a:off x="3942" y="885"/>
                <a:ext cx="30" cy="68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7" y="62"/>
                  </a:cxn>
                  <a:cxn ang="0">
                    <a:pos x="30" y="4"/>
                  </a:cxn>
                  <a:cxn ang="0">
                    <a:pos x="13" y="0"/>
                  </a:cxn>
                  <a:cxn ang="0">
                    <a:pos x="0" y="58"/>
                  </a:cxn>
                  <a:cxn ang="0">
                    <a:pos x="0" y="58"/>
                  </a:cxn>
                  <a:cxn ang="0">
                    <a:pos x="0" y="58"/>
                  </a:cxn>
                  <a:cxn ang="0">
                    <a:pos x="0" y="62"/>
                  </a:cxn>
                  <a:cxn ang="0">
                    <a:pos x="0" y="65"/>
                  </a:cxn>
                  <a:cxn ang="0">
                    <a:pos x="3" y="67"/>
                  </a:cxn>
                  <a:cxn ang="0">
                    <a:pos x="6" y="68"/>
                  </a:cxn>
                  <a:cxn ang="0">
                    <a:pos x="10" y="68"/>
                  </a:cxn>
                  <a:cxn ang="0">
                    <a:pos x="13" y="68"/>
                  </a:cxn>
                  <a:cxn ang="0">
                    <a:pos x="16" y="65"/>
                  </a:cxn>
                  <a:cxn ang="0">
                    <a:pos x="17" y="62"/>
                  </a:cxn>
                  <a:cxn ang="0">
                    <a:pos x="0" y="58"/>
                  </a:cxn>
                </a:cxnLst>
                <a:rect l="0" t="0" r="r" b="b"/>
                <a:pathLst>
                  <a:path w="30" h="68">
                    <a:moveTo>
                      <a:pt x="0" y="58"/>
                    </a:moveTo>
                    <a:lnTo>
                      <a:pt x="17" y="62"/>
                    </a:lnTo>
                    <a:lnTo>
                      <a:pt x="30" y="4"/>
                    </a:lnTo>
                    <a:lnTo>
                      <a:pt x="13" y="0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62"/>
                    </a:lnTo>
                    <a:lnTo>
                      <a:pt x="0" y="65"/>
                    </a:lnTo>
                    <a:lnTo>
                      <a:pt x="3" y="67"/>
                    </a:lnTo>
                    <a:lnTo>
                      <a:pt x="6" y="68"/>
                    </a:lnTo>
                    <a:lnTo>
                      <a:pt x="10" y="68"/>
                    </a:lnTo>
                    <a:lnTo>
                      <a:pt x="13" y="68"/>
                    </a:lnTo>
                    <a:lnTo>
                      <a:pt x="16" y="65"/>
                    </a:lnTo>
                    <a:lnTo>
                      <a:pt x="17" y="62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7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1369" name="Freeform 41"/>
              <p:cNvSpPr>
                <a:spLocks/>
              </p:cNvSpPr>
              <p:nvPr/>
            </p:nvSpPr>
            <p:spPr bwMode="auto">
              <a:xfrm>
                <a:off x="4072" y="758"/>
                <a:ext cx="48" cy="23"/>
              </a:xfrm>
              <a:custGeom>
                <a:avLst/>
                <a:gdLst/>
                <a:ahLst/>
                <a:cxnLst>
                  <a:cxn ang="0">
                    <a:pos x="41" y="4"/>
                  </a:cxn>
                  <a:cxn ang="0">
                    <a:pos x="41" y="4"/>
                  </a:cxn>
                  <a:cxn ang="0">
                    <a:pos x="3" y="0"/>
                  </a:cxn>
                  <a:cxn ang="0">
                    <a:pos x="0" y="17"/>
                  </a:cxn>
                  <a:cxn ang="0">
                    <a:pos x="38" y="23"/>
                  </a:cxn>
                  <a:cxn ang="0">
                    <a:pos x="41" y="4"/>
                  </a:cxn>
                  <a:cxn ang="0">
                    <a:pos x="38" y="23"/>
                  </a:cxn>
                  <a:cxn ang="0">
                    <a:pos x="42" y="21"/>
                  </a:cxn>
                  <a:cxn ang="0">
                    <a:pos x="45" y="20"/>
                  </a:cxn>
                  <a:cxn ang="0">
                    <a:pos x="46" y="17"/>
                  </a:cxn>
                  <a:cxn ang="0">
                    <a:pos x="48" y="14"/>
                  </a:cxn>
                  <a:cxn ang="0">
                    <a:pos x="48" y="11"/>
                  </a:cxn>
                  <a:cxn ang="0">
                    <a:pos x="46" y="8"/>
                  </a:cxn>
                  <a:cxn ang="0">
                    <a:pos x="44" y="5"/>
                  </a:cxn>
                  <a:cxn ang="0">
                    <a:pos x="41" y="4"/>
                  </a:cxn>
                </a:cxnLst>
                <a:rect l="0" t="0" r="r" b="b"/>
                <a:pathLst>
                  <a:path w="48" h="23">
                    <a:moveTo>
                      <a:pt x="41" y="4"/>
                    </a:moveTo>
                    <a:lnTo>
                      <a:pt x="41" y="4"/>
                    </a:lnTo>
                    <a:lnTo>
                      <a:pt x="3" y="0"/>
                    </a:lnTo>
                    <a:lnTo>
                      <a:pt x="0" y="17"/>
                    </a:lnTo>
                    <a:lnTo>
                      <a:pt x="38" y="23"/>
                    </a:lnTo>
                    <a:lnTo>
                      <a:pt x="41" y="4"/>
                    </a:lnTo>
                    <a:lnTo>
                      <a:pt x="38" y="23"/>
                    </a:lnTo>
                    <a:lnTo>
                      <a:pt x="42" y="21"/>
                    </a:lnTo>
                    <a:lnTo>
                      <a:pt x="45" y="20"/>
                    </a:lnTo>
                    <a:lnTo>
                      <a:pt x="46" y="17"/>
                    </a:lnTo>
                    <a:lnTo>
                      <a:pt x="48" y="14"/>
                    </a:lnTo>
                    <a:lnTo>
                      <a:pt x="48" y="11"/>
                    </a:lnTo>
                    <a:lnTo>
                      <a:pt x="46" y="8"/>
                    </a:lnTo>
                    <a:lnTo>
                      <a:pt x="44" y="5"/>
                    </a:lnTo>
                    <a:lnTo>
                      <a:pt x="41" y="4"/>
                    </a:lnTo>
                    <a:close/>
                  </a:path>
                </a:pathLst>
              </a:custGeom>
              <a:solidFill>
                <a:srgbClr val="0056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1370" name="Freeform 42"/>
              <p:cNvSpPr>
                <a:spLocks/>
              </p:cNvSpPr>
              <p:nvPr/>
            </p:nvSpPr>
            <p:spPr bwMode="auto">
              <a:xfrm>
                <a:off x="4139" y="769"/>
                <a:ext cx="40" cy="23"/>
              </a:xfrm>
              <a:custGeom>
                <a:avLst/>
                <a:gdLst/>
                <a:ahLst/>
                <a:cxnLst>
                  <a:cxn ang="0">
                    <a:pos x="34" y="7"/>
                  </a:cxn>
                  <a:cxn ang="0">
                    <a:pos x="33" y="6"/>
                  </a:cxn>
                  <a:cxn ang="0">
                    <a:pos x="4" y="0"/>
                  </a:cxn>
                  <a:cxn ang="0">
                    <a:pos x="0" y="18"/>
                  </a:cxn>
                  <a:cxn ang="0">
                    <a:pos x="29" y="23"/>
                  </a:cxn>
                  <a:cxn ang="0">
                    <a:pos x="34" y="7"/>
                  </a:cxn>
                  <a:cxn ang="0">
                    <a:pos x="29" y="23"/>
                  </a:cxn>
                  <a:cxn ang="0">
                    <a:pos x="33" y="23"/>
                  </a:cxn>
                  <a:cxn ang="0">
                    <a:pos x="36" y="22"/>
                  </a:cxn>
                  <a:cxn ang="0">
                    <a:pos x="39" y="20"/>
                  </a:cxn>
                  <a:cxn ang="0">
                    <a:pos x="40" y="18"/>
                  </a:cxn>
                  <a:cxn ang="0">
                    <a:pos x="40" y="13"/>
                  </a:cxn>
                  <a:cxn ang="0">
                    <a:pos x="39" y="10"/>
                  </a:cxn>
                  <a:cxn ang="0">
                    <a:pos x="36" y="7"/>
                  </a:cxn>
                  <a:cxn ang="0">
                    <a:pos x="33" y="6"/>
                  </a:cxn>
                  <a:cxn ang="0">
                    <a:pos x="34" y="7"/>
                  </a:cxn>
                </a:cxnLst>
                <a:rect l="0" t="0" r="r" b="b"/>
                <a:pathLst>
                  <a:path w="40" h="23">
                    <a:moveTo>
                      <a:pt x="34" y="7"/>
                    </a:moveTo>
                    <a:lnTo>
                      <a:pt x="33" y="6"/>
                    </a:lnTo>
                    <a:lnTo>
                      <a:pt x="4" y="0"/>
                    </a:lnTo>
                    <a:lnTo>
                      <a:pt x="0" y="18"/>
                    </a:lnTo>
                    <a:lnTo>
                      <a:pt x="29" y="23"/>
                    </a:lnTo>
                    <a:lnTo>
                      <a:pt x="34" y="7"/>
                    </a:lnTo>
                    <a:lnTo>
                      <a:pt x="29" y="23"/>
                    </a:lnTo>
                    <a:lnTo>
                      <a:pt x="33" y="23"/>
                    </a:lnTo>
                    <a:lnTo>
                      <a:pt x="36" y="22"/>
                    </a:lnTo>
                    <a:lnTo>
                      <a:pt x="39" y="20"/>
                    </a:lnTo>
                    <a:lnTo>
                      <a:pt x="40" y="18"/>
                    </a:lnTo>
                    <a:lnTo>
                      <a:pt x="40" y="13"/>
                    </a:lnTo>
                    <a:lnTo>
                      <a:pt x="39" y="10"/>
                    </a:lnTo>
                    <a:lnTo>
                      <a:pt x="36" y="7"/>
                    </a:lnTo>
                    <a:lnTo>
                      <a:pt x="33" y="6"/>
                    </a:lnTo>
                    <a:lnTo>
                      <a:pt x="34" y="7"/>
                    </a:lnTo>
                    <a:close/>
                  </a:path>
                </a:pathLst>
              </a:custGeom>
              <a:solidFill>
                <a:srgbClr val="0056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10" name="Group 43"/>
          <p:cNvGrpSpPr>
            <a:grpSpLocks/>
          </p:cNvGrpSpPr>
          <p:nvPr/>
        </p:nvGrpSpPr>
        <p:grpSpPr bwMode="auto">
          <a:xfrm>
            <a:off x="6392863" y="1658938"/>
            <a:ext cx="561975" cy="377825"/>
            <a:chOff x="3927" y="776"/>
            <a:chExt cx="354" cy="238"/>
          </a:xfrm>
        </p:grpSpPr>
        <p:sp>
          <p:nvSpPr>
            <p:cNvPr id="611372" name="Freeform 44"/>
            <p:cNvSpPr>
              <a:spLocks/>
            </p:cNvSpPr>
            <p:nvPr/>
          </p:nvSpPr>
          <p:spPr bwMode="auto">
            <a:xfrm>
              <a:off x="4191" y="785"/>
              <a:ext cx="37" cy="28"/>
            </a:xfrm>
            <a:custGeom>
              <a:avLst/>
              <a:gdLst/>
              <a:ahLst/>
              <a:cxnLst>
                <a:cxn ang="0">
                  <a:pos x="33" y="10"/>
                </a:cxn>
                <a:cxn ang="0">
                  <a:pos x="32" y="10"/>
                </a:cxn>
                <a:cxn ang="0">
                  <a:pos x="7" y="0"/>
                </a:cxn>
                <a:cxn ang="0">
                  <a:pos x="0" y="17"/>
                </a:cxn>
                <a:cxn ang="0">
                  <a:pos x="24" y="26"/>
                </a:cxn>
                <a:cxn ang="0">
                  <a:pos x="33" y="10"/>
                </a:cxn>
                <a:cxn ang="0">
                  <a:pos x="24" y="26"/>
                </a:cxn>
                <a:cxn ang="0">
                  <a:pos x="29" y="28"/>
                </a:cxn>
                <a:cxn ang="0">
                  <a:pos x="32" y="26"/>
                </a:cxn>
                <a:cxn ang="0">
                  <a:pos x="35" y="25"/>
                </a:cxn>
                <a:cxn ang="0">
                  <a:pos x="36" y="22"/>
                </a:cxn>
                <a:cxn ang="0">
                  <a:pos x="37" y="19"/>
                </a:cxn>
                <a:cxn ang="0">
                  <a:pos x="36" y="15"/>
                </a:cxn>
                <a:cxn ang="0">
                  <a:pos x="35" y="12"/>
                </a:cxn>
                <a:cxn ang="0">
                  <a:pos x="32" y="10"/>
                </a:cxn>
                <a:cxn ang="0">
                  <a:pos x="33" y="10"/>
                </a:cxn>
              </a:cxnLst>
              <a:rect l="0" t="0" r="r" b="b"/>
              <a:pathLst>
                <a:path w="37" h="28">
                  <a:moveTo>
                    <a:pt x="33" y="10"/>
                  </a:moveTo>
                  <a:lnTo>
                    <a:pt x="32" y="10"/>
                  </a:lnTo>
                  <a:lnTo>
                    <a:pt x="7" y="0"/>
                  </a:lnTo>
                  <a:lnTo>
                    <a:pt x="0" y="17"/>
                  </a:lnTo>
                  <a:lnTo>
                    <a:pt x="24" y="26"/>
                  </a:lnTo>
                  <a:lnTo>
                    <a:pt x="33" y="10"/>
                  </a:lnTo>
                  <a:lnTo>
                    <a:pt x="24" y="26"/>
                  </a:lnTo>
                  <a:lnTo>
                    <a:pt x="29" y="28"/>
                  </a:lnTo>
                  <a:lnTo>
                    <a:pt x="32" y="26"/>
                  </a:lnTo>
                  <a:lnTo>
                    <a:pt x="35" y="25"/>
                  </a:lnTo>
                  <a:lnTo>
                    <a:pt x="36" y="22"/>
                  </a:lnTo>
                  <a:lnTo>
                    <a:pt x="37" y="19"/>
                  </a:lnTo>
                  <a:lnTo>
                    <a:pt x="36" y="15"/>
                  </a:lnTo>
                  <a:lnTo>
                    <a:pt x="35" y="12"/>
                  </a:lnTo>
                  <a:lnTo>
                    <a:pt x="32" y="10"/>
                  </a:lnTo>
                  <a:lnTo>
                    <a:pt x="33" y="10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73" name="Freeform 45"/>
            <p:cNvSpPr>
              <a:spLocks/>
            </p:cNvSpPr>
            <p:nvPr/>
          </p:nvSpPr>
          <p:spPr bwMode="auto">
            <a:xfrm>
              <a:off x="3927" y="943"/>
              <a:ext cx="32" cy="71"/>
            </a:xfrm>
            <a:custGeom>
              <a:avLst/>
              <a:gdLst/>
              <a:ahLst/>
              <a:cxnLst>
                <a:cxn ang="0">
                  <a:pos x="18" y="65"/>
                </a:cxn>
                <a:cxn ang="0">
                  <a:pos x="18" y="64"/>
                </a:cxn>
                <a:cxn ang="0">
                  <a:pos x="32" y="4"/>
                </a:cxn>
                <a:cxn ang="0">
                  <a:pos x="15" y="0"/>
                </a:cxn>
                <a:cxn ang="0">
                  <a:pos x="0" y="61"/>
                </a:cxn>
                <a:cxn ang="0">
                  <a:pos x="18" y="65"/>
                </a:cxn>
                <a:cxn ang="0">
                  <a:pos x="0" y="61"/>
                </a:cxn>
                <a:cxn ang="0">
                  <a:pos x="0" y="65"/>
                </a:cxn>
                <a:cxn ang="0">
                  <a:pos x="2" y="68"/>
                </a:cxn>
                <a:cxn ang="0">
                  <a:pos x="5" y="70"/>
                </a:cxn>
                <a:cxn ang="0">
                  <a:pos x="8" y="71"/>
                </a:cxn>
                <a:cxn ang="0">
                  <a:pos x="10" y="71"/>
                </a:cxn>
                <a:cxn ang="0">
                  <a:pos x="13" y="71"/>
                </a:cxn>
                <a:cxn ang="0">
                  <a:pos x="16" y="68"/>
                </a:cxn>
                <a:cxn ang="0">
                  <a:pos x="18" y="64"/>
                </a:cxn>
                <a:cxn ang="0">
                  <a:pos x="18" y="65"/>
                </a:cxn>
              </a:cxnLst>
              <a:rect l="0" t="0" r="r" b="b"/>
              <a:pathLst>
                <a:path w="32" h="71">
                  <a:moveTo>
                    <a:pt x="18" y="65"/>
                  </a:moveTo>
                  <a:lnTo>
                    <a:pt x="18" y="64"/>
                  </a:lnTo>
                  <a:lnTo>
                    <a:pt x="32" y="4"/>
                  </a:lnTo>
                  <a:lnTo>
                    <a:pt x="15" y="0"/>
                  </a:lnTo>
                  <a:lnTo>
                    <a:pt x="0" y="61"/>
                  </a:lnTo>
                  <a:lnTo>
                    <a:pt x="18" y="65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2" y="68"/>
                  </a:lnTo>
                  <a:lnTo>
                    <a:pt x="5" y="70"/>
                  </a:lnTo>
                  <a:lnTo>
                    <a:pt x="8" y="71"/>
                  </a:lnTo>
                  <a:lnTo>
                    <a:pt x="10" y="71"/>
                  </a:lnTo>
                  <a:lnTo>
                    <a:pt x="13" y="71"/>
                  </a:lnTo>
                  <a:lnTo>
                    <a:pt x="16" y="68"/>
                  </a:lnTo>
                  <a:lnTo>
                    <a:pt x="18" y="64"/>
                  </a:lnTo>
                  <a:lnTo>
                    <a:pt x="18" y="65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74" name="Freeform 46"/>
            <p:cNvSpPr>
              <a:spLocks/>
            </p:cNvSpPr>
            <p:nvPr/>
          </p:nvSpPr>
          <p:spPr bwMode="auto">
            <a:xfrm>
              <a:off x="4166" y="776"/>
              <a:ext cx="38" cy="26"/>
            </a:xfrm>
            <a:custGeom>
              <a:avLst/>
              <a:gdLst/>
              <a:ahLst/>
              <a:cxnLst>
                <a:cxn ang="0">
                  <a:pos x="25" y="26"/>
                </a:cxn>
                <a:cxn ang="0">
                  <a:pos x="32" y="9"/>
                </a:cxn>
                <a:cxn ang="0">
                  <a:pos x="7" y="0"/>
                </a:cxn>
                <a:cxn ang="0">
                  <a:pos x="0" y="16"/>
                </a:cxn>
                <a:cxn ang="0">
                  <a:pos x="25" y="26"/>
                </a:cxn>
                <a:cxn ang="0">
                  <a:pos x="25" y="26"/>
                </a:cxn>
                <a:cxn ang="0">
                  <a:pos x="25" y="26"/>
                </a:cxn>
                <a:cxn ang="0">
                  <a:pos x="29" y="26"/>
                </a:cxn>
                <a:cxn ang="0">
                  <a:pos x="32" y="26"/>
                </a:cxn>
                <a:cxn ang="0">
                  <a:pos x="35" y="24"/>
                </a:cxn>
                <a:cxn ang="0">
                  <a:pos x="36" y="21"/>
                </a:cxn>
                <a:cxn ang="0">
                  <a:pos x="38" y="18"/>
                </a:cxn>
                <a:cxn ang="0">
                  <a:pos x="36" y="15"/>
                </a:cxn>
                <a:cxn ang="0">
                  <a:pos x="35" y="12"/>
                </a:cxn>
                <a:cxn ang="0">
                  <a:pos x="32" y="9"/>
                </a:cxn>
                <a:cxn ang="0">
                  <a:pos x="25" y="26"/>
                </a:cxn>
              </a:cxnLst>
              <a:rect l="0" t="0" r="r" b="b"/>
              <a:pathLst>
                <a:path w="38" h="26">
                  <a:moveTo>
                    <a:pt x="25" y="26"/>
                  </a:moveTo>
                  <a:lnTo>
                    <a:pt x="32" y="9"/>
                  </a:lnTo>
                  <a:lnTo>
                    <a:pt x="7" y="0"/>
                  </a:lnTo>
                  <a:lnTo>
                    <a:pt x="0" y="16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9" y="26"/>
                  </a:lnTo>
                  <a:lnTo>
                    <a:pt x="32" y="26"/>
                  </a:lnTo>
                  <a:lnTo>
                    <a:pt x="35" y="24"/>
                  </a:lnTo>
                  <a:lnTo>
                    <a:pt x="36" y="21"/>
                  </a:lnTo>
                  <a:lnTo>
                    <a:pt x="38" y="18"/>
                  </a:lnTo>
                  <a:lnTo>
                    <a:pt x="36" y="15"/>
                  </a:lnTo>
                  <a:lnTo>
                    <a:pt x="35" y="12"/>
                  </a:lnTo>
                  <a:lnTo>
                    <a:pt x="32" y="9"/>
                  </a:lnTo>
                  <a:lnTo>
                    <a:pt x="25" y="26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75" name="Freeform 47"/>
            <p:cNvSpPr>
              <a:spLocks/>
            </p:cNvSpPr>
            <p:nvPr/>
          </p:nvSpPr>
          <p:spPr bwMode="auto">
            <a:xfrm>
              <a:off x="4214" y="795"/>
              <a:ext cx="36" cy="32"/>
            </a:xfrm>
            <a:custGeom>
              <a:avLst/>
              <a:gdLst/>
              <a:ahLst/>
              <a:cxnLst>
                <a:cxn ang="0">
                  <a:pos x="32" y="16"/>
                </a:cxn>
                <a:cxn ang="0">
                  <a:pos x="32" y="15"/>
                </a:cxn>
                <a:cxn ang="0">
                  <a:pos x="10" y="0"/>
                </a:cxn>
                <a:cxn ang="0">
                  <a:pos x="0" y="16"/>
                </a:cxn>
                <a:cxn ang="0">
                  <a:pos x="22" y="31"/>
                </a:cxn>
                <a:cxn ang="0">
                  <a:pos x="32" y="16"/>
                </a:cxn>
                <a:cxn ang="0">
                  <a:pos x="22" y="31"/>
                </a:cxn>
                <a:cxn ang="0">
                  <a:pos x="25" y="32"/>
                </a:cxn>
                <a:cxn ang="0">
                  <a:pos x="29" y="32"/>
                </a:cxn>
                <a:cxn ang="0">
                  <a:pos x="32" y="31"/>
                </a:cxn>
                <a:cxn ang="0">
                  <a:pos x="35" y="28"/>
                </a:cxn>
                <a:cxn ang="0">
                  <a:pos x="35" y="25"/>
                </a:cxn>
                <a:cxn ang="0">
                  <a:pos x="36" y="21"/>
                </a:cxn>
                <a:cxn ang="0">
                  <a:pos x="35" y="18"/>
                </a:cxn>
                <a:cxn ang="0">
                  <a:pos x="32" y="15"/>
                </a:cxn>
                <a:cxn ang="0">
                  <a:pos x="32" y="16"/>
                </a:cxn>
              </a:cxnLst>
              <a:rect l="0" t="0" r="r" b="b"/>
              <a:pathLst>
                <a:path w="36" h="32">
                  <a:moveTo>
                    <a:pt x="32" y="16"/>
                  </a:moveTo>
                  <a:lnTo>
                    <a:pt x="32" y="15"/>
                  </a:lnTo>
                  <a:lnTo>
                    <a:pt x="10" y="0"/>
                  </a:lnTo>
                  <a:lnTo>
                    <a:pt x="0" y="16"/>
                  </a:lnTo>
                  <a:lnTo>
                    <a:pt x="22" y="31"/>
                  </a:lnTo>
                  <a:lnTo>
                    <a:pt x="32" y="16"/>
                  </a:lnTo>
                  <a:lnTo>
                    <a:pt x="22" y="31"/>
                  </a:lnTo>
                  <a:lnTo>
                    <a:pt x="25" y="32"/>
                  </a:lnTo>
                  <a:lnTo>
                    <a:pt x="29" y="32"/>
                  </a:lnTo>
                  <a:lnTo>
                    <a:pt x="32" y="31"/>
                  </a:lnTo>
                  <a:lnTo>
                    <a:pt x="35" y="28"/>
                  </a:lnTo>
                  <a:lnTo>
                    <a:pt x="35" y="25"/>
                  </a:lnTo>
                  <a:lnTo>
                    <a:pt x="36" y="21"/>
                  </a:lnTo>
                  <a:lnTo>
                    <a:pt x="35" y="18"/>
                  </a:lnTo>
                  <a:lnTo>
                    <a:pt x="32" y="15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76" name="Freeform 48"/>
            <p:cNvSpPr>
              <a:spLocks/>
            </p:cNvSpPr>
            <p:nvPr/>
          </p:nvSpPr>
          <p:spPr bwMode="auto">
            <a:xfrm>
              <a:off x="4250" y="826"/>
              <a:ext cx="31" cy="32"/>
            </a:xfrm>
            <a:custGeom>
              <a:avLst/>
              <a:gdLst/>
              <a:ahLst/>
              <a:cxnLst>
                <a:cxn ang="0">
                  <a:pos x="29" y="18"/>
                </a:cxn>
                <a:cxn ang="0">
                  <a:pos x="28" y="17"/>
                </a:cxn>
                <a:cxn ang="0">
                  <a:pos x="15" y="0"/>
                </a:cxn>
                <a:cxn ang="0">
                  <a:pos x="0" y="11"/>
                </a:cxn>
                <a:cxn ang="0">
                  <a:pos x="15" y="29"/>
                </a:cxn>
                <a:cxn ang="0">
                  <a:pos x="29" y="18"/>
                </a:cxn>
                <a:cxn ang="0">
                  <a:pos x="15" y="29"/>
                </a:cxn>
                <a:cxn ang="0">
                  <a:pos x="18" y="30"/>
                </a:cxn>
                <a:cxn ang="0">
                  <a:pos x="20" y="32"/>
                </a:cxn>
                <a:cxn ang="0">
                  <a:pos x="25" y="30"/>
                </a:cxn>
                <a:cxn ang="0">
                  <a:pos x="28" y="29"/>
                </a:cxn>
                <a:cxn ang="0">
                  <a:pos x="29" y="27"/>
                </a:cxn>
                <a:cxn ang="0">
                  <a:pos x="31" y="23"/>
                </a:cxn>
                <a:cxn ang="0">
                  <a:pos x="31" y="20"/>
                </a:cxn>
                <a:cxn ang="0">
                  <a:pos x="28" y="17"/>
                </a:cxn>
                <a:cxn ang="0">
                  <a:pos x="29" y="18"/>
                </a:cxn>
              </a:cxnLst>
              <a:rect l="0" t="0" r="r" b="b"/>
              <a:pathLst>
                <a:path w="31" h="32">
                  <a:moveTo>
                    <a:pt x="29" y="18"/>
                  </a:moveTo>
                  <a:lnTo>
                    <a:pt x="28" y="17"/>
                  </a:lnTo>
                  <a:lnTo>
                    <a:pt x="15" y="0"/>
                  </a:lnTo>
                  <a:lnTo>
                    <a:pt x="0" y="11"/>
                  </a:lnTo>
                  <a:lnTo>
                    <a:pt x="15" y="29"/>
                  </a:lnTo>
                  <a:lnTo>
                    <a:pt x="29" y="18"/>
                  </a:lnTo>
                  <a:lnTo>
                    <a:pt x="15" y="29"/>
                  </a:lnTo>
                  <a:lnTo>
                    <a:pt x="18" y="30"/>
                  </a:lnTo>
                  <a:lnTo>
                    <a:pt x="20" y="32"/>
                  </a:lnTo>
                  <a:lnTo>
                    <a:pt x="25" y="30"/>
                  </a:lnTo>
                  <a:lnTo>
                    <a:pt x="28" y="29"/>
                  </a:lnTo>
                  <a:lnTo>
                    <a:pt x="29" y="27"/>
                  </a:lnTo>
                  <a:lnTo>
                    <a:pt x="31" y="23"/>
                  </a:lnTo>
                  <a:lnTo>
                    <a:pt x="31" y="20"/>
                  </a:lnTo>
                  <a:lnTo>
                    <a:pt x="28" y="17"/>
                  </a:lnTo>
                  <a:lnTo>
                    <a:pt x="29" y="18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77" name="Freeform 49"/>
            <p:cNvSpPr>
              <a:spLocks/>
            </p:cNvSpPr>
            <p:nvPr/>
          </p:nvSpPr>
          <p:spPr bwMode="auto">
            <a:xfrm>
              <a:off x="4234" y="811"/>
              <a:ext cx="32" cy="31"/>
            </a:xfrm>
            <a:custGeom>
              <a:avLst/>
              <a:gdLst/>
              <a:ahLst/>
              <a:cxnLst>
                <a:cxn ang="0">
                  <a:pos x="31" y="15"/>
                </a:cxn>
                <a:cxn ang="0">
                  <a:pos x="29" y="15"/>
                </a:cxn>
                <a:cxn ang="0">
                  <a:pos x="12" y="0"/>
                </a:cxn>
                <a:cxn ang="0">
                  <a:pos x="0" y="13"/>
                </a:cxn>
                <a:cxn ang="0">
                  <a:pos x="18" y="28"/>
                </a:cxn>
                <a:cxn ang="0">
                  <a:pos x="31" y="15"/>
                </a:cxn>
                <a:cxn ang="0">
                  <a:pos x="18" y="28"/>
                </a:cxn>
                <a:cxn ang="0">
                  <a:pos x="21" y="31"/>
                </a:cxn>
                <a:cxn ang="0">
                  <a:pos x="25" y="31"/>
                </a:cxn>
                <a:cxn ang="0">
                  <a:pos x="28" y="29"/>
                </a:cxn>
                <a:cxn ang="0">
                  <a:pos x="31" y="26"/>
                </a:cxn>
                <a:cxn ang="0">
                  <a:pos x="32" y="23"/>
                </a:cxn>
                <a:cxn ang="0">
                  <a:pos x="32" y="20"/>
                </a:cxn>
                <a:cxn ang="0">
                  <a:pos x="32" y="18"/>
                </a:cxn>
                <a:cxn ang="0">
                  <a:pos x="29" y="15"/>
                </a:cxn>
                <a:cxn ang="0">
                  <a:pos x="31" y="15"/>
                </a:cxn>
              </a:cxnLst>
              <a:rect l="0" t="0" r="r" b="b"/>
              <a:pathLst>
                <a:path w="32" h="31">
                  <a:moveTo>
                    <a:pt x="31" y="15"/>
                  </a:moveTo>
                  <a:lnTo>
                    <a:pt x="29" y="15"/>
                  </a:lnTo>
                  <a:lnTo>
                    <a:pt x="12" y="0"/>
                  </a:lnTo>
                  <a:lnTo>
                    <a:pt x="0" y="13"/>
                  </a:lnTo>
                  <a:lnTo>
                    <a:pt x="18" y="28"/>
                  </a:lnTo>
                  <a:lnTo>
                    <a:pt x="31" y="15"/>
                  </a:lnTo>
                  <a:lnTo>
                    <a:pt x="18" y="28"/>
                  </a:lnTo>
                  <a:lnTo>
                    <a:pt x="21" y="31"/>
                  </a:lnTo>
                  <a:lnTo>
                    <a:pt x="25" y="31"/>
                  </a:lnTo>
                  <a:lnTo>
                    <a:pt x="28" y="29"/>
                  </a:lnTo>
                  <a:lnTo>
                    <a:pt x="31" y="26"/>
                  </a:lnTo>
                  <a:lnTo>
                    <a:pt x="32" y="23"/>
                  </a:lnTo>
                  <a:lnTo>
                    <a:pt x="32" y="20"/>
                  </a:lnTo>
                  <a:lnTo>
                    <a:pt x="32" y="18"/>
                  </a:lnTo>
                  <a:lnTo>
                    <a:pt x="29" y="15"/>
                  </a:lnTo>
                  <a:lnTo>
                    <a:pt x="31" y="15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6351588" y="1763713"/>
            <a:ext cx="652462" cy="412750"/>
            <a:chOff x="3901" y="844"/>
            <a:chExt cx="411" cy="260"/>
          </a:xfrm>
        </p:grpSpPr>
        <p:sp>
          <p:nvSpPr>
            <p:cNvPr id="611379" name="Freeform 51"/>
            <p:cNvSpPr>
              <a:spLocks/>
            </p:cNvSpPr>
            <p:nvPr/>
          </p:nvSpPr>
          <p:spPr bwMode="auto">
            <a:xfrm>
              <a:off x="3901" y="1065"/>
              <a:ext cx="25" cy="39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19" y="33"/>
                </a:cxn>
                <a:cxn ang="0">
                  <a:pos x="25" y="4"/>
                </a:cxn>
                <a:cxn ang="0">
                  <a:pos x="8" y="0"/>
                </a:cxn>
                <a:cxn ang="0">
                  <a:pos x="0" y="29"/>
                </a:cxn>
                <a:cxn ang="0">
                  <a:pos x="0" y="29"/>
                </a:cxn>
                <a:cxn ang="0">
                  <a:pos x="0" y="29"/>
                </a:cxn>
                <a:cxn ang="0">
                  <a:pos x="0" y="33"/>
                </a:cxn>
                <a:cxn ang="0">
                  <a:pos x="2" y="36"/>
                </a:cxn>
                <a:cxn ang="0">
                  <a:pos x="5" y="37"/>
                </a:cxn>
                <a:cxn ang="0">
                  <a:pos x="8" y="39"/>
                </a:cxn>
                <a:cxn ang="0">
                  <a:pos x="10" y="39"/>
                </a:cxn>
                <a:cxn ang="0">
                  <a:pos x="15" y="39"/>
                </a:cxn>
                <a:cxn ang="0">
                  <a:pos x="18" y="36"/>
                </a:cxn>
                <a:cxn ang="0">
                  <a:pos x="19" y="33"/>
                </a:cxn>
                <a:cxn ang="0">
                  <a:pos x="0" y="29"/>
                </a:cxn>
              </a:cxnLst>
              <a:rect l="0" t="0" r="r" b="b"/>
              <a:pathLst>
                <a:path w="25" h="39">
                  <a:moveTo>
                    <a:pt x="0" y="29"/>
                  </a:moveTo>
                  <a:lnTo>
                    <a:pt x="19" y="33"/>
                  </a:lnTo>
                  <a:lnTo>
                    <a:pt x="25" y="4"/>
                  </a:lnTo>
                  <a:lnTo>
                    <a:pt x="8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2" y="36"/>
                  </a:lnTo>
                  <a:lnTo>
                    <a:pt x="5" y="37"/>
                  </a:lnTo>
                  <a:lnTo>
                    <a:pt x="8" y="39"/>
                  </a:lnTo>
                  <a:lnTo>
                    <a:pt x="10" y="39"/>
                  </a:lnTo>
                  <a:lnTo>
                    <a:pt x="15" y="39"/>
                  </a:lnTo>
                  <a:lnTo>
                    <a:pt x="18" y="36"/>
                  </a:lnTo>
                  <a:lnTo>
                    <a:pt x="19" y="3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80" name="Freeform 52"/>
            <p:cNvSpPr>
              <a:spLocks/>
            </p:cNvSpPr>
            <p:nvPr/>
          </p:nvSpPr>
          <p:spPr bwMode="auto">
            <a:xfrm>
              <a:off x="3919" y="1004"/>
              <a:ext cx="26" cy="44"/>
            </a:xfrm>
            <a:custGeom>
              <a:avLst/>
              <a:gdLst/>
              <a:ahLst/>
              <a:cxnLst>
                <a:cxn ang="0">
                  <a:pos x="17" y="37"/>
                </a:cxn>
                <a:cxn ang="0">
                  <a:pos x="17" y="37"/>
                </a:cxn>
                <a:cxn ang="0">
                  <a:pos x="26" y="6"/>
                </a:cxn>
                <a:cxn ang="0">
                  <a:pos x="8" y="0"/>
                </a:cxn>
                <a:cxn ang="0">
                  <a:pos x="0" y="31"/>
                </a:cxn>
                <a:cxn ang="0">
                  <a:pos x="17" y="37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0" y="40"/>
                </a:cxn>
                <a:cxn ang="0">
                  <a:pos x="3" y="41"/>
                </a:cxn>
                <a:cxn ang="0">
                  <a:pos x="5" y="42"/>
                </a:cxn>
                <a:cxn ang="0">
                  <a:pos x="8" y="44"/>
                </a:cxn>
                <a:cxn ang="0">
                  <a:pos x="13" y="42"/>
                </a:cxn>
                <a:cxn ang="0">
                  <a:pos x="16" y="41"/>
                </a:cxn>
                <a:cxn ang="0">
                  <a:pos x="17" y="37"/>
                </a:cxn>
              </a:cxnLst>
              <a:rect l="0" t="0" r="r" b="b"/>
              <a:pathLst>
                <a:path w="26" h="44">
                  <a:moveTo>
                    <a:pt x="17" y="37"/>
                  </a:moveTo>
                  <a:lnTo>
                    <a:pt x="17" y="37"/>
                  </a:lnTo>
                  <a:lnTo>
                    <a:pt x="26" y="6"/>
                  </a:lnTo>
                  <a:lnTo>
                    <a:pt x="8" y="0"/>
                  </a:lnTo>
                  <a:lnTo>
                    <a:pt x="0" y="31"/>
                  </a:lnTo>
                  <a:lnTo>
                    <a:pt x="17" y="3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40"/>
                  </a:lnTo>
                  <a:lnTo>
                    <a:pt x="3" y="41"/>
                  </a:lnTo>
                  <a:lnTo>
                    <a:pt x="5" y="42"/>
                  </a:lnTo>
                  <a:lnTo>
                    <a:pt x="8" y="44"/>
                  </a:lnTo>
                  <a:lnTo>
                    <a:pt x="13" y="42"/>
                  </a:lnTo>
                  <a:lnTo>
                    <a:pt x="16" y="41"/>
                  </a:lnTo>
                  <a:lnTo>
                    <a:pt x="17" y="37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81" name="Freeform 53"/>
            <p:cNvSpPr>
              <a:spLocks/>
            </p:cNvSpPr>
            <p:nvPr/>
          </p:nvSpPr>
          <p:spPr bwMode="auto">
            <a:xfrm>
              <a:off x="4272" y="863"/>
              <a:ext cx="29" cy="34"/>
            </a:xfrm>
            <a:custGeom>
              <a:avLst/>
              <a:gdLst/>
              <a:ahLst/>
              <a:cxnLst>
                <a:cxn ang="0">
                  <a:pos x="27" y="22"/>
                </a:cxn>
                <a:cxn ang="0">
                  <a:pos x="27" y="21"/>
                </a:cxn>
                <a:cxn ang="0">
                  <a:pos x="16" y="0"/>
                </a:cxn>
                <a:cxn ang="0">
                  <a:pos x="0" y="9"/>
                </a:cxn>
                <a:cxn ang="0">
                  <a:pos x="11" y="29"/>
                </a:cxn>
                <a:cxn ang="0">
                  <a:pos x="27" y="22"/>
                </a:cxn>
                <a:cxn ang="0">
                  <a:pos x="11" y="29"/>
                </a:cxn>
                <a:cxn ang="0">
                  <a:pos x="14" y="32"/>
                </a:cxn>
                <a:cxn ang="0">
                  <a:pos x="17" y="34"/>
                </a:cxn>
                <a:cxn ang="0">
                  <a:pos x="20" y="34"/>
                </a:cxn>
                <a:cxn ang="0">
                  <a:pos x="24" y="34"/>
                </a:cxn>
                <a:cxn ang="0">
                  <a:pos x="26" y="31"/>
                </a:cxn>
                <a:cxn ang="0">
                  <a:pos x="29" y="28"/>
                </a:cxn>
                <a:cxn ang="0">
                  <a:pos x="29" y="25"/>
                </a:cxn>
                <a:cxn ang="0">
                  <a:pos x="27" y="21"/>
                </a:cxn>
                <a:cxn ang="0">
                  <a:pos x="27" y="22"/>
                </a:cxn>
              </a:cxnLst>
              <a:rect l="0" t="0" r="r" b="b"/>
              <a:pathLst>
                <a:path w="29" h="34">
                  <a:moveTo>
                    <a:pt x="27" y="22"/>
                  </a:moveTo>
                  <a:lnTo>
                    <a:pt x="27" y="21"/>
                  </a:lnTo>
                  <a:lnTo>
                    <a:pt x="16" y="0"/>
                  </a:lnTo>
                  <a:lnTo>
                    <a:pt x="0" y="9"/>
                  </a:lnTo>
                  <a:lnTo>
                    <a:pt x="11" y="29"/>
                  </a:lnTo>
                  <a:lnTo>
                    <a:pt x="27" y="22"/>
                  </a:lnTo>
                  <a:lnTo>
                    <a:pt x="11" y="29"/>
                  </a:lnTo>
                  <a:lnTo>
                    <a:pt x="14" y="32"/>
                  </a:lnTo>
                  <a:lnTo>
                    <a:pt x="17" y="34"/>
                  </a:lnTo>
                  <a:lnTo>
                    <a:pt x="20" y="34"/>
                  </a:lnTo>
                  <a:lnTo>
                    <a:pt x="24" y="34"/>
                  </a:lnTo>
                  <a:lnTo>
                    <a:pt x="26" y="31"/>
                  </a:lnTo>
                  <a:lnTo>
                    <a:pt x="29" y="28"/>
                  </a:lnTo>
                  <a:lnTo>
                    <a:pt x="29" y="25"/>
                  </a:lnTo>
                  <a:lnTo>
                    <a:pt x="27" y="21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82" name="Freeform 54"/>
            <p:cNvSpPr>
              <a:spLocks/>
            </p:cNvSpPr>
            <p:nvPr/>
          </p:nvSpPr>
          <p:spPr bwMode="auto">
            <a:xfrm>
              <a:off x="4291" y="908"/>
              <a:ext cx="21" cy="34"/>
            </a:xfrm>
            <a:custGeom>
              <a:avLst/>
              <a:gdLst/>
              <a:ahLst/>
              <a:cxnLst>
                <a:cxn ang="0">
                  <a:pos x="21" y="25"/>
                </a:cxn>
                <a:cxn ang="0">
                  <a:pos x="21" y="23"/>
                </a:cxn>
                <a:cxn ang="0">
                  <a:pos x="19" y="0"/>
                </a:cxn>
                <a:cxn ang="0">
                  <a:pos x="0" y="3"/>
                </a:cxn>
                <a:cxn ang="0">
                  <a:pos x="4" y="26"/>
                </a:cxn>
                <a:cxn ang="0">
                  <a:pos x="21" y="25"/>
                </a:cxn>
                <a:cxn ang="0">
                  <a:pos x="4" y="26"/>
                </a:cxn>
                <a:cxn ang="0">
                  <a:pos x="5" y="29"/>
                </a:cxn>
                <a:cxn ang="0">
                  <a:pos x="7" y="32"/>
                </a:cxn>
                <a:cxn ang="0">
                  <a:pos x="11" y="34"/>
                </a:cxn>
                <a:cxn ang="0">
                  <a:pos x="14" y="34"/>
                </a:cxn>
                <a:cxn ang="0">
                  <a:pos x="17" y="32"/>
                </a:cxn>
                <a:cxn ang="0">
                  <a:pos x="20" y="31"/>
                </a:cxn>
                <a:cxn ang="0">
                  <a:pos x="21" y="28"/>
                </a:cxn>
                <a:cxn ang="0">
                  <a:pos x="21" y="23"/>
                </a:cxn>
                <a:cxn ang="0">
                  <a:pos x="21" y="25"/>
                </a:cxn>
              </a:cxnLst>
              <a:rect l="0" t="0" r="r" b="b"/>
              <a:pathLst>
                <a:path w="21" h="34">
                  <a:moveTo>
                    <a:pt x="21" y="25"/>
                  </a:moveTo>
                  <a:lnTo>
                    <a:pt x="21" y="23"/>
                  </a:lnTo>
                  <a:lnTo>
                    <a:pt x="19" y="0"/>
                  </a:lnTo>
                  <a:lnTo>
                    <a:pt x="0" y="3"/>
                  </a:lnTo>
                  <a:lnTo>
                    <a:pt x="4" y="26"/>
                  </a:lnTo>
                  <a:lnTo>
                    <a:pt x="21" y="25"/>
                  </a:lnTo>
                  <a:lnTo>
                    <a:pt x="4" y="26"/>
                  </a:lnTo>
                  <a:lnTo>
                    <a:pt x="5" y="29"/>
                  </a:lnTo>
                  <a:lnTo>
                    <a:pt x="7" y="32"/>
                  </a:lnTo>
                  <a:lnTo>
                    <a:pt x="11" y="34"/>
                  </a:lnTo>
                  <a:lnTo>
                    <a:pt x="14" y="34"/>
                  </a:lnTo>
                  <a:lnTo>
                    <a:pt x="17" y="32"/>
                  </a:lnTo>
                  <a:lnTo>
                    <a:pt x="20" y="31"/>
                  </a:lnTo>
                  <a:lnTo>
                    <a:pt x="21" y="28"/>
                  </a:lnTo>
                  <a:lnTo>
                    <a:pt x="21" y="23"/>
                  </a:lnTo>
                  <a:lnTo>
                    <a:pt x="21" y="25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83" name="Freeform 55"/>
            <p:cNvSpPr>
              <a:spLocks/>
            </p:cNvSpPr>
            <p:nvPr/>
          </p:nvSpPr>
          <p:spPr bwMode="auto">
            <a:xfrm>
              <a:off x="3909" y="1035"/>
              <a:ext cx="27" cy="43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17" y="36"/>
                </a:cxn>
                <a:cxn ang="0">
                  <a:pos x="27" y="6"/>
                </a:cxn>
                <a:cxn ang="0">
                  <a:pos x="10" y="0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0" y="30"/>
                </a:cxn>
                <a:cxn ang="0">
                  <a:pos x="0" y="35"/>
                </a:cxn>
                <a:cxn ang="0">
                  <a:pos x="1" y="39"/>
                </a:cxn>
                <a:cxn ang="0">
                  <a:pos x="2" y="40"/>
                </a:cxn>
                <a:cxn ang="0">
                  <a:pos x="5" y="42"/>
                </a:cxn>
                <a:cxn ang="0">
                  <a:pos x="10" y="43"/>
                </a:cxn>
                <a:cxn ang="0">
                  <a:pos x="13" y="42"/>
                </a:cxn>
                <a:cxn ang="0">
                  <a:pos x="15" y="40"/>
                </a:cxn>
                <a:cxn ang="0">
                  <a:pos x="17" y="36"/>
                </a:cxn>
                <a:cxn ang="0">
                  <a:pos x="0" y="32"/>
                </a:cxn>
              </a:cxnLst>
              <a:rect l="0" t="0" r="r" b="b"/>
              <a:pathLst>
                <a:path w="27" h="43">
                  <a:moveTo>
                    <a:pt x="0" y="32"/>
                  </a:moveTo>
                  <a:lnTo>
                    <a:pt x="17" y="36"/>
                  </a:lnTo>
                  <a:lnTo>
                    <a:pt x="27" y="6"/>
                  </a:lnTo>
                  <a:lnTo>
                    <a:pt x="10" y="0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1" y="39"/>
                  </a:lnTo>
                  <a:lnTo>
                    <a:pt x="2" y="40"/>
                  </a:lnTo>
                  <a:lnTo>
                    <a:pt x="5" y="42"/>
                  </a:lnTo>
                  <a:lnTo>
                    <a:pt x="10" y="43"/>
                  </a:lnTo>
                  <a:lnTo>
                    <a:pt x="13" y="42"/>
                  </a:lnTo>
                  <a:lnTo>
                    <a:pt x="15" y="40"/>
                  </a:lnTo>
                  <a:lnTo>
                    <a:pt x="17" y="36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84" name="Freeform 56"/>
            <p:cNvSpPr>
              <a:spLocks/>
            </p:cNvSpPr>
            <p:nvPr/>
          </p:nvSpPr>
          <p:spPr bwMode="auto">
            <a:xfrm>
              <a:off x="4263" y="844"/>
              <a:ext cx="26" cy="32"/>
            </a:xfrm>
            <a:custGeom>
              <a:avLst/>
              <a:gdLst/>
              <a:ahLst/>
              <a:cxnLst>
                <a:cxn ang="0">
                  <a:pos x="9" y="28"/>
                </a:cxn>
                <a:cxn ang="0">
                  <a:pos x="25" y="19"/>
                </a:cxn>
                <a:cxn ang="0">
                  <a:pos x="16" y="0"/>
                </a:cxn>
                <a:cxn ang="0">
                  <a:pos x="0" y="8"/>
                </a:cxn>
                <a:cxn ang="0">
                  <a:pos x="9" y="27"/>
                </a:cxn>
                <a:cxn ang="0">
                  <a:pos x="9" y="28"/>
                </a:cxn>
                <a:cxn ang="0">
                  <a:pos x="9" y="27"/>
                </a:cxn>
                <a:cxn ang="0">
                  <a:pos x="10" y="31"/>
                </a:cxn>
                <a:cxn ang="0">
                  <a:pos x="15" y="32"/>
                </a:cxn>
                <a:cxn ang="0">
                  <a:pos x="18" y="32"/>
                </a:cxn>
                <a:cxn ang="0">
                  <a:pos x="20" y="32"/>
                </a:cxn>
                <a:cxn ang="0">
                  <a:pos x="23" y="29"/>
                </a:cxn>
                <a:cxn ang="0">
                  <a:pos x="25" y="27"/>
                </a:cxn>
                <a:cxn ang="0">
                  <a:pos x="26" y="24"/>
                </a:cxn>
                <a:cxn ang="0">
                  <a:pos x="25" y="19"/>
                </a:cxn>
                <a:cxn ang="0">
                  <a:pos x="9" y="28"/>
                </a:cxn>
              </a:cxnLst>
              <a:rect l="0" t="0" r="r" b="b"/>
              <a:pathLst>
                <a:path w="26" h="32">
                  <a:moveTo>
                    <a:pt x="9" y="28"/>
                  </a:moveTo>
                  <a:lnTo>
                    <a:pt x="25" y="19"/>
                  </a:lnTo>
                  <a:lnTo>
                    <a:pt x="16" y="0"/>
                  </a:lnTo>
                  <a:lnTo>
                    <a:pt x="0" y="8"/>
                  </a:lnTo>
                  <a:lnTo>
                    <a:pt x="9" y="27"/>
                  </a:lnTo>
                  <a:lnTo>
                    <a:pt x="9" y="28"/>
                  </a:lnTo>
                  <a:lnTo>
                    <a:pt x="9" y="27"/>
                  </a:lnTo>
                  <a:lnTo>
                    <a:pt x="10" y="31"/>
                  </a:lnTo>
                  <a:lnTo>
                    <a:pt x="15" y="32"/>
                  </a:lnTo>
                  <a:lnTo>
                    <a:pt x="18" y="32"/>
                  </a:lnTo>
                  <a:lnTo>
                    <a:pt x="20" y="32"/>
                  </a:lnTo>
                  <a:lnTo>
                    <a:pt x="23" y="29"/>
                  </a:lnTo>
                  <a:lnTo>
                    <a:pt x="25" y="27"/>
                  </a:lnTo>
                  <a:lnTo>
                    <a:pt x="26" y="24"/>
                  </a:lnTo>
                  <a:lnTo>
                    <a:pt x="25" y="19"/>
                  </a:lnTo>
                  <a:lnTo>
                    <a:pt x="9" y="28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85" name="Freeform 57"/>
            <p:cNvSpPr>
              <a:spLocks/>
            </p:cNvSpPr>
            <p:nvPr/>
          </p:nvSpPr>
          <p:spPr bwMode="auto">
            <a:xfrm>
              <a:off x="4283" y="885"/>
              <a:ext cx="27" cy="35"/>
            </a:xfrm>
            <a:custGeom>
              <a:avLst/>
              <a:gdLst/>
              <a:ahLst/>
              <a:cxnLst>
                <a:cxn ang="0">
                  <a:pos x="27" y="23"/>
                </a:cxn>
                <a:cxn ang="0">
                  <a:pos x="25" y="22"/>
                </a:cxn>
                <a:cxn ang="0">
                  <a:pos x="16" y="0"/>
                </a:cxn>
                <a:cxn ang="0">
                  <a:pos x="0" y="6"/>
                </a:cxn>
                <a:cxn ang="0">
                  <a:pos x="9" y="29"/>
                </a:cxn>
                <a:cxn ang="0">
                  <a:pos x="27" y="23"/>
                </a:cxn>
                <a:cxn ang="0">
                  <a:pos x="9" y="29"/>
                </a:cxn>
                <a:cxn ang="0">
                  <a:pos x="11" y="32"/>
                </a:cxn>
                <a:cxn ang="0">
                  <a:pos x="13" y="33"/>
                </a:cxn>
                <a:cxn ang="0">
                  <a:pos x="18" y="35"/>
                </a:cxn>
                <a:cxn ang="0">
                  <a:pos x="21" y="33"/>
                </a:cxn>
                <a:cxn ang="0">
                  <a:pos x="24" y="32"/>
                </a:cxn>
                <a:cxn ang="0">
                  <a:pos x="25" y="29"/>
                </a:cxn>
                <a:cxn ang="0">
                  <a:pos x="27" y="26"/>
                </a:cxn>
                <a:cxn ang="0">
                  <a:pos x="25" y="22"/>
                </a:cxn>
                <a:cxn ang="0">
                  <a:pos x="27" y="23"/>
                </a:cxn>
              </a:cxnLst>
              <a:rect l="0" t="0" r="r" b="b"/>
              <a:pathLst>
                <a:path w="27" h="35">
                  <a:moveTo>
                    <a:pt x="27" y="23"/>
                  </a:moveTo>
                  <a:lnTo>
                    <a:pt x="25" y="22"/>
                  </a:lnTo>
                  <a:lnTo>
                    <a:pt x="16" y="0"/>
                  </a:lnTo>
                  <a:lnTo>
                    <a:pt x="0" y="6"/>
                  </a:lnTo>
                  <a:lnTo>
                    <a:pt x="9" y="29"/>
                  </a:lnTo>
                  <a:lnTo>
                    <a:pt x="27" y="23"/>
                  </a:lnTo>
                  <a:lnTo>
                    <a:pt x="9" y="29"/>
                  </a:lnTo>
                  <a:lnTo>
                    <a:pt x="11" y="32"/>
                  </a:lnTo>
                  <a:lnTo>
                    <a:pt x="13" y="33"/>
                  </a:lnTo>
                  <a:lnTo>
                    <a:pt x="18" y="35"/>
                  </a:lnTo>
                  <a:lnTo>
                    <a:pt x="21" y="33"/>
                  </a:lnTo>
                  <a:lnTo>
                    <a:pt x="24" y="32"/>
                  </a:lnTo>
                  <a:lnTo>
                    <a:pt x="25" y="29"/>
                  </a:lnTo>
                  <a:lnTo>
                    <a:pt x="27" y="26"/>
                  </a:lnTo>
                  <a:lnTo>
                    <a:pt x="25" y="22"/>
                  </a:lnTo>
                  <a:lnTo>
                    <a:pt x="27" y="23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" name="Group 58"/>
          <p:cNvGrpSpPr>
            <a:grpSpLocks/>
          </p:cNvGrpSpPr>
          <p:nvPr/>
        </p:nvGrpSpPr>
        <p:grpSpPr bwMode="auto">
          <a:xfrm>
            <a:off x="6329363" y="1905000"/>
            <a:ext cx="677862" cy="414338"/>
            <a:chOff x="3887" y="933"/>
            <a:chExt cx="427" cy="261"/>
          </a:xfrm>
        </p:grpSpPr>
        <p:sp>
          <p:nvSpPr>
            <p:cNvPr id="611387" name="Freeform 59"/>
            <p:cNvSpPr>
              <a:spLocks/>
            </p:cNvSpPr>
            <p:nvPr/>
          </p:nvSpPr>
          <p:spPr bwMode="auto">
            <a:xfrm>
              <a:off x="3894" y="1124"/>
              <a:ext cx="22" cy="41"/>
            </a:xfrm>
            <a:custGeom>
              <a:avLst/>
              <a:gdLst/>
              <a:ahLst/>
              <a:cxnLst>
                <a:cxn ang="0">
                  <a:pos x="17" y="35"/>
                </a:cxn>
                <a:cxn ang="0">
                  <a:pos x="17" y="33"/>
                </a:cxn>
                <a:cxn ang="0">
                  <a:pos x="22" y="3"/>
                </a:cxn>
                <a:cxn ang="0">
                  <a:pos x="4" y="0"/>
                </a:cxn>
                <a:cxn ang="0">
                  <a:pos x="0" y="31"/>
                </a:cxn>
                <a:cxn ang="0">
                  <a:pos x="17" y="35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1" y="38"/>
                </a:cxn>
                <a:cxn ang="0">
                  <a:pos x="4" y="41"/>
                </a:cxn>
                <a:cxn ang="0">
                  <a:pos x="7" y="41"/>
                </a:cxn>
                <a:cxn ang="0">
                  <a:pos x="10" y="41"/>
                </a:cxn>
                <a:cxn ang="0">
                  <a:pos x="13" y="39"/>
                </a:cxn>
                <a:cxn ang="0">
                  <a:pos x="16" y="38"/>
                </a:cxn>
                <a:cxn ang="0">
                  <a:pos x="17" y="33"/>
                </a:cxn>
                <a:cxn ang="0">
                  <a:pos x="17" y="35"/>
                </a:cxn>
              </a:cxnLst>
              <a:rect l="0" t="0" r="r" b="b"/>
              <a:pathLst>
                <a:path w="22" h="41">
                  <a:moveTo>
                    <a:pt x="17" y="35"/>
                  </a:moveTo>
                  <a:lnTo>
                    <a:pt x="17" y="33"/>
                  </a:lnTo>
                  <a:lnTo>
                    <a:pt x="22" y="3"/>
                  </a:lnTo>
                  <a:lnTo>
                    <a:pt x="4" y="0"/>
                  </a:lnTo>
                  <a:lnTo>
                    <a:pt x="0" y="31"/>
                  </a:lnTo>
                  <a:lnTo>
                    <a:pt x="17" y="35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1" y="38"/>
                  </a:lnTo>
                  <a:lnTo>
                    <a:pt x="4" y="41"/>
                  </a:lnTo>
                  <a:lnTo>
                    <a:pt x="7" y="41"/>
                  </a:lnTo>
                  <a:lnTo>
                    <a:pt x="10" y="41"/>
                  </a:lnTo>
                  <a:lnTo>
                    <a:pt x="13" y="39"/>
                  </a:lnTo>
                  <a:lnTo>
                    <a:pt x="16" y="38"/>
                  </a:lnTo>
                  <a:lnTo>
                    <a:pt x="17" y="33"/>
                  </a:lnTo>
                  <a:lnTo>
                    <a:pt x="17" y="35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88" name="Freeform 60"/>
            <p:cNvSpPr>
              <a:spLocks/>
            </p:cNvSpPr>
            <p:nvPr/>
          </p:nvSpPr>
          <p:spPr bwMode="auto">
            <a:xfrm>
              <a:off x="3898" y="1094"/>
              <a:ext cx="22" cy="40"/>
            </a:xfrm>
            <a:custGeom>
              <a:avLst/>
              <a:gdLst/>
              <a:ahLst/>
              <a:cxnLst>
                <a:cxn ang="0">
                  <a:pos x="18" y="33"/>
                </a:cxn>
                <a:cxn ang="0">
                  <a:pos x="18" y="33"/>
                </a:cxn>
                <a:cxn ang="0">
                  <a:pos x="22" y="3"/>
                </a:cxn>
                <a:cxn ang="0">
                  <a:pos x="3" y="0"/>
                </a:cxn>
                <a:cxn ang="0">
                  <a:pos x="0" y="30"/>
                </a:cxn>
                <a:cxn ang="0">
                  <a:pos x="18" y="33"/>
                </a:cxn>
                <a:cxn ang="0">
                  <a:pos x="0" y="30"/>
                </a:cxn>
                <a:cxn ang="0">
                  <a:pos x="0" y="34"/>
                </a:cxn>
                <a:cxn ang="0">
                  <a:pos x="2" y="37"/>
                </a:cxn>
                <a:cxn ang="0">
                  <a:pos x="5" y="40"/>
                </a:cxn>
                <a:cxn ang="0">
                  <a:pos x="8" y="40"/>
                </a:cxn>
                <a:cxn ang="0">
                  <a:pos x="11" y="40"/>
                </a:cxn>
                <a:cxn ang="0">
                  <a:pos x="13" y="39"/>
                </a:cxn>
                <a:cxn ang="0">
                  <a:pos x="16" y="37"/>
                </a:cxn>
                <a:cxn ang="0">
                  <a:pos x="18" y="33"/>
                </a:cxn>
              </a:cxnLst>
              <a:rect l="0" t="0" r="r" b="b"/>
              <a:pathLst>
                <a:path w="22" h="40">
                  <a:moveTo>
                    <a:pt x="18" y="33"/>
                  </a:moveTo>
                  <a:lnTo>
                    <a:pt x="18" y="33"/>
                  </a:lnTo>
                  <a:lnTo>
                    <a:pt x="22" y="3"/>
                  </a:lnTo>
                  <a:lnTo>
                    <a:pt x="3" y="0"/>
                  </a:lnTo>
                  <a:lnTo>
                    <a:pt x="0" y="30"/>
                  </a:lnTo>
                  <a:lnTo>
                    <a:pt x="18" y="33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2" y="37"/>
                  </a:lnTo>
                  <a:lnTo>
                    <a:pt x="5" y="40"/>
                  </a:lnTo>
                  <a:lnTo>
                    <a:pt x="8" y="40"/>
                  </a:lnTo>
                  <a:lnTo>
                    <a:pt x="11" y="40"/>
                  </a:lnTo>
                  <a:lnTo>
                    <a:pt x="13" y="39"/>
                  </a:lnTo>
                  <a:lnTo>
                    <a:pt x="16" y="37"/>
                  </a:lnTo>
                  <a:lnTo>
                    <a:pt x="18" y="33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89" name="Freeform 61"/>
            <p:cNvSpPr>
              <a:spLocks/>
            </p:cNvSpPr>
            <p:nvPr/>
          </p:nvSpPr>
          <p:spPr bwMode="auto">
            <a:xfrm>
              <a:off x="3887" y="1155"/>
              <a:ext cx="24" cy="39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7" y="31"/>
                </a:cxn>
                <a:cxn ang="0">
                  <a:pos x="24" y="4"/>
                </a:cxn>
                <a:cxn ang="0">
                  <a:pos x="7" y="0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0" y="28"/>
                </a:cxn>
                <a:cxn ang="0">
                  <a:pos x="0" y="31"/>
                </a:cxn>
                <a:cxn ang="0">
                  <a:pos x="1" y="36"/>
                </a:cxn>
                <a:cxn ang="0">
                  <a:pos x="3" y="37"/>
                </a:cxn>
                <a:cxn ang="0">
                  <a:pos x="6" y="39"/>
                </a:cxn>
                <a:cxn ang="0">
                  <a:pos x="10" y="39"/>
                </a:cxn>
                <a:cxn ang="0">
                  <a:pos x="13" y="39"/>
                </a:cxn>
                <a:cxn ang="0">
                  <a:pos x="16" y="36"/>
                </a:cxn>
                <a:cxn ang="0">
                  <a:pos x="17" y="31"/>
                </a:cxn>
                <a:cxn ang="0">
                  <a:pos x="0" y="30"/>
                </a:cxn>
              </a:cxnLst>
              <a:rect l="0" t="0" r="r" b="b"/>
              <a:pathLst>
                <a:path w="24" h="39">
                  <a:moveTo>
                    <a:pt x="0" y="30"/>
                  </a:moveTo>
                  <a:lnTo>
                    <a:pt x="17" y="31"/>
                  </a:lnTo>
                  <a:lnTo>
                    <a:pt x="24" y="4"/>
                  </a:lnTo>
                  <a:lnTo>
                    <a:pt x="7" y="0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1" y="36"/>
                  </a:lnTo>
                  <a:lnTo>
                    <a:pt x="3" y="37"/>
                  </a:lnTo>
                  <a:lnTo>
                    <a:pt x="6" y="39"/>
                  </a:lnTo>
                  <a:lnTo>
                    <a:pt x="10" y="39"/>
                  </a:lnTo>
                  <a:lnTo>
                    <a:pt x="13" y="39"/>
                  </a:lnTo>
                  <a:lnTo>
                    <a:pt x="16" y="36"/>
                  </a:lnTo>
                  <a:lnTo>
                    <a:pt x="17" y="31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90" name="Freeform 62"/>
            <p:cNvSpPr>
              <a:spLocks/>
            </p:cNvSpPr>
            <p:nvPr/>
          </p:nvSpPr>
          <p:spPr bwMode="auto">
            <a:xfrm>
              <a:off x="4295" y="933"/>
              <a:ext cx="19" cy="33"/>
            </a:xfrm>
            <a:custGeom>
              <a:avLst/>
              <a:gdLst/>
              <a:ahLst/>
              <a:cxnLst>
                <a:cxn ang="0">
                  <a:pos x="19" y="24"/>
                </a:cxn>
                <a:cxn ang="0">
                  <a:pos x="19" y="23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1" y="24"/>
                </a:cxn>
                <a:cxn ang="0">
                  <a:pos x="19" y="24"/>
                </a:cxn>
                <a:cxn ang="0">
                  <a:pos x="1" y="24"/>
                </a:cxn>
                <a:cxn ang="0">
                  <a:pos x="1" y="29"/>
                </a:cxn>
                <a:cxn ang="0">
                  <a:pos x="4" y="30"/>
                </a:cxn>
                <a:cxn ang="0">
                  <a:pos x="7" y="33"/>
                </a:cxn>
                <a:cxn ang="0">
                  <a:pos x="10" y="33"/>
                </a:cxn>
                <a:cxn ang="0">
                  <a:pos x="13" y="32"/>
                </a:cxn>
                <a:cxn ang="0">
                  <a:pos x="16" y="30"/>
                </a:cxn>
                <a:cxn ang="0">
                  <a:pos x="19" y="27"/>
                </a:cxn>
                <a:cxn ang="0">
                  <a:pos x="19" y="23"/>
                </a:cxn>
                <a:cxn ang="0">
                  <a:pos x="19" y="24"/>
                </a:cxn>
              </a:cxnLst>
              <a:rect l="0" t="0" r="r" b="b"/>
              <a:pathLst>
                <a:path w="19" h="33">
                  <a:moveTo>
                    <a:pt x="19" y="24"/>
                  </a:moveTo>
                  <a:lnTo>
                    <a:pt x="19" y="23"/>
                  </a:lnTo>
                  <a:lnTo>
                    <a:pt x="17" y="0"/>
                  </a:lnTo>
                  <a:lnTo>
                    <a:pt x="0" y="0"/>
                  </a:lnTo>
                  <a:lnTo>
                    <a:pt x="1" y="24"/>
                  </a:lnTo>
                  <a:lnTo>
                    <a:pt x="19" y="24"/>
                  </a:lnTo>
                  <a:lnTo>
                    <a:pt x="1" y="24"/>
                  </a:lnTo>
                  <a:lnTo>
                    <a:pt x="1" y="29"/>
                  </a:lnTo>
                  <a:lnTo>
                    <a:pt x="4" y="30"/>
                  </a:lnTo>
                  <a:lnTo>
                    <a:pt x="7" y="33"/>
                  </a:lnTo>
                  <a:lnTo>
                    <a:pt x="10" y="33"/>
                  </a:lnTo>
                  <a:lnTo>
                    <a:pt x="13" y="32"/>
                  </a:lnTo>
                  <a:lnTo>
                    <a:pt x="16" y="30"/>
                  </a:lnTo>
                  <a:lnTo>
                    <a:pt x="19" y="27"/>
                  </a:lnTo>
                  <a:lnTo>
                    <a:pt x="19" y="23"/>
                  </a:lnTo>
                  <a:lnTo>
                    <a:pt x="19" y="24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91" name="Freeform 63"/>
            <p:cNvSpPr>
              <a:spLocks/>
            </p:cNvSpPr>
            <p:nvPr/>
          </p:nvSpPr>
          <p:spPr bwMode="auto">
            <a:xfrm>
              <a:off x="4292" y="982"/>
              <a:ext cx="20" cy="35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19" y="26"/>
                </a:cxn>
                <a:cxn ang="0">
                  <a:pos x="20" y="2"/>
                </a:cxn>
                <a:cxn ang="0">
                  <a:pos x="2" y="0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29"/>
                </a:cxn>
                <a:cxn ang="0">
                  <a:pos x="3" y="32"/>
                </a:cxn>
                <a:cxn ang="0">
                  <a:pos x="6" y="35"/>
                </a:cxn>
                <a:cxn ang="0">
                  <a:pos x="9" y="35"/>
                </a:cxn>
                <a:cxn ang="0">
                  <a:pos x="13" y="35"/>
                </a:cxn>
                <a:cxn ang="0">
                  <a:pos x="16" y="33"/>
                </a:cxn>
                <a:cxn ang="0">
                  <a:pos x="18" y="31"/>
                </a:cxn>
                <a:cxn ang="0">
                  <a:pos x="19" y="26"/>
                </a:cxn>
                <a:cxn ang="0">
                  <a:pos x="0" y="26"/>
                </a:cxn>
              </a:cxnLst>
              <a:rect l="0" t="0" r="r" b="b"/>
              <a:pathLst>
                <a:path w="20" h="35">
                  <a:moveTo>
                    <a:pt x="0" y="26"/>
                  </a:moveTo>
                  <a:lnTo>
                    <a:pt x="19" y="26"/>
                  </a:lnTo>
                  <a:lnTo>
                    <a:pt x="20" y="2"/>
                  </a:lnTo>
                  <a:lnTo>
                    <a:pt x="2" y="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29"/>
                  </a:lnTo>
                  <a:lnTo>
                    <a:pt x="3" y="32"/>
                  </a:lnTo>
                  <a:lnTo>
                    <a:pt x="6" y="35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6" y="33"/>
                  </a:lnTo>
                  <a:lnTo>
                    <a:pt x="18" y="31"/>
                  </a:lnTo>
                  <a:lnTo>
                    <a:pt x="19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92" name="Freeform 64"/>
            <p:cNvSpPr>
              <a:spLocks/>
            </p:cNvSpPr>
            <p:nvPr/>
          </p:nvSpPr>
          <p:spPr bwMode="auto">
            <a:xfrm>
              <a:off x="4294" y="956"/>
              <a:ext cx="20" cy="36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18" y="28"/>
                </a:cxn>
                <a:cxn ang="0">
                  <a:pos x="20" y="1"/>
                </a:cxn>
                <a:cxn ang="0">
                  <a:pos x="2" y="0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1" y="30"/>
                </a:cxn>
                <a:cxn ang="0">
                  <a:pos x="2" y="33"/>
                </a:cxn>
                <a:cxn ang="0">
                  <a:pos x="5" y="35"/>
                </a:cxn>
                <a:cxn ang="0">
                  <a:pos x="8" y="36"/>
                </a:cxn>
                <a:cxn ang="0">
                  <a:pos x="13" y="35"/>
                </a:cxn>
                <a:cxn ang="0">
                  <a:pos x="16" y="33"/>
                </a:cxn>
                <a:cxn ang="0">
                  <a:pos x="17" y="30"/>
                </a:cxn>
                <a:cxn ang="0">
                  <a:pos x="18" y="28"/>
                </a:cxn>
                <a:cxn ang="0">
                  <a:pos x="0" y="26"/>
                </a:cxn>
              </a:cxnLst>
              <a:rect l="0" t="0" r="r" b="b"/>
              <a:pathLst>
                <a:path w="20" h="36">
                  <a:moveTo>
                    <a:pt x="0" y="26"/>
                  </a:moveTo>
                  <a:lnTo>
                    <a:pt x="18" y="28"/>
                  </a:lnTo>
                  <a:lnTo>
                    <a:pt x="20" y="1"/>
                  </a:lnTo>
                  <a:lnTo>
                    <a:pt x="2" y="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" y="30"/>
                  </a:lnTo>
                  <a:lnTo>
                    <a:pt x="2" y="33"/>
                  </a:lnTo>
                  <a:lnTo>
                    <a:pt x="5" y="35"/>
                  </a:lnTo>
                  <a:lnTo>
                    <a:pt x="8" y="36"/>
                  </a:lnTo>
                  <a:lnTo>
                    <a:pt x="13" y="35"/>
                  </a:lnTo>
                  <a:lnTo>
                    <a:pt x="16" y="33"/>
                  </a:lnTo>
                  <a:lnTo>
                    <a:pt x="17" y="30"/>
                  </a:lnTo>
                  <a:lnTo>
                    <a:pt x="18" y="28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3" name="Group 65"/>
          <p:cNvGrpSpPr>
            <a:grpSpLocks/>
          </p:cNvGrpSpPr>
          <p:nvPr/>
        </p:nvGrpSpPr>
        <p:grpSpPr bwMode="auto">
          <a:xfrm>
            <a:off x="6324600" y="2024063"/>
            <a:ext cx="677863" cy="414337"/>
            <a:chOff x="3884" y="1008"/>
            <a:chExt cx="427" cy="261"/>
          </a:xfrm>
        </p:grpSpPr>
        <p:sp>
          <p:nvSpPr>
            <p:cNvPr id="611394" name="Freeform 66"/>
            <p:cNvSpPr>
              <a:spLocks/>
            </p:cNvSpPr>
            <p:nvPr/>
          </p:nvSpPr>
          <p:spPr bwMode="auto">
            <a:xfrm>
              <a:off x="3884" y="1210"/>
              <a:ext cx="19" cy="36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17" y="27"/>
                </a:cxn>
                <a:cxn ang="0">
                  <a:pos x="19" y="1"/>
                </a:cxn>
                <a:cxn ang="0">
                  <a:pos x="1" y="0"/>
                </a:cxn>
                <a:cxn ang="0">
                  <a:pos x="0" y="26"/>
                </a:cxn>
                <a:cxn ang="0">
                  <a:pos x="0" y="27"/>
                </a:cxn>
                <a:cxn ang="0">
                  <a:pos x="0" y="26"/>
                </a:cxn>
                <a:cxn ang="0">
                  <a:pos x="0" y="30"/>
                </a:cxn>
                <a:cxn ang="0">
                  <a:pos x="1" y="33"/>
                </a:cxn>
                <a:cxn ang="0">
                  <a:pos x="4" y="34"/>
                </a:cxn>
                <a:cxn ang="0">
                  <a:pos x="7" y="36"/>
                </a:cxn>
                <a:cxn ang="0">
                  <a:pos x="11" y="36"/>
                </a:cxn>
                <a:cxn ang="0">
                  <a:pos x="14" y="33"/>
                </a:cxn>
                <a:cxn ang="0">
                  <a:pos x="16" y="31"/>
                </a:cxn>
                <a:cxn ang="0">
                  <a:pos x="17" y="27"/>
                </a:cxn>
                <a:cxn ang="0">
                  <a:pos x="0" y="27"/>
                </a:cxn>
              </a:cxnLst>
              <a:rect l="0" t="0" r="r" b="b"/>
              <a:pathLst>
                <a:path w="19" h="36">
                  <a:moveTo>
                    <a:pt x="0" y="27"/>
                  </a:moveTo>
                  <a:lnTo>
                    <a:pt x="17" y="27"/>
                  </a:lnTo>
                  <a:lnTo>
                    <a:pt x="19" y="1"/>
                  </a:lnTo>
                  <a:lnTo>
                    <a:pt x="1" y="0"/>
                  </a:lnTo>
                  <a:lnTo>
                    <a:pt x="0" y="26"/>
                  </a:lnTo>
                  <a:lnTo>
                    <a:pt x="0" y="27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1" y="33"/>
                  </a:lnTo>
                  <a:lnTo>
                    <a:pt x="4" y="34"/>
                  </a:lnTo>
                  <a:lnTo>
                    <a:pt x="7" y="36"/>
                  </a:lnTo>
                  <a:lnTo>
                    <a:pt x="11" y="36"/>
                  </a:lnTo>
                  <a:lnTo>
                    <a:pt x="14" y="33"/>
                  </a:lnTo>
                  <a:lnTo>
                    <a:pt x="16" y="31"/>
                  </a:lnTo>
                  <a:lnTo>
                    <a:pt x="17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95" name="Freeform 67"/>
            <p:cNvSpPr>
              <a:spLocks/>
            </p:cNvSpPr>
            <p:nvPr/>
          </p:nvSpPr>
          <p:spPr bwMode="auto">
            <a:xfrm>
              <a:off x="3885" y="1185"/>
              <a:ext cx="19" cy="35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18" y="26"/>
                </a:cxn>
                <a:cxn ang="0">
                  <a:pos x="19" y="0"/>
                </a:cxn>
                <a:cxn ang="0">
                  <a:pos x="2" y="0"/>
                </a:cxn>
                <a:cxn ang="0">
                  <a:pos x="0" y="25"/>
                </a:cxn>
                <a:cxn ang="0">
                  <a:pos x="18" y="26"/>
                </a:cxn>
                <a:cxn ang="0">
                  <a:pos x="0" y="25"/>
                </a:cxn>
                <a:cxn ang="0">
                  <a:pos x="0" y="29"/>
                </a:cxn>
                <a:cxn ang="0">
                  <a:pos x="3" y="32"/>
                </a:cxn>
                <a:cxn ang="0">
                  <a:pos x="5" y="35"/>
                </a:cxn>
                <a:cxn ang="0">
                  <a:pos x="9" y="35"/>
                </a:cxn>
                <a:cxn ang="0">
                  <a:pos x="12" y="35"/>
                </a:cxn>
                <a:cxn ang="0">
                  <a:pos x="15" y="33"/>
                </a:cxn>
                <a:cxn ang="0">
                  <a:pos x="18" y="30"/>
                </a:cxn>
                <a:cxn ang="0">
                  <a:pos x="18" y="26"/>
                </a:cxn>
              </a:cxnLst>
              <a:rect l="0" t="0" r="r" b="b"/>
              <a:pathLst>
                <a:path w="19" h="35">
                  <a:moveTo>
                    <a:pt x="18" y="26"/>
                  </a:moveTo>
                  <a:lnTo>
                    <a:pt x="18" y="26"/>
                  </a:lnTo>
                  <a:lnTo>
                    <a:pt x="19" y="0"/>
                  </a:lnTo>
                  <a:lnTo>
                    <a:pt x="2" y="0"/>
                  </a:lnTo>
                  <a:lnTo>
                    <a:pt x="0" y="25"/>
                  </a:lnTo>
                  <a:lnTo>
                    <a:pt x="18" y="26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3" y="32"/>
                  </a:lnTo>
                  <a:lnTo>
                    <a:pt x="5" y="35"/>
                  </a:lnTo>
                  <a:lnTo>
                    <a:pt x="9" y="35"/>
                  </a:lnTo>
                  <a:lnTo>
                    <a:pt x="12" y="35"/>
                  </a:lnTo>
                  <a:lnTo>
                    <a:pt x="15" y="33"/>
                  </a:lnTo>
                  <a:lnTo>
                    <a:pt x="18" y="30"/>
                  </a:lnTo>
                  <a:lnTo>
                    <a:pt x="18" y="26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96" name="Freeform 68"/>
            <p:cNvSpPr>
              <a:spLocks/>
            </p:cNvSpPr>
            <p:nvPr/>
          </p:nvSpPr>
          <p:spPr bwMode="auto">
            <a:xfrm>
              <a:off x="3884" y="1236"/>
              <a:ext cx="19" cy="33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19" y="24"/>
                </a:cxn>
                <a:cxn ang="0">
                  <a:pos x="17" y="0"/>
                </a:cxn>
                <a:cxn ang="0">
                  <a:pos x="0" y="1"/>
                </a:cxn>
                <a:cxn ang="0">
                  <a:pos x="0" y="24"/>
                </a:cxn>
                <a:cxn ang="0">
                  <a:pos x="0" y="27"/>
                </a:cxn>
                <a:cxn ang="0">
                  <a:pos x="0" y="24"/>
                </a:cxn>
                <a:cxn ang="0">
                  <a:pos x="1" y="29"/>
                </a:cxn>
                <a:cxn ang="0">
                  <a:pos x="3" y="32"/>
                </a:cxn>
                <a:cxn ang="0">
                  <a:pos x="6" y="33"/>
                </a:cxn>
                <a:cxn ang="0">
                  <a:pos x="10" y="33"/>
                </a:cxn>
                <a:cxn ang="0">
                  <a:pos x="13" y="33"/>
                </a:cxn>
                <a:cxn ang="0">
                  <a:pos x="16" y="32"/>
                </a:cxn>
                <a:cxn ang="0">
                  <a:pos x="17" y="29"/>
                </a:cxn>
                <a:cxn ang="0">
                  <a:pos x="19" y="24"/>
                </a:cxn>
                <a:cxn ang="0">
                  <a:pos x="0" y="27"/>
                </a:cxn>
              </a:cxnLst>
              <a:rect l="0" t="0" r="r" b="b"/>
              <a:pathLst>
                <a:path w="19" h="33">
                  <a:moveTo>
                    <a:pt x="0" y="27"/>
                  </a:moveTo>
                  <a:lnTo>
                    <a:pt x="19" y="24"/>
                  </a:lnTo>
                  <a:lnTo>
                    <a:pt x="17" y="0"/>
                  </a:lnTo>
                  <a:lnTo>
                    <a:pt x="0" y="1"/>
                  </a:lnTo>
                  <a:lnTo>
                    <a:pt x="0" y="24"/>
                  </a:lnTo>
                  <a:lnTo>
                    <a:pt x="0" y="27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3" y="32"/>
                  </a:lnTo>
                  <a:lnTo>
                    <a:pt x="6" y="33"/>
                  </a:lnTo>
                  <a:lnTo>
                    <a:pt x="10" y="33"/>
                  </a:lnTo>
                  <a:lnTo>
                    <a:pt x="13" y="33"/>
                  </a:lnTo>
                  <a:lnTo>
                    <a:pt x="16" y="32"/>
                  </a:lnTo>
                  <a:lnTo>
                    <a:pt x="17" y="29"/>
                  </a:lnTo>
                  <a:lnTo>
                    <a:pt x="19" y="24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97" name="Freeform 69"/>
            <p:cNvSpPr>
              <a:spLocks/>
            </p:cNvSpPr>
            <p:nvPr/>
          </p:nvSpPr>
          <p:spPr bwMode="auto">
            <a:xfrm>
              <a:off x="4291" y="1008"/>
              <a:ext cx="20" cy="38"/>
            </a:xfrm>
            <a:custGeom>
              <a:avLst/>
              <a:gdLst/>
              <a:ahLst/>
              <a:cxnLst>
                <a:cxn ang="0">
                  <a:pos x="19" y="31"/>
                </a:cxn>
                <a:cxn ang="0">
                  <a:pos x="19" y="29"/>
                </a:cxn>
                <a:cxn ang="0">
                  <a:pos x="20" y="0"/>
                </a:cxn>
                <a:cxn ang="0">
                  <a:pos x="1" y="0"/>
                </a:cxn>
                <a:cxn ang="0">
                  <a:pos x="0" y="29"/>
                </a:cxn>
                <a:cxn ang="0">
                  <a:pos x="19" y="31"/>
                </a:cxn>
                <a:cxn ang="0">
                  <a:pos x="0" y="29"/>
                </a:cxn>
                <a:cxn ang="0">
                  <a:pos x="1" y="32"/>
                </a:cxn>
                <a:cxn ang="0">
                  <a:pos x="3" y="35"/>
                </a:cxn>
                <a:cxn ang="0">
                  <a:pos x="5" y="38"/>
                </a:cxn>
                <a:cxn ang="0">
                  <a:pos x="8" y="38"/>
                </a:cxn>
                <a:cxn ang="0">
                  <a:pos x="13" y="38"/>
                </a:cxn>
                <a:cxn ang="0">
                  <a:pos x="16" y="36"/>
                </a:cxn>
                <a:cxn ang="0">
                  <a:pos x="17" y="34"/>
                </a:cxn>
                <a:cxn ang="0">
                  <a:pos x="19" y="29"/>
                </a:cxn>
                <a:cxn ang="0">
                  <a:pos x="19" y="31"/>
                </a:cxn>
              </a:cxnLst>
              <a:rect l="0" t="0" r="r" b="b"/>
              <a:pathLst>
                <a:path w="20" h="38">
                  <a:moveTo>
                    <a:pt x="19" y="31"/>
                  </a:moveTo>
                  <a:lnTo>
                    <a:pt x="19" y="29"/>
                  </a:lnTo>
                  <a:lnTo>
                    <a:pt x="20" y="0"/>
                  </a:lnTo>
                  <a:lnTo>
                    <a:pt x="1" y="0"/>
                  </a:lnTo>
                  <a:lnTo>
                    <a:pt x="0" y="29"/>
                  </a:lnTo>
                  <a:lnTo>
                    <a:pt x="19" y="31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3" y="35"/>
                  </a:lnTo>
                  <a:lnTo>
                    <a:pt x="5" y="38"/>
                  </a:lnTo>
                  <a:lnTo>
                    <a:pt x="8" y="38"/>
                  </a:lnTo>
                  <a:lnTo>
                    <a:pt x="13" y="38"/>
                  </a:lnTo>
                  <a:lnTo>
                    <a:pt x="16" y="36"/>
                  </a:lnTo>
                  <a:lnTo>
                    <a:pt x="17" y="34"/>
                  </a:lnTo>
                  <a:lnTo>
                    <a:pt x="19" y="29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398" name="Freeform 70"/>
            <p:cNvSpPr>
              <a:spLocks/>
            </p:cNvSpPr>
            <p:nvPr/>
          </p:nvSpPr>
          <p:spPr bwMode="auto">
            <a:xfrm>
              <a:off x="4286" y="1036"/>
              <a:ext cx="24" cy="40"/>
            </a:xfrm>
            <a:custGeom>
              <a:avLst/>
              <a:gdLst/>
              <a:ahLst/>
              <a:cxnLst>
                <a:cxn ang="0">
                  <a:pos x="19" y="34"/>
                </a:cxn>
                <a:cxn ang="0">
                  <a:pos x="19" y="33"/>
                </a:cxn>
                <a:cxn ang="0">
                  <a:pos x="24" y="3"/>
                </a:cxn>
                <a:cxn ang="0">
                  <a:pos x="5" y="0"/>
                </a:cxn>
                <a:cxn ang="0">
                  <a:pos x="0" y="30"/>
                </a:cxn>
                <a:cxn ang="0">
                  <a:pos x="19" y="34"/>
                </a:cxn>
                <a:cxn ang="0">
                  <a:pos x="0" y="30"/>
                </a:cxn>
                <a:cxn ang="0">
                  <a:pos x="2" y="34"/>
                </a:cxn>
                <a:cxn ang="0">
                  <a:pos x="3" y="37"/>
                </a:cxn>
                <a:cxn ang="0">
                  <a:pos x="5" y="39"/>
                </a:cxn>
                <a:cxn ang="0">
                  <a:pos x="9" y="40"/>
                </a:cxn>
                <a:cxn ang="0">
                  <a:pos x="12" y="40"/>
                </a:cxn>
                <a:cxn ang="0">
                  <a:pos x="15" y="39"/>
                </a:cxn>
                <a:cxn ang="0">
                  <a:pos x="18" y="36"/>
                </a:cxn>
                <a:cxn ang="0">
                  <a:pos x="19" y="33"/>
                </a:cxn>
                <a:cxn ang="0">
                  <a:pos x="19" y="34"/>
                </a:cxn>
              </a:cxnLst>
              <a:rect l="0" t="0" r="r" b="b"/>
              <a:pathLst>
                <a:path w="24" h="40">
                  <a:moveTo>
                    <a:pt x="19" y="34"/>
                  </a:moveTo>
                  <a:lnTo>
                    <a:pt x="19" y="33"/>
                  </a:lnTo>
                  <a:lnTo>
                    <a:pt x="24" y="3"/>
                  </a:lnTo>
                  <a:lnTo>
                    <a:pt x="5" y="0"/>
                  </a:lnTo>
                  <a:lnTo>
                    <a:pt x="0" y="30"/>
                  </a:lnTo>
                  <a:lnTo>
                    <a:pt x="19" y="34"/>
                  </a:lnTo>
                  <a:lnTo>
                    <a:pt x="0" y="30"/>
                  </a:lnTo>
                  <a:lnTo>
                    <a:pt x="2" y="34"/>
                  </a:lnTo>
                  <a:lnTo>
                    <a:pt x="3" y="37"/>
                  </a:lnTo>
                  <a:lnTo>
                    <a:pt x="5" y="39"/>
                  </a:lnTo>
                  <a:lnTo>
                    <a:pt x="9" y="40"/>
                  </a:lnTo>
                  <a:lnTo>
                    <a:pt x="12" y="40"/>
                  </a:lnTo>
                  <a:lnTo>
                    <a:pt x="15" y="39"/>
                  </a:lnTo>
                  <a:lnTo>
                    <a:pt x="18" y="36"/>
                  </a:lnTo>
                  <a:lnTo>
                    <a:pt x="19" y="33"/>
                  </a:lnTo>
                  <a:lnTo>
                    <a:pt x="19" y="34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4" name="Group 71"/>
          <p:cNvGrpSpPr>
            <a:grpSpLocks/>
          </p:cNvGrpSpPr>
          <p:nvPr/>
        </p:nvGrpSpPr>
        <p:grpSpPr bwMode="auto">
          <a:xfrm>
            <a:off x="6324600" y="2114550"/>
            <a:ext cx="668338" cy="471488"/>
            <a:chOff x="3884" y="1065"/>
            <a:chExt cx="421" cy="297"/>
          </a:xfrm>
        </p:grpSpPr>
        <p:sp>
          <p:nvSpPr>
            <p:cNvPr id="611400" name="Freeform 72"/>
            <p:cNvSpPr>
              <a:spLocks/>
            </p:cNvSpPr>
            <p:nvPr/>
          </p:nvSpPr>
          <p:spPr bwMode="auto">
            <a:xfrm>
              <a:off x="3913" y="1318"/>
              <a:ext cx="30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27" y="16"/>
                </a:cxn>
                <a:cxn ang="0">
                  <a:pos x="13" y="0"/>
                </a:cxn>
                <a:cxn ang="0">
                  <a:pos x="0" y="12"/>
                </a:cxn>
                <a:cxn ang="0">
                  <a:pos x="14" y="28"/>
                </a:cxn>
                <a:cxn ang="0">
                  <a:pos x="16" y="29"/>
                </a:cxn>
                <a:cxn ang="0">
                  <a:pos x="14" y="28"/>
                </a:cxn>
                <a:cxn ang="0">
                  <a:pos x="17" y="31"/>
                </a:cxn>
                <a:cxn ang="0">
                  <a:pos x="20" y="32"/>
                </a:cxn>
                <a:cxn ang="0">
                  <a:pos x="24" y="31"/>
                </a:cxn>
                <a:cxn ang="0">
                  <a:pos x="27" y="29"/>
                </a:cxn>
                <a:cxn ang="0">
                  <a:pos x="29" y="26"/>
                </a:cxn>
                <a:cxn ang="0">
                  <a:pos x="30" y="23"/>
                </a:cxn>
                <a:cxn ang="0">
                  <a:pos x="30" y="21"/>
                </a:cxn>
                <a:cxn ang="0">
                  <a:pos x="27" y="16"/>
                </a:cxn>
                <a:cxn ang="0">
                  <a:pos x="16" y="29"/>
                </a:cxn>
              </a:cxnLst>
              <a:rect l="0" t="0" r="r" b="b"/>
              <a:pathLst>
                <a:path w="30" h="32">
                  <a:moveTo>
                    <a:pt x="16" y="29"/>
                  </a:moveTo>
                  <a:lnTo>
                    <a:pt x="27" y="16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14" y="28"/>
                  </a:lnTo>
                  <a:lnTo>
                    <a:pt x="16" y="29"/>
                  </a:lnTo>
                  <a:lnTo>
                    <a:pt x="14" y="28"/>
                  </a:lnTo>
                  <a:lnTo>
                    <a:pt x="17" y="31"/>
                  </a:lnTo>
                  <a:lnTo>
                    <a:pt x="20" y="32"/>
                  </a:lnTo>
                  <a:lnTo>
                    <a:pt x="24" y="31"/>
                  </a:lnTo>
                  <a:lnTo>
                    <a:pt x="27" y="29"/>
                  </a:lnTo>
                  <a:lnTo>
                    <a:pt x="29" y="26"/>
                  </a:lnTo>
                  <a:lnTo>
                    <a:pt x="30" y="23"/>
                  </a:lnTo>
                  <a:lnTo>
                    <a:pt x="30" y="21"/>
                  </a:lnTo>
                  <a:lnTo>
                    <a:pt x="27" y="16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01" name="Freeform 73"/>
            <p:cNvSpPr>
              <a:spLocks/>
            </p:cNvSpPr>
            <p:nvPr/>
          </p:nvSpPr>
          <p:spPr bwMode="auto">
            <a:xfrm>
              <a:off x="3929" y="1333"/>
              <a:ext cx="33" cy="29"/>
            </a:xfrm>
            <a:custGeom>
              <a:avLst/>
              <a:gdLst/>
              <a:ahLst/>
              <a:cxnLst>
                <a:cxn ang="0">
                  <a:pos x="20" y="29"/>
                </a:cxn>
                <a:cxn ang="0">
                  <a:pos x="29" y="13"/>
                </a:cxn>
                <a:cxn ang="0">
                  <a:pos x="10" y="0"/>
                </a:cxn>
                <a:cxn ang="0">
                  <a:pos x="0" y="14"/>
                </a:cxn>
                <a:cxn ang="0">
                  <a:pos x="19" y="27"/>
                </a:cxn>
                <a:cxn ang="0">
                  <a:pos x="20" y="29"/>
                </a:cxn>
                <a:cxn ang="0">
                  <a:pos x="19" y="27"/>
                </a:cxn>
                <a:cxn ang="0">
                  <a:pos x="23" y="29"/>
                </a:cxn>
                <a:cxn ang="0">
                  <a:pos x="26" y="29"/>
                </a:cxn>
                <a:cxn ang="0">
                  <a:pos x="29" y="27"/>
                </a:cxn>
                <a:cxn ang="0">
                  <a:pos x="32" y="26"/>
                </a:cxn>
                <a:cxn ang="0">
                  <a:pos x="33" y="23"/>
                </a:cxn>
                <a:cxn ang="0">
                  <a:pos x="33" y="19"/>
                </a:cxn>
                <a:cxn ang="0">
                  <a:pos x="32" y="16"/>
                </a:cxn>
                <a:cxn ang="0">
                  <a:pos x="29" y="13"/>
                </a:cxn>
                <a:cxn ang="0">
                  <a:pos x="20" y="29"/>
                </a:cxn>
              </a:cxnLst>
              <a:rect l="0" t="0" r="r" b="b"/>
              <a:pathLst>
                <a:path w="33" h="29">
                  <a:moveTo>
                    <a:pt x="20" y="29"/>
                  </a:moveTo>
                  <a:lnTo>
                    <a:pt x="29" y="13"/>
                  </a:lnTo>
                  <a:lnTo>
                    <a:pt x="10" y="0"/>
                  </a:lnTo>
                  <a:lnTo>
                    <a:pt x="0" y="14"/>
                  </a:lnTo>
                  <a:lnTo>
                    <a:pt x="19" y="27"/>
                  </a:lnTo>
                  <a:lnTo>
                    <a:pt x="20" y="29"/>
                  </a:lnTo>
                  <a:lnTo>
                    <a:pt x="19" y="27"/>
                  </a:lnTo>
                  <a:lnTo>
                    <a:pt x="23" y="29"/>
                  </a:lnTo>
                  <a:lnTo>
                    <a:pt x="26" y="29"/>
                  </a:lnTo>
                  <a:lnTo>
                    <a:pt x="29" y="27"/>
                  </a:lnTo>
                  <a:lnTo>
                    <a:pt x="32" y="26"/>
                  </a:lnTo>
                  <a:lnTo>
                    <a:pt x="33" y="23"/>
                  </a:lnTo>
                  <a:lnTo>
                    <a:pt x="33" y="19"/>
                  </a:lnTo>
                  <a:lnTo>
                    <a:pt x="32" y="16"/>
                  </a:lnTo>
                  <a:lnTo>
                    <a:pt x="29" y="13"/>
                  </a:lnTo>
                  <a:lnTo>
                    <a:pt x="20" y="29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5" name="Group 74"/>
            <p:cNvGrpSpPr>
              <a:grpSpLocks/>
            </p:cNvGrpSpPr>
            <p:nvPr/>
          </p:nvGrpSpPr>
          <p:grpSpPr bwMode="auto">
            <a:xfrm>
              <a:off x="3884" y="1065"/>
              <a:ext cx="421" cy="268"/>
              <a:chOff x="3884" y="1065"/>
              <a:chExt cx="421" cy="268"/>
            </a:xfrm>
          </p:grpSpPr>
          <p:sp>
            <p:nvSpPr>
              <p:cNvPr id="611403" name="Freeform 75"/>
              <p:cNvSpPr>
                <a:spLocks/>
              </p:cNvSpPr>
              <p:nvPr/>
            </p:nvSpPr>
            <p:spPr bwMode="auto">
              <a:xfrm>
                <a:off x="3891" y="1281"/>
                <a:ext cx="26" cy="34"/>
              </a:xfrm>
              <a:custGeom>
                <a:avLst/>
                <a:gdLst/>
                <a:ahLst/>
                <a:cxnLst>
                  <a:cxn ang="0">
                    <a:pos x="10" y="30"/>
                  </a:cxn>
                  <a:cxn ang="0">
                    <a:pos x="26" y="23"/>
                  </a:cxn>
                  <a:cxn ang="0">
                    <a:pos x="18" y="0"/>
                  </a:cxn>
                  <a:cxn ang="0">
                    <a:pos x="0" y="7"/>
                  </a:cxn>
                  <a:cxn ang="0">
                    <a:pos x="9" y="29"/>
                  </a:cxn>
                  <a:cxn ang="0">
                    <a:pos x="10" y="30"/>
                  </a:cxn>
                  <a:cxn ang="0">
                    <a:pos x="9" y="29"/>
                  </a:cxn>
                  <a:cxn ang="0">
                    <a:pos x="12" y="33"/>
                  </a:cxn>
                  <a:cxn ang="0">
                    <a:pos x="15" y="34"/>
                  </a:cxn>
                  <a:cxn ang="0">
                    <a:pos x="18" y="34"/>
                  </a:cxn>
                  <a:cxn ang="0">
                    <a:pos x="20" y="34"/>
                  </a:cxn>
                  <a:cxn ang="0">
                    <a:pos x="23" y="33"/>
                  </a:cxn>
                  <a:cxn ang="0">
                    <a:pos x="26" y="30"/>
                  </a:cxn>
                  <a:cxn ang="0">
                    <a:pos x="26" y="26"/>
                  </a:cxn>
                  <a:cxn ang="0">
                    <a:pos x="26" y="23"/>
                  </a:cxn>
                  <a:cxn ang="0">
                    <a:pos x="10" y="30"/>
                  </a:cxn>
                </a:cxnLst>
                <a:rect l="0" t="0" r="r" b="b"/>
                <a:pathLst>
                  <a:path w="26" h="34">
                    <a:moveTo>
                      <a:pt x="10" y="30"/>
                    </a:moveTo>
                    <a:lnTo>
                      <a:pt x="26" y="23"/>
                    </a:lnTo>
                    <a:lnTo>
                      <a:pt x="18" y="0"/>
                    </a:lnTo>
                    <a:lnTo>
                      <a:pt x="0" y="7"/>
                    </a:lnTo>
                    <a:lnTo>
                      <a:pt x="9" y="29"/>
                    </a:lnTo>
                    <a:lnTo>
                      <a:pt x="10" y="30"/>
                    </a:lnTo>
                    <a:lnTo>
                      <a:pt x="9" y="29"/>
                    </a:lnTo>
                    <a:lnTo>
                      <a:pt x="12" y="33"/>
                    </a:lnTo>
                    <a:lnTo>
                      <a:pt x="15" y="34"/>
                    </a:lnTo>
                    <a:lnTo>
                      <a:pt x="18" y="34"/>
                    </a:lnTo>
                    <a:lnTo>
                      <a:pt x="20" y="34"/>
                    </a:lnTo>
                    <a:lnTo>
                      <a:pt x="23" y="33"/>
                    </a:lnTo>
                    <a:lnTo>
                      <a:pt x="26" y="30"/>
                    </a:lnTo>
                    <a:lnTo>
                      <a:pt x="26" y="26"/>
                    </a:lnTo>
                    <a:lnTo>
                      <a:pt x="26" y="23"/>
                    </a:lnTo>
                    <a:lnTo>
                      <a:pt x="10" y="30"/>
                    </a:lnTo>
                    <a:close/>
                  </a:path>
                </a:pathLst>
              </a:custGeom>
              <a:solidFill>
                <a:srgbClr val="007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1404" name="Freeform 76"/>
              <p:cNvSpPr>
                <a:spLocks/>
              </p:cNvSpPr>
              <p:nvPr/>
            </p:nvSpPr>
            <p:spPr bwMode="auto">
              <a:xfrm>
                <a:off x="3884" y="1259"/>
                <a:ext cx="25" cy="35"/>
              </a:xfrm>
              <a:custGeom>
                <a:avLst/>
                <a:gdLst/>
                <a:ahLst/>
                <a:cxnLst>
                  <a:cxn ang="0">
                    <a:pos x="7" y="29"/>
                  </a:cxn>
                  <a:cxn ang="0">
                    <a:pos x="25" y="23"/>
                  </a:cxn>
                  <a:cxn ang="0">
                    <a:pos x="19" y="0"/>
                  </a:cxn>
                  <a:cxn ang="0">
                    <a:pos x="0" y="4"/>
                  </a:cxn>
                  <a:cxn ang="0">
                    <a:pos x="7" y="27"/>
                  </a:cxn>
                  <a:cxn ang="0">
                    <a:pos x="7" y="29"/>
                  </a:cxn>
                  <a:cxn ang="0">
                    <a:pos x="7" y="27"/>
                  </a:cxn>
                  <a:cxn ang="0">
                    <a:pos x="9" y="32"/>
                  </a:cxn>
                  <a:cxn ang="0">
                    <a:pos x="11" y="33"/>
                  </a:cxn>
                  <a:cxn ang="0">
                    <a:pos x="14" y="35"/>
                  </a:cxn>
                  <a:cxn ang="0">
                    <a:pos x="17" y="35"/>
                  </a:cxn>
                  <a:cxn ang="0">
                    <a:pos x="22" y="33"/>
                  </a:cxn>
                  <a:cxn ang="0">
                    <a:pos x="23" y="30"/>
                  </a:cxn>
                  <a:cxn ang="0">
                    <a:pos x="25" y="27"/>
                  </a:cxn>
                  <a:cxn ang="0">
                    <a:pos x="25" y="23"/>
                  </a:cxn>
                  <a:cxn ang="0">
                    <a:pos x="7" y="29"/>
                  </a:cxn>
                </a:cxnLst>
                <a:rect l="0" t="0" r="r" b="b"/>
                <a:pathLst>
                  <a:path w="25" h="35">
                    <a:moveTo>
                      <a:pt x="7" y="29"/>
                    </a:moveTo>
                    <a:lnTo>
                      <a:pt x="25" y="23"/>
                    </a:lnTo>
                    <a:lnTo>
                      <a:pt x="19" y="0"/>
                    </a:lnTo>
                    <a:lnTo>
                      <a:pt x="0" y="4"/>
                    </a:lnTo>
                    <a:lnTo>
                      <a:pt x="7" y="27"/>
                    </a:lnTo>
                    <a:lnTo>
                      <a:pt x="7" y="29"/>
                    </a:lnTo>
                    <a:lnTo>
                      <a:pt x="7" y="27"/>
                    </a:lnTo>
                    <a:lnTo>
                      <a:pt x="9" y="32"/>
                    </a:lnTo>
                    <a:lnTo>
                      <a:pt x="11" y="33"/>
                    </a:lnTo>
                    <a:lnTo>
                      <a:pt x="14" y="35"/>
                    </a:lnTo>
                    <a:lnTo>
                      <a:pt x="17" y="35"/>
                    </a:lnTo>
                    <a:lnTo>
                      <a:pt x="22" y="33"/>
                    </a:lnTo>
                    <a:lnTo>
                      <a:pt x="23" y="30"/>
                    </a:lnTo>
                    <a:lnTo>
                      <a:pt x="25" y="27"/>
                    </a:lnTo>
                    <a:lnTo>
                      <a:pt x="25" y="23"/>
                    </a:lnTo>
                    <a:lnTo>
                      <a:pt x="7" y="29"/>
                    </a:lnTo>
                    <a:close/>
                  </a:path>
                </a:pathLst>
              </a:custGeom>
              <a:solidFill>
                <a:srgbClr val="007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1405" name="Freeform 77"/>
              <p:cNvSpPr>
                <a:spLocks/>
              </p:cNvSpPr>
              <p:nvPr/>
            </p:nvSpPr>
            <p:spPr bwMode="auto">
              <a:xfrm>
                <a:off x="3901" y="1302"/>
                <a:ext cx="28" cy="31"/>
              </a:xfrm>
              <a:custGeom>
                <a:avLst/>
                <a:gdLst/>
                <a:ahLst/>
                <a:cxnLst>
                  <a:cxn ang="0">
                    <a:pos x="12" y="28"/>
                  </a:cxn>
                  <a:cxn ang="0">
                    <a:pos x="26" y="18"/>
                  </a:cxn>
                  <a:cxn ang="0">
                    <a:pos x="15" y="0"/>
                  </a:cxn>
                  <a:cxn ang="0">
                    <a:pos x="0" y="9"/>
                  </a:cxn>
                  <a:cxn ang="0">
                    <a:pos x="10" y="26"/>
                  </a:cxn>
                  <a:cxn ang="0">
                    <a:pos x="12" y="28"/>
                  </a:cxn>
                  <a:cxn ang="0">
                    <a:pos x="10" y="26"/>
                  </a:cxn>
                  <a:cxn ang="0">
                    <a:pos x="13" y="29"/>
                  </a:cxn>
                  <a:cxn ang="0">
                    <a:pos x="18" y="31"/>
                  </a:cxn>
                  <a:cxn ang="0">
                    <a:pos x="21" y="31"/>
                  </a:cxn>
                  <a:cxn ang="0">
                    <a:pos x="23" y="29"/>
                  </a:cxn>
                  <a:cxn ang="0">
                    <a:pos x="26" y="28"/>
                  </a:cxn>
                  <a:cxn ang="0">
                    <a:pos x="28" y="25"/>
                  </a:cxn>
                  <a:cxn ang="0">
                    <a:pos x="28" y="21"/>
                  </a:cxn>
                  <a:cxn ang="0">
                    <a:pos x="26" y="18"/>
                  </a:cxn>
                  <a:cxn ang="0">
                    <a:pos x="12" y="28"/>
                  </a:cxn>
                </a:cxnLst>
                <a:rect l="0" t="0" r="r" b="b"/>
                <a:pathLst>
                  <a:path w="28" h="31">
                    <a:moveTo>
                      <a:pt x="12" y="28"/>
                    </a:moveTo>
                    <a:lnTo>
                      <a:pt x="26" y="18"/>
                    </a:lnTo>
                    <a:lnTo>
                      <a:pt x="15" y="0"/>
                    </a:lnTo>
                    <a:lnTo>
                      <a:pt x="0" y="9"/>
                    </a:lnTo>
                    <a:lnTo>
                      <a:pt x="10" y="26"/>
                    </a:lnTo>
                    <a:lnTo>
                      <a:pt x="12" y="28"/>
                    </a:lnTo>
                    <a:lnTo>
                      <a:pt x="10" y="26"/>
                    </a:lnTo>
                    <a:lnTo>
                      <a:pt x="13" y="29"/>
                    </a:lnTo>
                    <a:lnTo>
                      <a:pt x="18" y="31"/>
                    </a:lnTo>
                    <a:lnTo>
                      <a:pt x="21" y="31"/>
                    </a:lnTo>
                    <a:lnTo>
                      <a:pt x="23" y="29"/>
                    </a:lnTo>
                    <a:lnTo>
                      <a:pt x="26" y="28"/>
                    </a:lnTo>
                    <a:lnTo>
                      <a:pt x="28" y="25"/>
                    </a:lnTo>
                    <a:lnTo>
                      <a:pt x="28" y="21"/>
                    </a:lnTo>
                    <a:lnTo>
                      <a:pt x="26" y="18"/>
                    </a:ln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007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1406" name="Freeform 78"/>
              <p:cNvSpPr>
                <a:spLocks/>
              </p:cNvSpPr>
              <p:nvPr/>
            </p:nvSpPr>
            <p:spPr bwMode="auto">
              <a:xfrm>
                <a:off x="4278" y="1065"/>
                <a:ext cx="27" cy="42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17" y="36"/>
                  </a:cxn>
                  <a:cxn ang="0">
                    <a:pos x="27" y="5"/>
                  </a:cxn>
                  <a:cxn ang="0">
                    <a:pos x="10" y="0"/>
                  </a:cxn>
                  <a:cxn ang="0">
                    <a:pos x="0" y="30"/>
                  </a:cxn>
                  <a:cxn ang="0">
                    <a:pos x="0" y="30"/>
                  </a:cxn>
                  <a:cxn ang="0">
                    <a:pos x="0" y="30"/>
                  </a:cxn>
                  <a:cxn ang="0">
                    <a:pos x="0" y="34"/>
                  </a:cxn>
                  <a:cxn ang="0">
                    <a:pos x="1" y="37"/>
                  </a:cxn>
                  <a:cxn ang="0">
                    <a:pos x="3" y="40"/>
                  </a:cxn>
                  <a:cxn ang="0">
                    <a:pos x="5" y="42"/>
                  </a:cxn>
                  <a:cxn ang="0">
                    <a:pos x="10" y="42"/>
                  </a:cxn>
                  <a:cxn ang="0">
                    <a:pos x="13" y="40"/>
                  </a:cxn>
                  <a:cxn ang="0">
                    <a:pos x="16" y="39"/>
                  </a:cxn>
                  <a:cxn ang="0">
                    <a:pos x="17" y="36"/>
                  </a:cxn>
                  <a:cxn ang="0">
                    <a:pos x="0" y="30"/>
                  </a:cxn>
                </a:cxnLst>
                <a:rect l="0" t="0" r="r" b="b"/>
                <a:pathLst>
                  <a:path w="27" h="42">
                    <a:moveTo>
                      <a:pt x="0" y="30"/>
                    </a:moveTo>
                    <a:lnTo>
                      <a:pt x="17" y="36"/>
                    </a:lnTo>
                    <a:lnTo>
                      <a:pt x="27" y="5"/>
                    </a:lnTo>
                    <a:lnTo>
                      <a:pt x="10" y="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1" y="37"/>
                    </a:lnTo>
                    <a:lnTo>
                      <a:pt x="3" y="40"/>
                    </a:lnTo>
                    <a:lnTo>
                      <a:pt x="5" y="42"/>
                    </a:lnTo>
                    <a:lnTo>
                      <a:pt x="10" y="42"/>
                    </a:lnTo>
                    <a:lnTo>
                      <a:pt x="13" y="40"/>
                    </a:lnTo>
                    <a:lnTo>
                      <a:pt x="16" y="39"/>
                    </a:lnTo>
                    <a:lnTo>
                      <a:pt x="17" y="36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56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1407" name="Freeform 79"/>
              <p:cNvSpPr>
                <a:spLocks/>
              </p:cNvSpPr>
              <p:nvPr/>
            </p:nvSpPr>
            <p:spPr bwMode="auto">
              <a:xfrm>
                <a:off x="4262" y="1095"/>
                <a:ext cx="33" cy="71"/>
              </a:xfrm>
              <a:custGeom>
                <a:avLst/>
                <a:gdLst/>
                <a:ahLst/>
                <a:cxnLst>
                  <a:cxn ang="0">
                    <a:pos x="17" y="65"/>
                  </a:cxn>
                  <a:cxn ang="0">
                    <a:pos x="17" y="64"/>
                  </a:cxn>
                  <a:cxn ang="0">
                    <a:pos x="33" y="4"/>
                  </a:cxn>
                  <a:cxn ang="0">
                    <a:pos x="16" y="0"/>
                  </a:cxn>
                  <a:cxn ang="0">
                    <a:pos x="0" y="60"/>
                  </a:cxn>
                  <a:cxn ang="0">
                    <a:pos x="17" y="65"/>
                  </a:cxn>
                  <a:cxn ang="0">
                    <a:pos x="0" y="60"/>
                  </a:cxn>
                  <a:cxn ang="0">
                    <a:pos x="0" y="64"/>
                  </a:cxn>
                  <a:cxn ang="0">
                    <a:pos x="0" y="67"/>
                  </a:cxn>
                  <a:cxn ang="0">
                    <a:pos x="3" y="70"/>
                  </a:cxn>
                  <a:cxn ang="0">
                    <a:pos x="6" y="71"/>
                  </a:cxn>
                  <a:cxn ang="0">
                    <a:pos x="10" y="71"/>
                  </a:cxn>
                  <a:cxn ang="0">
                    <a:pos x="13" y="70"/>
                  </a:cxn>
                  <a:cxn ang="0">
                    <a:pos x="16" y="68"/>
                  </a:cxn>
                  <a:cxn ang="0">
                    <a:pos x="17" y="64"/>
                  </a:cxn>
                  <a:cxn ang="0">
                    <a:pos x="17" y="65"/>
                  </a:cxn>
                </a:cxnLst>
                <a:rect l="0" t="0" r="r" b="b"/>
                <a:pathLst>
                  <a:path w="33" h="71">
                    <a:moveTo>
                      <a:pt x="17" y="65"/>
                    </a:moveTo>
                    <a:lnTo>
                      <a:pt x="17" y="64"/>
                    </a:lnTo>
                    <a:lnTo>
                      <a:pt x="33" y="4"/>
                    </a:lnTo>
                    <a:lnTo>
                      <a:pt x="16" y="0"/>
                    </a:lnTo>
                    <a:lnTo>
                      <a:pt x="0" y="60"/>
                    </a:lnTo>
                    <a:lnTo>
                      <a:pt x="17" y="65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0"/>
                    </a:lnTo>
                    <a:lnTo>
                      <a:pt x="6" y="71"/>
                    </a:lnTo>
                    <a:lnTo>
                      <a:pt x="10" y="71"/>
                    </a:lnTo>
                    <a:lnTo>
                      <a:pt x="13" y="70"/>
                    </a:lnTo>
                    <a:lnTo>
                      <a:pt x="16" y="68"/>
                    </a:lnTo>
                    <a:lnTo>
                      <a:pt x="17" y="64"/>
                    </a:lnTo>
                    <a:lnTo>
                      <a:pt x="17" y="65"/>
                    </a:lnTo>
                    <a:close/>
                  </a:path>
                </a:pathLst>
              </a:custGeom>
              <a:solidFill>
                <a:srgbClr val="0056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16" name="Group 80"/>
          <p:cNvGrpSpPr>
            <a:grpSpLocks/>
          </p:cNvGrpSpPr>
          <p:nvPr/>
        </p:nvGrpSpPr>
        <p:grpSpPr bwMode="auto">
          <a:xfrm>
            <a:off x="6427788" y="2257425"/>
            <a:ext cx="523875" cy="369888"/>
            <a:chOff x="3949" y="1155"/>
            <a:chExt cx="330" cy="233"/>
          </a:xfrm>
        </p:grpSpPr>
        <p:sp>
          <p:nvSpPr>
            <p:cNvPr id="611409" name="Freeform 81"/>
            <p:cNvSpPr>
              <a:spLocks/>
            </p:cNvSpPr>
            <p:nvPr/>
          </p:nvSpPr>
          <p:spPr bwMode="auto">
            <a:xfrm>
              <a:off x="3949" y="1344"/>
              <a:ext cx="38" cy="28"/>
            </a:xfrm>
            <a:custGeom>
              <a:avLst/>
              <a:gdLst/>
              <a:ahLst/>
              <a:cxnLst>
                <a:cxn ang="0">
                  <a:pos x="26" y="28"/>
                </a:cxn>
                <a:cxn ang="0">
                  <a:pos x="32" y="10"/>
                </a:cxn>
                <a:cxn ang="0">
                  <a:pos x="7" y="0"/>
                </a:cxn>
                <a:cxn ang="0">
                  <a:pos x="0" y="18"/>
                </a:cxn>
                <a:cxn ang="0">
                  <a:pos x="25" y="28"/>
                </a:cxn>
                <a:cxn ang="0">
                  <a:pos x="26" y="28"/>
                </a:cxn>
                <a:cxn ang="0">
                  <a:pos x="25" y="28"/>
                </a:cxn>
                <a:cxn ang="0">
                  <a:pos x="29" y="28"/>
                </a:cxn>
                <a:cxn ang="0">
                  <a:pos x="32" y="26"/>
                </a:cxn>
                <a:cxn ang="0">
                  <a:pos x="35" y="25"/>
                </a:cxn>
                <a:cxn ang="0">
                  <a:pos x="36" y="22"/>
                </a:cxn>
                <a:cxn ang="0">
                  <a:pos x="38" y="19"/>
                </a:cxn>
                <a:cxn ang="0">
                  <a:pos x="36" y="15"/>
                </a:cxn>
                <a:cxn ang="0">
                  <a:pos x="35" y="12"/>
                </a:cxn>
                <a:cxn ang="0">
                  <a:pos x="32" y="10"/>
                </a:cxn>
                <a:cxn ang="0">
                  <a:pos x="26" y="28"/>
                </a:cxn>
              </a:cxnLst>
              <a:rect l="0" t="0" r="r" b="b"/>
              <a:pathLst>
                <a:path w="38" h="28">
                  <a:moveTo>
                    <a:pt x="26" y="28"/>
                  </a:moveTo>
                  <a:lnTo>
                    <a:pt x="32" y="10"/>
                  </a:lnTo>
                  <a:lnTo>
                    <a:pt x="7" y="0"/>
                  </a:lnTo>
                  <a:lnTo>
                    <a:pt x="0" y="18"/>
                  </a:lnTo>
                  <a:lnTo>
                    <a:pt x="25" y="28"/>
                  </a:lnTo>
                  <a:lnTo>
                    <a:pt x="26" y="28"/>
                  </a:lnTo>
                  <a:lnTo>
                    <a:pt x="25" y="28"/>
                  </a:lnTo>
                  <a:lnTo>
                    <a:pt x="29" y="28"/>
                  </a:lnTo>
                  <a:lnTo>
                    <a:pt x="32" y="26"/>
                  </a:lnTo>
                  <a:lnTo>
                    <a:pt x="35" y="25"/>
                  </a:lnTo>
                  <a:lnTo>
                    <a:pt x="36" y="22"/>
                  </a:lnTo>
                  <a:lnTo>
                    <a:pt x="38" y="19"/>
                  </a:lnTo>
                  <a:lnTo>
                    <a:pt x="36" y="15"/>
                  </a:lnTo>
                  <a:lnTo>
                    <a:pt x="35" y="12"/>
                  </a:lnTo>
                  <a:lnTo>
                    <a:pt x="32" y="10"/>
                  </a:lnTo>
                  <a:lnTo>
                    <a:pt x="26" y="28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7" name="Group 82"/>
            <p:cNvGrpSpPr>
              <a:grpSpLocks/>
            </p:cNvGrpSpPr>
            <p:nvPr/>
          </p:nvGrpSpPr>
          <p:grpSpPr bwMode="auto">
            <a:xfrm>
              <a:off x="3975" y="1155"/>
              <a:ext cx="304" cy="233"/>
              <a:chOff x="3975" y="1155"/>
              <a:chExt cx="304" cy="233"/>
            </a:xfrm>
          </p:grpSpPr>
          <p:sp>
            <p:nvSpPr>
              <p:cNvPr id="611411" name="Freeform 83"/>
              <p:cNvSpPr>
                <a:spLocks/>
              </p:cNvSpPr>
              <p:nvPr/>
            </p:nvSpPr>
            <p:spPr bwMode="auto">
              <a:xfrm>
                <a:off x="4246" y="1186"/>
                <a:ext cx="24" cy="42"/>
              </a:xfrm>
              <a:custGeom>
                <a:avLst/>
                <a:gdLst/>
                <a:ahLst/>
                <a:cxnLst>
                  <a:cxn ang="0">
                    <a:pos x="17" y="35"/>
                  </a:cxn>
                  <a:cxn ang="0">
                    <a:pos x="17" y="35"/>
                  </a:cxn>
                  <a:cxn ang="0">
                    <a:pos x="24" y="3"/>
                  </a:cxn>
                  <a:cxn ang="0">
                    <a:pos x="6" y="0"/>
                  </a:cxn>
                  <a:cxn ang="0">
                    <a:pos x="0" y="32"/>
                  </a:cxn>
                  <a:cxn ang="0">
                    <a:pos x="17" y="35"/>
                  </a:cxn>
                  <a:cxn ang="0">
                    <a:pos x="0" y="32"/>
                  </a:cxn>
                  <a:cxn ang="0">
                    <a:pos x="0" y="35"/>
                  </a:cxn>
                  <a:cxn ang="0">
                    <a:pos x="1" y="40"/>
                  </a:cxn>
                  <a:cxn ang="0">
                    <a:pos x="3" y="41"/>
                  </a:cxn>
                  <a:cxn ang="0">
                    <a:pos x="7" y="42"/>
                  </a:cxn>
                  <a:cxn ang="0">
                    <a:pos x="10" y="42"/>
                  </a:cxn>
                  <a:cxn ang="0">
                    <a:pos x="13" y="41"/>
                  </a:cxn>
                  <a:cxn ang="0">
                    <a:pos x="16" y="40"/>
                  </a:cxn>
                  <a:cxn ang="0">
                    <a:pos x="17" y="35"/>
                  </a:cxn>
                </a:cxnLst>
                <a:rect l="0" t="0" r="r" b="b"/>
                <a:pathLst>
                  <a:path w="24" h="42">
                    <a:moveTo>
                      <a:pt x="17" y="35"/>
                    </a:moveTo>
                    <a:lnTo>
                      <a:pt x="17" y="35"/>
                    </a:lnTo>
                    <a:lnTo>
                      <a:pt x="24" y="3"/>
                    </a:lnTo>
                    <a:lnTo>
                      <a:pt x="6" y="0"/>
                    </a:lnTo>
                    <a:lnTo>
                      <a:pt x="0" y="32"/>
                    </a:lnTo>
                    <a:lnTo>
                      <a:pt x="17" y="35"/>
                    </a:lnTo>
                    <a:lnTo>
                      <a:pt x="0" y="32"/>
                    </a:lnTo>
                    <a:lnTo>
                      <a:pt x="0" y="35"/>
                    </a:lnTo>
                    <a:lnTo>
                      <a:pt x="1" y="40"/>
                    </a:lnTo>
                    <a:lnTo>
                      <a:pt x="3" y="41"/>
                    </a:lnTo>
                    <a:lnTo>
                      <a:pt x="7" y="42"/>
                    </a:lnTo>
                    <a:lnTo>
                      <a:pt x="10" y="42"/>
                    </a:lnTo>
                    <a:lnTo>
                      <a:pt x="13" y="41"/>
                    </a:lnTo>
                    <a:lnTo>
                      <a:pt x="16" y="40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rgbClr val="0056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1412" name="Freeform 84"/>
              <p:cNvSpPr>
                <a:spLocks/>
              </p:cNvSpPr>
              <p:nvPr/>
            </p:nvSpPr>
            <p:spPr bwMode="auto">
              <a:xfrm>
                <a:off x="3975" y="1354"/>
                <a:ext cx="41" cy="28"/>
              </a:xfrm>
              <a:custGeom>
                <a:avLst/>
                <a:gdLst/>
                <a:ahLst/>
                <a:cxnLst>
                  <a:cxn ang="0">
                    <a:pos x="31" y="27"/>
                  </a:cxn>
                  <a:cxn ang="0">
                    <a:pos x="35" y="9"/>
                  </a:cxn>
                  <a:cxn ang="0">
                    <a:pos x="4" y="0"/>
                  </a:cxn>
                  <a:cxn ang="0">
                    <a:pos x="0" y="18"/>
                  </a:cxn>
                  <a:cxn ang="0">
                    <a:pos x="29" y="27"/>
                  </a:cxn>
                  <a:cxn ang="0">
                    <a:pos x="31" y="27"/>
                  </a:cxn>
                  <a:cxn ang="0">
                    <a:pos x="29" y="27"/>
                  </a:cxn>
                  <a:cxn ang="0">
                    <a:pos x="33" y="28"/>
                  </a:cxn>
                  <a:cxn ang="0">
                    <a:pos x="36" y="27"/>
                  </a:cxn>
                  <a:cxn ang="0">
                    <a:pos x="39" y="24"/>
                  </a:cxn>
                  <a:cxn ang="0">
                    <a:pos x="41" y="21"/>
                  </a:cxn>
                  <a:cxn ang="0">
                    <a:pos x="41" y="18"/>
                  </a:cxn>
                  <a:cxn ang="0">
                    <a:pos x="41" y="15"/>
                  </a:cxn>
                  <a:cxn ang="0">
                    <a:pos x="38" y="12"/>
                  </a:cxn>
                  <a:cxn ang="0">
                    <a:pos x="35" y="9"/>
                  </a:cxn>
                  <a:cxn ang="0">
                    <a:pos x="31" y="27"/>
                  </a:cxn>
                </a:cxnLst>
                <a:rect l="0" t="0" r="r" b="b"/>
                <a:pathLst>
                  <a:path w="41" h="28">
                    <a:moveTo>
                      <a:pt x="31" y="27"/>
                    </a:moveTo>
                    <a:lnTo>
                      <a:pt x="35" y="9"/>
                    </a:lnTo>
                    <a:lnTo>
                      <a:pt x="4" y="0"/>
                    </a:lnTo>
                    <a:lnTo>
                      <a:pt x="0" y="18"/>
                    </a:lnTo>
                    <a:lnTo>
                      <a:pt x="29" y="27"/>
                    </a:lnTo>
                    <a:lnTo>
                      <a:pt x="31" y="27"/>
                    </a:lnTo>
                    <a:lnTo>
                      <a:pt x="29" y="27"/>
                    </a:lnTo>
                    <a:lnTo>
                      <a:pt x="33" y="28"/>
                    </a:lnTo>
                    <a:lnTo>
                      <a:pt x="36" y="27"/>
                    </a:lnTo>
                    <a:lnTo>
                      <a:pt x="39" y="24"/>
                    </a:lnTo>
                    <a:lnTo>
                      <a:pt x="41" y="21"/>
                    </a:lnTo>
                    <a:lnTo>
                      <a:pt x="41" y="18"/>
                    </a:lnTo>
                    <a:lnTo>
                      <a:pt x="41" y="15"/>
                    </a:lnTo>
                    <a:lnTo>
                      <a:pt x="38" y="12"/>
                    </a:lnTo>
                    <a:lnTo>
                      <a:pt x="35" y="9"/>
                    </a:lnTo>
                    <a:lnTo>
                      <a:pt x="31" y="27"/>
                    </a:lnTo>
                    <a:close/>
                  </a:path>
                </a:pathLst>
              </a:custGeom>
              <a:solidFill>
                <a:srgbClr val="007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1413" name="Freeform 85"/>
              <p:cNvSpPr>
                <a:spLocks/>
              </p:cNvSpPr>
              <p:nvPr/>
            </p:nvSpPr>
            <p:spPr bwMode="auto">
              <a:xfrm>
                <a:off x="4006" y="1363"/>
                <a:ext cx="44" cy="25"/>
              </a:xfrm>
              <a:custGeom>
                <a:avLst/>
                <a:gdLst/>
                <a:ahLst/>
                <a:cxnLst>
                  <a:cxn ang="0">
                    <a:pos x="34" y="25"/>
                  </a:cxn>
                  <a:cxn ang="0">
                    <a:pos x="37" y="6"/>
                  </a:cxn>
                  <a:cxn ang="0">
                    <a:pos x="2" y="0"/>
                  </a:cxn>
                  <a:cxn ang="0">
                    <a:pos x="0" y="18"/>
                  </a:cxn>
                  <a:cxn ang="0">
                    <a:pos x="34" y="25"/>
                  </a:cxn>
                  <a:cxn ang="0">
                    <a:pos x="34" y="25"/>
                  </a:cxn>
                  <a:cxn ang="0">
                    <a:pos x="34" y="25"/>
                  </a:cxn>
                  <a:cxn ang="0">
                    <a:pos x="39" y="25"/>
                  </a:cxn>
                  <a:cxn ang="0">
                    <a:pos x="41" y="23"/>
                  </a:cxn>
                  <a:cxn ang="0">
                    <a:pos x="43" y="20"/>
                  </a:cxn>
                  <a:cxn ang="0">
                    <a:pos x="44" y="18"/>
                  </a:cxn>
                  <a:cxn ang="0">
                    <a:pos x="44" y="13"/>
                  </a:cxn>
                  <a:cxn ang="0">
                    <a:pos x="43" y="10"/>
                  </a:cxn>
                  <a:cxn ang="0">
                    <a:pos x="41" y="7"/>
                  </a:cxn>
                  <a:cxn ang="0">
                    <a:pos x="37" y="6"/>
                  </a:cxn>
                  <a:cxn ang="0">
                    <a:pos x="34" y="25"/>
                  </a:cxn>
                </a:cxnLst>
                <a:rect l="0" t="0" r="r" b="b"/>
                <a:pathLst>
                  <a:path w="44" h="25">
                    <a:moveTo>
                      <a:pt x="34" y="25"/>
                    </a:moveTo>
                    <a:lnTo>
                      <a:pt x="37" y="6"/>
                    </a:lnTo>
                    <a:lnTo>
                      <a:pt x="2" y="0"/>
                    </a:lnTo>
                    <a:lnTo>
                      <a:pt x="0" y="18"/>
                    </a:lnTo>
                    <a:lnTo>
                      <a:pt x="34" y="25"/>
                    </a:lnTo>
                    <a:lnTo>
                      <a:pt x="34" y="25"/>
                    </a:lnTo>
                    <a:lnTo>
                      <a:pt x="34" y="25"/>
                    </a:lnTo>
                    <a:lnTo>
                      <a:pt x="39" y="25"/>
                    </a:lnTo>
                    <a:lnTo>
                      <a:pt x="41" y="23"/>
                    </a:lnTo>
                    <a:lnTo>
                      <a:pt x="43" y="20"/>
                    </a:lnTo>
                    <a:lnTo>
                      <a:pt x="44" y="18"/>
                    </a:lnTo>
                    <a:lnTo>
                      <a:pt x="44" y="13"/>
                    </a:lnTo>
                    <a:lnTo>
                      <a:pt x="43" y="10"/>
                    </a:lnTo>
                    <a:lnTo>
                      <a:pt x="41" y="7"/>
                    </a:lnTo>
                    <a:lnTo>
                      <a:pt x="37" y="6"/>
                    </a:lnTo>
                    <a:lnTo>
                      <a:pt x="34" y="25"/>
                    </a:lnTo>
                    <a:close/>
                  </a:path>
                </a:pathLst>
              </a:custGeom>
              <a:solidFill>
                <a:srgbClr val="007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1414" name="Freeform 86"/>
              <p:cNvSpPr>
                <a:spLocks/>
              </p:cNvSpPr>
              <p:nvPr/>
            </p:nvSpPr>
            <p:spPr bwMode="auto">
              <a:xfrm>
                <a:off x="4252" y="1155"/>
                <a:ext cx="27" cy="42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17" y="36"/>
                  </a:cxn>
                  <a:cxn ang="0">
                    <a:pos x="27" y="5"/>
                  </a:cxn>
                  <a:cxn ang="0">
                    <a:pos x="10" y="0"/>
                  </a:cxn>
                  <a:cxn ang="0">
                    <a:pos x="0" y="30"/>
                  </a:cxn>
                  <a:cxn ang="0">
                    <a:pos x="0" y="31"/>
                  </a:cxn>
                  <a:cxn ang="0">
                    <a:pos x="0" y="30"/>
                  </a:cxn>
                  <a:cxn ang="0">
                    <a:pos x="0" y="34"/>
                  </a:cxn>
                  <a:cxn ang="0">
                    <a:pos x="1" y="37"/>
                  </a:cxn>
                  <a:cxn ang="0">
                    <a:pos x="4" y="40"/>
                  </a:cxn>
                  <a:cxn ang="0">
                    <a:pos x="7" y="42"/>
                  </a:cxn>
                  <a:cxn ang="0">
                    <a:pos x="10" y="42"/>
                  </a:cxn>
                  <a:cxn ang="0">
                    <a:pos x="13" y="42"/>
                  </a:cxn>
                  <a:cxn ang="0">
                    <a:pos x="16" y="39"/>
                  </a:cxn>
                  <a:cxn ang="0">
                    <a:pos x="17" y="36"/>
                  </a:cxn>
                  <a:cxn ang="0">
                    <a:pos x="0" y="31"/>
                  </a:cxn>
                </a:cxnLst>
                <a:rect l="0" t="0" r="r" b="b"/>
                <a:pathLst>
                  <a:path w="27" h="42">
                    <a:moveTo>
                      <a:pt x="0" y="31"/>
                    </a:moveTo>
                    <a:lnTo>
                      <a:pt x="17" y="36"/>
                    </a:lnTo>
                    <a:lnTo>
                      <a:pt x="27" y="5"/>
                    </a:lnTo>
                    <a:lnTo>
                      <a:pt x="10" y="0"/>
                    </a:lnTo>
                    <a:lnTo>
                      <a:pt x="0" y="30"/>
                    </a:lnTo>
                    <a:lnTo>
                      <a:pt x="0" y="31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1" y="37"/>
                    </a:lnTo>
                    <a:lnTo>
                      <a:pt x="4" y="40"/>
                    </a:lnTo>
                    <a:lnTo>
                      <a:pt x="7" y="42"/>
                    </a:lnTo>
                    <a:lnTo>
                      <a:pt x="10" y="42"/>
                    </a:lnTo>
                    <a:lnTo>
                      <a:pt x="13" y="42"/>
                    </a:lnTo>
                    <a:lnTo>
                      <a:pt x="16" y="39"/>
                    </a:lnTo>
                    <a:lnTo>
                      <a:pt x="17" y="36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56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1415" name="Freeform 87"/>
              <p:cNvSpPr>
                <a:spLocks/>
              </p:cNvSpPr>
              <p:nvPr/>
            </p:nvSpPr>
            <p:spPr bwMode="auto">
              <a:xfrm>
                <a:off x="4239" y="1218"/>
                <a:ext cx="24" cy="42"/>
              </a:xfrm>
              <a:custGeom>
                <a:avLst/>
                <a:gdLst/>
                <a:ahLst/>
                <a:cxnLst>
                  <a:cxn ang="0">
                    <a:pos x="17" y="35"/>
                  </a:cxn>
                  <a:cxn ang="0">
                    <a:pos x="17" y="35"/>
                  </a:cxn>
                  <a:cxn ang="0">
                    <a:pos x="24" y="3"/>
                  </a:cxn>
                  <a:cxn ang="0">
                    <a:pos x="7" y="0"/>
                  </a:cxn>
                  <a:cxn ang="0">
                    <a:pos x="0" y="32"/>
                  </a:cxn>
                  <a:cxn ang="0">
                    <a:pos x="17" y="35"/>
                  </a:cxn>
                  <a:cxn ang="0">
                    <a:pos x="0" y="32"/>
                  </a:cxn>
                  <a:cxn ang="0">
                    <a:pos x="0" y="35"/>
                  </a:cxn>
                  <a:cxn ang="0">
                    <a:pos x="1" y="39"/>
                  </a:cxn>
                  <a:cxn ang="0">
                    <a:pos x="4" y="41"/>
                  </a:cxn>
                  <a:cxn ang="0">
                    <a:pos x="7" y="42"/>
                  </a:cxn>
                  <a:cxn ang="0">
                    <a:pos x="10" y="42"/>
                  </a:cxn>
                  <a:cxn ang="0">
                    <a:pos x="13" y="41"/>
                  </a:cxn>
                  <a:cxn ang="0">
                    <a:pos x="16" y="39"/>
                  </a:cxn>
                  <a:cxn ang="0">
                    <a:pos x="17" y="35"/>
                  </a:cxn>
                </a:cxnLst>
                <a:rect l="0" t="0" r="r" b="b"/>
                <a:pathLst>
                  <a:path w="24" h="42">
                    <a:moveTo>
                      <a:pt x="17" y="35"/>
                    </a:moveTo>
                    <a:lnTo>
                      <a:pt x="17" y="35"/>
                    </a:lnTo>
                    <a:lnTo>
                      <a:pt x="24" y="3"/>
                    </a:lnTo>
                    <a:lnTo>
                      <a:pt x="7" y="0"/>
                    </a:lnTo>
                    <a:lnTo>
                      <a:pt x="0" y="32"/>
                    </a:lnTo>
                    <a:lnTo>
                      <a:pt x="17" y="35"/>
                    </a:lnTo>
                    <a:lnTo>
                      <a:pt x="0" y="32"/>
                    </a:lnTo>
                    <a:lnTo>
                      <a:pt x="0" y="35"/>
                    </a:lnTo>
                    <a:lnTo>
                      <a:pt x="1" y="39"/>
                    </a:lnTo>
                    <a:lnTo>
                      <a:pt x="4" y="41"/>
                    </a:lnTo>
                    <a:lnTo>
                      <a:pt x="7" y="42"/>
                    </a:lnTo>
                    <a:lnTo>
                      <a:pt x="10" y="42"/>
                    </a:lnTo>
                    <a:lnTo>
                      <a:pt x="13" y="41"/>
                    </a:lnTo>
                    <a:lnTo>
                      <a:pt x="16" y="39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rgbClr val="0056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18" name="Group 88"/>
          <p:cNvGrpSpPr>
            <a:grpSpLocks/>
          </p:cNvGrpSpPr>
          <p:nvPr/>
        </p:nvGrpSpPr>
        <p:grpSpPr bwMode="auto">
          <a:xfrm>
            <a:off x="6572250" y="2406650"/>
            <a:ext cx="342900" cy="236538"/>
            <a:chOff x="4040" y="1249"/>
            <a:chExt cx="216" cy="149"/>
          </a:xfrm>
        </p:grpSpPr>
        <p:grpSp>
          <p:nvGrpSpPr>
            <p:cNvPr id="19" name="Group 89"/>
            <p:cNvGrpSpPr>
              <a:grpSpLocks/>
            </p:cNvGrpSpPr>
            <p:nvPr/>
          </p:nvGrpSpPr>
          <p:grpSpPr bwMode="auto">
            <a:xfrm>
              <a:off x="4040" y="1249"/>
              <a:ext cx="216" cy="142"/>
              <a:chOff x="4040" y="1249"/>
              <a:chExt cx="216" cy="142"/>
            </a:xfrm>
          </p:grpSpPr>
          <p:sp>
            <p:nvSpPr>
              <p:cNvPr id="611418" name="Freeform 90"/>
              <p:cNvSpPr>
                <a:spLocks/>
              </p:cNvSpPr>
              <p:nvPr/>
            </p:nvSpPr>
            <p:spPr bwMode="auto">
              <a:xfrm>
                <a:off x="4040" y="1369"/>
                <a:ext cx="45" cy="22"/>
              </a:xfrm>
              <a:custGeom>
                <a:avLst/>
                <a:gdLst/>
                <a:ahLst/>
                <a:cxnLst>
                  <a:cxn ang="0">
                    <a:pos x="36" y="22"/>
                  </a:cxn>
                  <a:cxn ang="0">
                    <a:pos x="38" y="4"/>
                  </a:cxn>
                  <a:cxn ang="0">
                    <a:pos x="3" y="0"/>
                  </a:cxn>
                  <a:cxn ang="0">
                    <a:pos x="0" y="19"/>
                  </a:cxn>
                  <a:cxn ang="0">
                    <a:pos x="35" y="22"/>
                  </a:cxn>
                  <a:cxn ang="0">
                    <a:pos x="36" y="22"/>
                  </a:cxn>
                  <a:cxn ang="0">
                    <a:pos x="35" y="22"/>
                  </a:cxn>
                  <a:cxn ang="0">
                    <a:pos x="39" y="22"/>
                  </a:cxn>
                  <a:cxn ang="0">
                    <a:pos x="42" y="19"/>
                  </a:cxn>
                  <a:cxn ang="0">
                    <a:pos x="45" y="17"/>
                  </a:cxn>
                  <a:cxn ang="0">
                    <a:pos x="45" y="13"/>
                  </a:cxn>
                  <a:cxn ang="0">
                    <a:pos x="45" y="10"/>
                  </a:cxn>
                  <a:cxn ang="0">
                    <a:pos x="44" y="7"/>
                  </a:cxn>
                  <a:cxn ang="0">
                    <a:pos x="41" y="4"/>
                  </a:cxn>
                  <a:cxn ang="0">
                    <a:pos x="38" y="4"/>
                  </a:cxn>
                  <a:cxn ang="0">
                    <a:pos x="36" y="22"/>
                  </a:cxn>
                </a:cxnLst>
                <a:rect l="0" t="0" r="r" b="b"/>
                <a:pathLst>
                  <a:path w="45" h="22">
                    <a:moveTo>
                      <a:pt x="36" y="22"/>
                    </a:moveTo>
                    <a:lnTo>
                      <a:pt x="38" y="4"/>
                    </a:lnTo>
                    <a:lnTo>
                      <a:pt x="3" y="0"/>
                    </a:lnTo>
                    <a:lnTo>
                      <a:pt x="0" y="19"/>
                    </a:lnTo>
                    <a:lnTo>
                      <a:pt x="35" y="22"/>
                    </a:lnTo>
                    <a:lnTo>
                      <a:pt x="36" y="22"/>
                    </a:lnTo>
                    <a:lnTo>
                      <a:pt x="35" y="22"/>
                    </a:lnTo>
                    <a:lnTo>
                      <a:pt x="39" y="22"/>
                    </a:lnTo>
                    <a:lnTo>
                      <a:pt x="42" y="19"/>
                    </a:lnTo>
                    <a:lnTo>
                      <a:pt x="45" y="17"/>
                    </a:lnTo>
                    <a:lnTo>
                      <a:pt x="45" y="13"/>
                    </a:lnTo>
                    <a:lnTo>
                      <a:pt x="45" y="10"/>
                    </a:lnTo>
                    <a:lnTo>
                      <a:pt x="44" y="7"/>
                    </a:lnTo>
                    <a:lnTo>
                      <a:pt x="41" y="4"/>
                    </a:lnTo>
                    <a:lnTo>
                      <a:pt x="38" y="4"/>
                    </a:lnTo>
                    <a:lnTo>
                      <a:pt x="36" y="22"/>
                    </a:lnTo>
                    <a:close/>
                  </a:path>
                </a:pathLst>
              </a:custGeom>
              <a:solidFill>
                <a:srgbClr val="007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20" name="Group 91"/>
              <p:cNvGrpSpPr>
                <a:grpSpLocks/>
              </p:cNvGrpSpPr>
              <p:nvPr/>
            </p:nvGrpSpPr>
            <p:grpSpPr bwMode="auto">
              <a:xfrm>
                <a:off x="4076" y="1249"/>
                <a:ext cx="180" cy="142"/>
                <a:chOff x="4076" y="1249"/>
                <a:chExt cx="180" cy="142"/>
              </a:xfrm>
            </p:grpSpPr>
            <p:sp>
              <p:nvSpPr>
                <p:cNvPr id="611420" name="Freeform 92"/>
                <p:cNvSpPr>
                  <a:spLocks/>
                </p:cNvSpPr>
                <p:nvPr/>
              </p:nvSpPr>
              <p:spPr bwMode="auto">
                <a:xfrm>
                  <a:off x="4076" y="1372"/>
                  <a:ext cx="50" cy="19"/>
                </a:xfrm>
                <a:custGeom>
                  <a:avLst/>
                  <a:gdLst/>
                  <a:ahLst/>
                  <a:cxnLst>
                    <a:cxn ang="0">
                      <a:pos x="41" y="19"/>
                    </a:cxn>
                    <a:cxn ang="0">
                      <a:pos x="41" y="1"/>
                    </a:cxn>
                    <a:cxn ang="0">
                      <a:pos x="0" y="0"/>
                    </a:cxn>
                    <a:cxn ang="0">
                      <a:pos x="0" y="19"/>
                    </a:cxn>
                    <a:cxn ang="0">
                      <a:pos x="41" y="19"/>
                    </a:cxn>
                    <a:cxn ang="0">
                      <a:pos x="41" y="19"/>
                    </a:cxn>
                    <a:cxn ang="0">
                      <a:pos x="41" y="19"/>
                    </a:cxn>
                    <a:cxn ang="0">
                      <a:pos x="45" y="17"/>
                    </a:cxn>
                    <a:cxn ang="0">
                      <a:pos x="48" y="16"/>
                    </a:cxn>
                    <a:cxn ang="0">
                      <a:pos x="50" y="13"/>
                    </a:cxn>
                    <a:cxn ang="0">
                      <a:pos x="50" y="10"/>
                    </a:cxn>
                    <a:cxn ang="0">
                      <a:pos x="50" y="6"/>
                    </a:cxn>
                    <a:cxn ang="0">
                      <a:pos x="48" y="3"/>
                    </a:cxn>
                    <a:cxn ang="0">
                      <a:pos x="45" y="1"/>
                    </a:cxn>
                    <a:cxn ang="0">
                      <a:pos x="41" y="1"/>
                    </a:cxn>
                    <a:cxn ang="0">
                      <a:pos x="41" y="19"/>
                    </a:cxn>
                  </a:cxnLst>
                  <a:rect l="0" t="0" r="r" b="b"/>
                  <a:pathLst>
                    <a:path w="50" h="19">
                      <a:moveTo>
                        <a:pt x="41" y="19"/>
                      </a:moveTo>
                      <a:lnTo>
                        <a:pt x="41" y="1"/>
                      </a:lnTo>
                      <a:lnTo>
                        <a:pt x="0" y="0"/>
                      </a:lnTo>
                      <a:lnTo>
                        <a:pt x="0" y="19"/>
                      </a:lnTo>
                      <a:lnTo>
                        <a:pt x="41" y="19"/>
                      </a:lnTo>
                      <a:lnTo>
                        <a:pt x="41" y="19"/>
                      </a:lnTo>
                      <a:lnTo>
                        <a:pt x="41" y="19"/>
                      </a:lnTo>
                      <a:lnTo>
                        <a:pt x="45" y="17"/>
                      </a:lnTo>
                      <a:lnTo>
                        <a:pt x="48" y="16"/>
                      </a:lnTo>
                      <a:lnTo>
                        <a:pt x="50" y="13"/>
                      </a:lnTo>
                      <a:lnTo>
                        <a:pt x="50" y="10"/>
                      </a:lnTo>
                      <a:lnTo>
                        <a:pt x="50" y="6"/>
                      </a:lnTo>
                      <a:lnTo>
                        <a:pt x="48" y="3"/>
                      </a:lnTo>
                      <a:lnTo>
                        <a:pt x="45" y="1"/>
                      </a:lnTo>
                      <a:lnTo>
                        <a:pt x="41" y="1"/>
                      </a:lnTo>
                      <a:lnTo>
                        <a:pt x="41" y="19"/>
                      </a:lnTo>
                      <a:close/>
                    </a:path>
                  </a:pathLst>
                </a:custGeom>
                <a:solidFill>
                  <a:srgbClr val="007F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1421" name="Freeform 93"/>
                <p:cNvSpPr>
                  <a:spLocks/>
                </p:cNvSpPr>
                <p:nvPr/>
              </p:nvSpPr>
              <p:spPr bwMode="auto">
                <a:xfrm>
                  <a:off x="4231" y="1249"/>
                  <a:ext cx="25" cy="40"/>
                </a:xfrm>
                <a:custGeom>
                  <a:avLst/>
                  <a:gdLst/>
                  <a:ahLst/>
                  <a:cxnLst>
                    <a:cxn ang="0">
                      <a:pos x="0" y="29"/>
                    </a:cxn>
                    <a:cxn ang="0">
                      <a:pos x="18" y="33"/>
                    </a:cxn>
                    <a:cxn ang="0">
                      <a:pos x="25" y="4"/>
                    </a:cxn>
                    <a:cxn ang="0">
                      <a:pos x="8" y="0"/>
                    </a:cxn>
                    <a:cxn ang="0">
                      <a:pos x="0" y="29"/>
                    </a:cxn>
                    <a:cxn ang="0">
                      <a:pos x="0" y="29"/>
                    </a:cxn>
                    <a:cxn ang="0">
                      <a:pos x="0" y="29"/>
                    </a:cxn>
                    <a:cxn ang="0">
                      <a:pos x="0" y="33"/>
                    </a:cxn>
                    <a:cxn ang="0">
                      <a:pos x="2" y="36"/>
                    </a:cxn>
                    <a:cxn ang="0">
                      <a:pos x="5" y="39"/>
                    </a:cxn>
                    <a:cxn ang="0">
                      <a:pos x="8" y="40"/>
                    </a:cxn>
                    <a:cxn ang="0">
                      <a:pos x="10" y="40"/>
                    </a:cxn>
                    <a:cxn ang="0">
                      <a:pos x="13" y="39"/>
                    </a:cxn>
                    <a:cxn ang="0">
                      <a:pos x="16" y="37"/>
                    </a:cxn>
                    <a:cxn ang="0">
                      <a:pos x="18" y="33"/>
                    </a:cxn>
                    <a:cxn ang="0">
                      <a:pos x="0" y="29"/>
                    </a:cxn>
                  </a:cxnLst>
                  <a:rect l="0" t="0" r="r" b="b"/>
                  <a:pathLst>
                    <a:path w="25" h="40">
                      <a:moveTo>
                        <a:pt x="0" y="29"/>
                      </a:moveTo>
                      <a:lnTo>
                        <a:pt x="18" y="33"/>
                      </a:lnTo>
                      <a:lnTo>
                        <a:pt x="25" y="4"/>
                      </a:lnTo>
                      <a:lnTo>
                        <a:pt x="8" y="0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0" y="33"/>
                      </a:lnTo>
                      <a:lnTo>
                        <a:pt x="2" y="36"/>
                      </a:lnTo>
                      <a:lnTo>
                        <a:pt x="5" y="39"/>
                      </a:lnTo>
                      <a:lnTo>
                        <a:pt x="8" y="40"/>
                      </a:lnTo>
                      <a:lnTo>
                        <a:pt x="10" y="40"/>
                      </a:lnTo>
                      <a:lnTo>
                        <a:pt x="13" y="39"/>
                      </a:lnTo>
                      <a:lnTo>
                        <a:pt x="16" y="37"/>
                      </a:lnTo>
                      <a:lnTo>
                        <a:pt x="18" y="33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569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1422" name="Freeform 94"/>
                <p:cNvSpPr>
                  <a:spLocks/>
                </p:cNvSpPr>
                <p:nvPr/>
              </p:nvSpPr>
              <p:spPr bwMode="auto">
                <a:xfrm>
                  <a:off x="4224" y="1278"/>
                  <a:ext cx="25" cy="40"/>
                </a:xfrm>
                <a:custGeom>
                  <a:avLst/>
                  <a:gdLst/>
                  <a:ahLst/>
                  <a:cxnLst>
                    <a:cxn ang="0">
                      <a:pos x="2" y="30"/>
                    </a:cxn>
                    <a:cxn ang="0">
                      <a:pos x="19" y="33"/>
                    </a:cxn>
                    <a:cxn ang="0">
                      <a:pos x="25" y="4"/>
                    </a:cxn>
                    <a:cxn ang="0">
                      <a:pos x="7" y="0"/>
                    </a:cxn>
                    <a:cxn ang="0">
                      <a:pos x="2" y="29"/>
                    </a:cxn>
                    <a:cxn ang="0">
                      <a:pos x="2" y="30"/>
                    </a:cxn>
                    <a:cxn ang="0">
                      <a:pos x="2" y="29"/>
                    </a:cxn>
                    <a:cxn ang="0">
                      <a:pos x="0" y="33"/>
                    </a:cxn>
                    <a:cxn ang="0">
                      <a:pos x="2" y="36"/>
                    </a:cxn>
                    <a:cxn ang="0">
                      <a:pos x="4" y="39"/>
                    </a:cxn>
                    <a:cxn ang="0">
                      <a:pos x="7" y="40"/>
                    </a:cxn>
                    <a:cxn ang="0">
                      <a:pos x="12" y="40"/>
                    </a:cxn>
                    <a:cxn ang="0">
                      <a:pos x="15" y="39"/>
                    </a:cxn>
                    <a:cxn ang="0">
                      <a:pos x="17" y="37"/>
                    </a:cxn>
                    <a:cxn ang="0">
                      <a:pos x="19" y="33"/>
                    </a:cxn>
                    <a:cxn ang="0">
                      <a:pos x="2" y="30"/>
                    </a:cxn>
                  </a:cxnLst>
                  <a:rect l="0" t="0" r="r" b="b"/>
                  <a:pathLst>
                    <a:path w="25" h="40">
                      <a:moveTo>
                        <a:pt x="2" y="30"/>
                      </a:moveTo>
                      <a:lnTo>
                        <a:pt x="19" y="33"/>
                      </a:lnTo>
                      <a:lnTo>
                        <a:pt x="25" y="4"/>
                      </a:lnTo>
                      <a:lnTo>
                        <a:pt x="7" y="0"/>
                      </a:lnTo>
                      <a:lnTo>
                        <a:pt x="2" y="29"/>
                      </a:lnTo>
                      <a:lnTo>
                        <a:pt x="2" y="30"/>
                      </a:lnTo>
                      <a:lnTo>
                        <a:pt x="2" y="29"/>
                      </a:lnTo>
                      <a:lnTo>
                        <a:pt x="0" y="33"/>
                      </a:lnTo>
                      <a:lnTo>
                        <a:pt x="2" y="36"/>
                      </a:lnTo>
                      <a:lnTo>
                        <a:pt x="4" y="39"/>
                      </a:lnTo>
                      <a:lnTo>
                        <a:pt x="7" y="40"/>
                      </a:lnTo>
                      <a:lnTo>
                        <a:pt x="12" y="40"/>
                      </a:lnTo>
                      <a:lnTo>
                        <a:pt x="15" y="39"/>
                      </a:lnTo>
                      <a:lnTo>
                        <a:pt x="17" y="37"/>
                      </a:lnTo>
                      <a:lnTo>
                        <a:pt x="19" y="33"/>
                      </a:lnTo>
                      <a:lnTo>
                        <a:pt x="2" y="30"/>
                      </a:lnTo>
                      <a:close/>
                    </a:path>
                  </a:pathLst>
                </a:custGeom>
                <a:solidFill>
                  <a:srgbClr val="00569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1423" name="Freeform 95"/>
                <p:cNvSpPr>
                  <a:spLocks/>
                </p:cNvSpPr>
                <p:nvPr/>
              </p:nvSpPr>
              <p:spPr bwMode="auto">
                <a:xfrm>
                  <a:off x="4220" y="1308"/>
                  <a:ext cx="23" cy="38"/>
                </a:xfrm>
                <a:custGeom>
                  <a:avLst/>
                  <a:gdLst/>
                  <a:ahLst/>
                  <a:cxnLst>
                    <a:cxn ang="0">
                      <a:pos x="0" y="29"/>
                    </a:cxn>
                    <a:cxn ang="0">
                      <a:pos x="19" y="31"/>
                    </a:cxn>
                    <a:cxn ang="0">
                      <a:pos x="23" y="3"/>
                    </a:cxn>
                    <a:cxn ang="0">
                      <a:pos x="6" y="0"/>
                    </a:cxn>
                    <a:cxn ang="0">
                      <a:pos x="1" y="28"/>
                    </a:cxn>
                    <a:cxn ang="0">
                      <a:pos x="0" y="29"/>
                    </a:cxn>
                    <a:cxn ang="0">
                      <a:pos x="1" y="28"/>
                    </a:cxn>
                    <a:cxn ang="0">
                      <a:pos x="1" y="32"/>
                    </a:cxn>
                    <a:cxn ang="0">
                      <a:pos x="3" y="35"/>
                    </a:cxn>
                    <a:cxn ang="0">
                      <a:pos x="6" y="36"/>
                    </a:cxn>
                    <a:cxn ang="0">
                      <a:pos x="8" y="38"/>
                    </a:cxn>
                    <a:cxn ang="0">
                      <a:pos x="11" y="38"/>
                    </a:cxn>
                    <a:cxn ang="0">
                      <a:pos x="14" y="36"/>
                    </a:cxn>
                    <a:cxn ang="0">
                      <a:pos x="17" y="33"/>
                    </a:cxn>
                    <a:cxn ang="0">
                      <a:pos x="19" y="31"/>
                    </a:cxn>
                    <a:cxn ang="0">
                      <a:pos x="0" y="29"/>
                    </a:cxn>
                  </a:cxnLst>
                  <a:rect l="0" t="0" r="r" b="b"/>
                  <a:pathLst>
                    <a:path w="23" h="38">
                      <a:moveTo>
                        <a:pt x="0" y="29"/>
                      </a:moveTo>
                      <a:lnTo>
                        <a:pt x="19" y="31"/>
                      </a:lnTo>
                      <a:lnTo>
                        <a:pt x="23" y="3"/>
                      </a:lnTo>
                      <a:lnTo>
                        <a:pt x="6" y="0"/>
                      </a:lnTo>
                      <a:lnTo>
                        <a:pt x="1" y="28"/>
                      </a:lnTo>
                      <a:lnTo>
                        <a:pt x="0" y="29"/>
                      </a:lnTo>
                      <a:lnTo>
                        <a:pt x="1" y="28"/>
                      </a:lnTo>
                      <a:lnTo>
                        <a:pt x="1" y="32"/>
                      </a:lnTo>
                      <a:lnTo>
                        <a:pt x="3" y="35"/>
                      </a:lnTo>
                      <a:lnTo>
                        <a:pt x="6" y="36"/>
                      </a:lnTo>
                      <a:lnTo>
                        <a:pt x="8" y="38"/>
                      </a:lnTo>
                      <a:lnTo>
                        <a:pt x="11" y="38"/>
                      </a:lnTo>
                      <a:lnTo>
                        <a:pt x="14" y="36"/>
                      </a:lnTo>
                      <a:lnTo>
                        <a:pt x="17" y="33"/>
                      </a:lnTo>
                      <a:lnTo>
                        <a:pt x="19" y="31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569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21" name="Group 96"/>
            <p:cNvGrpSpPr>
              <a:grpSpLocks/>
            </p:cNvGrpSpPr>
            <p:nvPr/>
          </p:nvGrpSpPr>
          <p:grpSpPr bwMode="auto">
            <a:xfrm>
              <a:off x="4117" y="1337"/>
              <a:ext cx="139" cy="61"/>
              <a:chOff x="4117" y="1337"/>
              <a:chExt cx="139" cy="61"/>
            </a:xfrm>
          </p:grpSpPr>
          <p:sp>
            <p:nvSpPr>
              <p:cNvPr id="611425" name="Freeform 97"/>
              <p:cNvSpPr>
                <a:spLocks/>
              </p:cNvSpPr>
              <p:nvPr/>
            </p:nvSpPr>
            <p:spPr bwMode="auto">
              <a:xfrm>
                <a:off x="4117" y="1372"/>
                <a:ext cx="49" cy="19"/>
              </a:xfrm>
              <a:custGeom>
                <a:avLst/>
                <a:gdLst/>
                <a:ahLst/>
                <a:cxnLst>
                  <a:cxn ang="0">
                    <a:pos x="41" y="19"/>
                  </a:cxn>
                  <a:cxn ang="0">
                    <a:pos x="39" y="0"/>
                  </a:cxn>
                  <a:cxn ang="0">
                    <a:pos x="0" y="1"/>
                  </a:cxn>
                  <a:cxn ang="0">
                    <a:pos x="0" y="19"/>
                  </a:cxn>
                  <a:cxn ang="0">
                    <a:pos x="39" y="19"/>
                  </a:cxn>
                  <a:cxn ang="0">
                    <a:pos x="41" y="19"/>
                  </a:cxn>
                  <a:cxn ang="0">
                    <a:pos x="39" y="19"/>
                  </a:cxn>
                  <a:cxn ang="0">
                    <a:pos x="43" y="17"/>
                  </a:cxn>
                  <a:cxn ang="0">
                    <a:pos x="46" y="16"/>
                  </a:cxn>
                  <a:cxn ang="0">
                    <a:pos x="48" y="13"/>
                  </a:cxn>
                  <a:cxn ang="0">
                    <a:pos x="49" y="10"/>
                  </a:cxn>
                  <a:cxn ang="0">
                    <a:pos x="48" y="6"/>
                  </a:cxn>
                  <a:cxn ang="0">
                    <a:pos x="46" y="3"/>
                  </a:cxn>
                  <a:cxn ang="0">
                    <a:pos x="43" y="1"/>
                  </a:cxn>
                  <a:cxn ang="0">
                    <a:pos x="39" y="0"/>
                  </a:cxn>
                  <a:cxn ang="0">
                    <a:pos x="41" y="19"/>
                  </a:cxn>
                </a:cxnLst>
                <a:rect l="0" t="0" r="r" b="b"/>
                <a:pathLst>
                  <a:path w="49" h="19">
                    <a:moveTo>
                      <a:pt x="41" y="19"/>
                    </a:moveTo>
                    <a:lnTo>
                      <a:pt x="39" y="0"/>
                    </a:lnTo>
                    <a:lnTo>
                      <a:pt x="0" y="1"/>
                    </a:lnTo>
                    <a:lnTo>
                      <a:pt x="0" y="19"/>
                    </a:lnTo>
                    <a:lnTo>
                      <a:pt x="39" y="19"/>
                    </a:lnTo>
                    <a:lnTo>
                      <a:pt x="41" y="19"/>
                    </a:lnTo>
                    <a:lnTo>
                      <a:pt x="39" y="19"/>
                    </a:lnTo>
                    <a:lnTo>
                      <a:pt x="43" y="17"/>
                    </a:lnTo>
                    <a:lnTo>
                      <a:pt x="46" y="16"/>
                    </a:lnTo>
                    <a:lnTo>
                      <a:pt x="48" y="13"/>
                    </a:lnTo>
                    <a:lnTo>
                      <a:pt x="49" y="10"/>
                    </a:lnTo>
                    <a:lnTo>
                      <a:pt x="48" y="6"/>
                    </a:lnTo>
                    <a:lnTo>
                      <a:pt x="46" y="3"/>
                    </a:lnTo>
                    <a:lnTo>
                      <a:pt x="43" y="1"/>
                    </a:lnTo>
                    <a:lnTo>
                      <a:pt x="39" y="0"/>
                    </a:lnTo>
                    <a:lnTo>
                      <a:pt x="41" y="19"/>
                    </a:lnTo>
                    <a:close/>
                  </a:path>
                </a:pathLst>
              </a:custGeom>
              <a:solidFill>
                <a:srgbClr val="007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1426" name="Freeform 98"/>
              <p:cNvSpPr>
                <a:spLocks/>
              </p:cNvSpPr>
              <p:nvPr/>
            </p:nvSpPr>
            <p:spPr bwMode="auto">
              <a:xfrm>
                <a:off x="4156" y="1369"/>
                <a:ext cx="100" cy="22"/>
              </a:xfrm>
              <a:custGeom>
                <a:avLst/>
                <a:gdLst/>
                <a:ahLst/>
                <a:cxnLst>
                  <a:cxn ang="0">
                    <a:pos x="93" y="19"/>
                  </a:cxn>
                  <a:cxn ang="0">
                    <a:pos x="91" y="0"/>
                  </a:cxn>
                  <a:cxn ang="0">
                    <a:pos x="0" y="3"/>
                  </a:cxn>
                  <a:cxn ang="0">
                    <a:pos x="2" y="22"/>
                  </a:cxn>
                  <a:cxn ang="0">
                    <a:pos x="91" y="19"/>
                  </a:cxn>
                  <a:cxn ang="0">
                    <a:pos x="93" y="19"/>
                  </a:cxn>
                  <a:cxn ang="0">
                    <a:pos x="91" y="19"/>
                  </a:cxn>
                  <a:cxn ang="0">
                    <a:pos x="96" y="17"/>
                  </a:cxn>
                  <a:cxn ang="0">
                    <a:pos x="99" y="14"/>
                  </a:cxn>
                  <a:cxn ang="0">
                    <a:pos x="100" y="12"/>
                  </a:cxn>
                  <a:cxn ang="0">
                    <a:pos x="100" y="9"/>
                  </a:cxn>
                  <a:cxn ang="0">
                    <a:pos x="100" y="6"/>
                  </a:cxn>
                  <a:cxn ang="0">
                    <a:pos x="99" y="3"/>
                  </a:cxn>
                  <a:cxn ang="0">
                    <a:pos x="96" y="1"/>
                  </a:cxn>
                  <a:cxn ang="0">
                    <a:pos x="91" y="0"/>
                  </a:cxn>
                  <a:cxn ang="0">
                    <a:pos x="93" y="19"/>
                  </a:cxn>
                </a:cxnLst>
                <a:rect l="0" t="0" r="r" b="b"/>
                <a:pathLst>
                  <a:path w="100" h="22">
                    <a:moveTo>
                      <a:pt x="93" y="19"/>
                    </a:moveTo>
                    <a:lnTo>
                      <a:pt x="91" y="0"/>
                    </a:lnTo>
                    <a:lnTo>
                      <a:pt x="0" y="3"/>
                    </a:lnTo>
                    <a:lnTo>
                      <a:pt x="2" y="22"/>
                    </a:lnTo>
                    <a:lnTo>
                      <a:pt x="91" y="19"/>
                    </a:lnTo>
                    <a:lnTo>
                      <a:pt x="93" y="19"/>
                    </a:lnTo>
                    <a:lnTo>
                      <a:pt x="91" y="19"/>
                    </a:lnTo>
                    <a:lnTo>
                      <a:pt x="96" y="17"/>
                    </a:lnTo>
                    <a:lnTo>
                      <a:pt x="99" y="14"/>
                    </a:lnTo>
                    <a:lnTo>
                      <a:pt x="100" y="12"/>
                    </a:lnTo>
                    <a:lnTo>
                      <a:pt x="100" y="9"/>
                    </a:lnTo>
                    <a:lnTo>
                      <a:pt x="100" y="6"/>
                    </a:lnTo>
                    <a:lnTo>
                      <a:pt x="99" y="3"/>
                    </a:lnTo>
                    <a:lnTo>
                      <a:pt x="96" y="1"/>
                    </a:lnTo>
                    <a:lnTo>
                      <a:pt x="91" y="0"/>
                    </a:lnTo>
                    <a:lnTo>
                      <a:pt x="93" y="19"/>
                    </a:lnTo>
                    <a:close/>
                  </a:path>
                </a:pathLst>
              </a:custGeom>
              <a:solidFill>
                <a:srgbClr val="007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1427" name="Freeform 99"/>
              <p:cNvSpPr>
                <a:spLocks/>
              </p:cNvSpPr>
              <p:nvPr/>
            </p:nvSpPr>
            <p:spPr bwMode="auto">
              <a:xfrm>
                <a:off x="4220" y="1337"/>
                <a:ext cx="19" cy="61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19" y="52"/>
                  </a:cxn>
                  <a:cxn ang="0">
                    <a:pos x="19" y="0"/>
                  </a:cxn>
                  <a:cxn ang="0">
                    <a:pos x="0" y="0"/>
                  </a:cxn>
                  <a:cxn ang="0">
                    <a:pos x="0" y="52"/>
                  </a:cxn>
                  <a:cxn ang="0">
                    <a:pos x="0" y="52"/>
                  </a:cxn>
                  <a:cxn ang="0">
                    <a:pos x="0" y="52"/>
                  </a:cxn>
                  <a:cxn ang="0">
                    <a:pos x="1" y="57"/>
                  </a:cxn>
                  <a:cxn ang="0">
                    <a:pos x="3" y="59"/>
                  </a:cxn>
                  <a:cxn ang="0">
                    <a:pos x="6" y="61"/>
                  </a:cxn>
                  <a:cxn ang="0">
                    <a:pos x="8" y="61"/>
                  </a:cxn>
                  <a:cxn ang="0">
                    <a:pos x="13" y="61"/>
                  </a:cxn>
                  <a:cxn ang="0">
                    <a:pos x="16" y="59"/>
                  </a:cxn>
                  <a:cxn ang="0">
                    <a:pos x="17" y="57"/>
                  </a:cxn>
                  <a:cxn ang="0">
                    <a:pos x="19" y="52"/>
                  </a:cxn>
                  <a:cxn ang="0">
                    <a:pos x="0" y="52"/>
                  </a:cxn>
                </a:cxnLst>
                <a:rect l="0" t="0" r="r" b="b"/>
                <a:pathLst>
                  <a:path w="19" h="61">
                    <a:moveTo>
                      <a:pt x="0" y="52"/>
                    </a:moveTo>
                    <a:lnTo>
                      <a:pt x="19" y="52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" y="57"/>
                    </a:lnTo>
                    <a:lnTo>
                      <a:pt x="3" y="59"/>
                    </a:lnTo>
                    <a:lnTo>
                      <a:pt x="6" y="61"/>
                    </a:lnTo>
                    <a:lnTo>
                      <a:pt x="8" y="61"/>
                    </a:lnTo>
                    <a:lnTo>
                      <a:pt x="13" y="61"/>
                    </a:lnTo>
                    <a:lnTo>
                      <a:pt x="16" y="59"/>
                    </a:lnTo>
                    <a:lnTo>
                      <a:pt x="17" y="57"/>
                    </a:lnTo>
                    <a:lnTo>
                      <a:pt x="19" y="52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56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22" name="Group 100"/>
          <p:cNvGrpSpPr>
            <a:grpSpLocks/>
          </p:cNvGrpSpPr>
          <p:nvPr/>
        </p:nvGrpSpPr>
        <p:grpSpPr bwMode="auto">
          <a:xfrm>
            <a:off x="6858000" y="2581275"/>
            <a:ext cx="209550" cy="201613"/>
            <a:chOff x="4220" y="1359"/>
            <a:chExt cx="132" cy="127"/>
          </a:xfrm>
        </p:grpSpPr>
        <p:sp>
          <p:nvSpPr>
            <p:cNvPr id="611429" name="Freeform 101"/>
            <p:cNvSpPr>
              <a:spLocks/>
            </p:cNvSpPr>
            <p:nvPr/>
          </p:nvSpPr>
          <p:spPr bwMode="auto">
            <a:xfrm>
              <a:off x="4246" y="1359"/>
              <a:ext cx="106" cy="29"/>
            </a:xfrm>
            <a:custGeom>
              <a:avLst/>
              <a:gdLst/>
              <a:ahLst/>
              <a:cxnLst>
                <a:cxn ang="0">
                  <a:pos x="95" y="0"/>
                </a:cxn>
                <a:cxn ang="0">
                  <a:pos x="95" y="0"/>
                </a:cxn>
                <a:cxn ang="0">
                  <a:pos x="0" y="10"/>
                </a:cxn>
                <a:cxn ang="0">
                  <a:pos x="3" y="29"/>
                </a:cxn>
                <a:cxn ang="0">
                  <a:pos x="98" y="19"/>
                </a:cxn>
                <a:cxn ang="0">
                  <a:pos x="95" y="0"/>
                </a:cxn>
                <a:cxn ang="0">
                  <a:pos x="98" y="19"/>
                </a:cxn>
                <a:cxn ang="0">
                  <a:pos x="101" y="17"/>
                </a:cxn>
                <a:cxn ang="0">
                  <a:pos x="104" y="14"/>
                </a:cxn>
                <a:cxn ang="0">
                  <a:pos x="106" y="11"/>
                </a:cxn>
                <a:cxn ang="0">
                  <a:pos x="106" y="8"/>
                </a:cxn>
                <a:cxn ang="0">
                  <a:pos x="106" y="6"/>
                </a:cxn>
                <a:cxn ang="0">
                  <a:pos x="103" y="3"/>
                </a:cxn>
                <a:cxn ang="0">
                  <a:pos x="100" y="1"/>
                </a:cxn>
                <a:cxn ang="0">
                  <a:pos x="95" y="0"/>
                </a:cxn>
              </a:cxnLst>
              <a:rect l="0" t="0" r="r" b="b"/>
              <a:pathLst>
                <a:path w="106" h="29">
                  <a:moveTo>
                    <a:pt x="95" y="0"/>
                  </a:moveTo>
                  <a:lnTo>
                    <a:pt x="95" y="0"/>
                  </a:lnTo>
                  <a:lnTo>
                    <a:pt x="0" y="10"/>
                  </a:lnTo>
                  <a:lnTo>
                    <a:pt x="3" y="29"/>
                  </a:lnTo>
                  <a:lnTo>
                    <a:pt x="98" y="19"/>
                  </a:lnTo>
                  <a:lnTo>
                    <a:pt x="95" y="0"/>
                  </a:lnTo>
                  <a:lnTo>
                    <a:pt x="98" y="19"/>
                  </a:lnTo>
                  <a:lnTo>
                    <a:pt x="101" y="17"/>
                  </a:lnTo>
                  <a:lnTo>
                    <a:pt x="104" y="14"/>
                  </a:lnTo>
                  <a:lnTo>
                    <a:pt x="106" y="11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103" y="3"/>
                  </a:lnTo>
                  <a:lnTo>
                    <a:pt x="100" y="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30" name="Freeform 102"/>
            <p:cNvSpPr>
              <a:spLocks/>
            </p:cNvSpPr>
            <p:nvPr/>
          </p:nvSpPr>
          <p:spPr bwMode="auto">
            <a:xfrm>
              <a:off x="4220" y="1389"/>
              <a:ext cx="19" cy="34"/>
            </a:xfrm>
            <a:custGeom>
              <a:avLst/>
              <a:gdLst/>
              <a:ahLst/>
              <a:cxnLst>
                <a:cxn ang="0">
                  <a:pos x="1" y="26"/>
                </a:cxn>
                <a:cxn ang="0">
                  <a:pos x="19" y="23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1" y="25"/>
                </a:cxn>
                <a:cxn ang="0">
                  <a:pos x="1" y="26"/>
                </a:cxn>
                <a:cxn ang="0">
                  <a:pos x="1" y="25"/>
                </a:cxn>
                <a:cxn ang="0">
                  <a:pos x="1" y="29"/>
                </a:cxn>
                <a:cxn ang="0">
                  <a:pos x="4" y="32"/>
                </a:cxn>
                <a:cxn ang="0">
                  <a:pos x="7" y="34"/>
                </a:cxn>
                <a:cxn ang="0">
                  <a:pos x="10" y="34"/>
                </a:cxn>
                <a:cxn ang="0">
                  <a:pos x="14" y="32"/>
                </a:cxn>
                <a:cxn ang="0">
                  <a:pos x="17" y="31"/>
                </a:cxn>
                <a:cxn ang="0">
                  <a:pos x="19" y="28"/>
                </a:cxn>
                <a:cxn ang="0">
                  <a:pos x="19" y="23"/>
                </a:cxn>
                <a:cxn ang="0">
                  <a:pos x="1" y="26"/>
                </a:cxn>
              </a:cxnLst>
              <a:rect l="0" t="0" r="r" b="b"/>
              <a:pathLst>
                <a:path w="19" h="34">
                  <a:moveTo>
                    <a:pt x="1" y="26"/>
                  </a:moveTo>
                  <a:lnTo>
                    <a:pt x="19" y="23"/>
                  </a:lnTo>
                  <a:lnTo>
                    <a:pt x="19" y="0"/>
                  </a:lnTo>
                  <a:lnTo>
                    <a:pt x="0" y="0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1" y="29"/>
                  </a:lnTo>
                  <a:lnTo>
                    <a:pt x="4" y="32"/>
                  </a:lnTo>
                  <a:lnTo>
                    <a:pt x="7" y="34"/>
                  </a:lnTo>
                  <a:lnTo>
                    <a:pt x="10" y="34"/>
                  </a:lnTo>
                  <a:lnTo>
                    <a:pt x="14" y="32"/>
                  </a:lnTo>
                  <a:lnTo>
                    <a:pt x="17" y="31"/>
                  </a:lnTo>
                  <a:lnTo>
                    <a:pt x="19" y="28"/>
                  </a:lnTo>
                  <a:lnTo>
                    <a:pt x="19" y="23"/>
                  </a:lnTo>
                  <a:lnTo>
                    <a:pt x="1" y="26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31" name="Freeform 103"/>
            <p:cNvSpPr>
              <a:spLocks/>
            </p:cNvSpPr>
            <p:nvPr/>
          </p:nvSpPr>
          <p:spPr bwMode="auto">
            <a:xfrm>
              <a:off x="4221" y="1412"/>
              <a:ext cx="22" cy="32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22" y="22"/>
                </a:cxn>
                <a:cxn ang="0">
                  <a:pos x="18" y="0"/>
                </a:cxn>
                <a:cxn ang="0">
                  <a:pos x="0" y="3"/>
                </a:cxn>
                <a:cxn ang="0">
                  <a:pos x="3" y="25"/>
                </a:cxn>
                <a:cxn ang="0">
                  <a:pos x="3" y="26"/>
                </a:cxn>
                <a:cxn ang="0">
                  <a:pos x="3" y="25"/>
                </a:cxn>
                <a:cxn ang="0">
                  <a:pos x="5" y="29"/>
                </a:cxn>
                <a:cxn ang="0">
                  <a:pos x="7" y="31"/>
                </a:cxn>
                <a:cxn ang="0">
                  <a:pos x="10" y="32"/>
                </a:cxn>
                <a:cxn ang="0">
                  <a:pos x="13" y="32"/>
                </a:cxn>
                <a:cxn ang="0">
                  <a:pos x="18" y="32"/>
                </a:cxn>
                <a:cxn ang="0">
                  <a:pos x="19" y="29"/>
                </a:cxn>
                <a:cxn ang="0">
                  <a:pos x="20" y="26"/>
                </a:cxn>
                <a:cxn ang="0">
                  <a:pos x="22" y="22"/>
                </a:cxn>
                <a:cxn ang="0">
                  <a:pos x="3" y="26"/>
                </a:cxn>
              </a:cxnLst>
              <a:rect l="0" t="0" r="r" b="b"/>
              <a:pathLst>
                <a:path w="22" h="32">
                  <a:moveTo>
                    <a:pt x="3" y="26"/>
                  </a:moveTo>
                  <a:lnTo>
                    <a:pt x="22" y="22"/>
                  </a:lnTo>
                  <a:lnTo>
                    <a:pt x="18" y="0"/>
                  </a:lnTo>
                  <a:lnTo>
                    <a:pt x="0" y="3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5" y="29"/>
                  </a:lnTo>
                  <a:lnTo>
                    <a:pt x="7" y="31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8" y="32"/>
                  </a:lnTo>
                  <a:lnTo>
                    <a:pt x="19" y="29"/>
                  </a:lnTo>
                  <a:lnTo>
                    <a:pt x="20" y="26"/>
                  </a:lnTo>
                  <a:lnTo>
                    <a:pt x="22" y="22"/>
                  </a:lnTo>
                  <a:lnTo>
                    <a:pt x="3" y="26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32" name="Freeform 104"/>
            <p:cNvSpPr>
              <a:spLocks/>
            </p:cNvSpPr>
            <p:nvPr/>
          </p:nvSpPr>
          <p:spPr bwMode="auto">
            <a:xfrm>
              <a:off x="4224" y="1433"/>
              <a:ext cx="25" cy="33"/>
            </a:xfrm>
            <a:custGeom>
              <a:avLst/>
              <a:gdLst/>
              <a:ahLst/>
              <a:cxnLst>
                <a:cxn ang="0">
                  <a:pos x="7" y="29"/>
                </a:cxn>
                <a:cxn ang="0">
                  <a:pos x="25" y="21"/>
                </a:cxn>
                <a:cxn ang="0">
                  <a:pos x="17" y="0"/>
                </a:cxn>
                <a:cxn ang="0">
                  <a:pos x="0" y="5"/>
                </a:cxn>
                <a:cxn ang="0">
                  <a:pos x="7" y="26"/>
                </a:cxn>
                <a:cxn ang="0">
                  <a:pos x="7" y="29"/>
                </a:cxn>
                <a:cxn ang="0">
                  <a:pos x="7" y="26"/>
                </a:cxn>
                <a:cxn ang="0">
                  <a:pos x="9" y="30"/>
                </a:cxn>
                <a:cxn ang="0">
                  <a:pos x="12" y="32"/>
                </a:cxn>
                <a:cxn ang="0">
                  <a:pos x="15" y="33"/>
                </a:cxn>
                <a:cxn ang="0">
                  <a:pos x="17" y="33"/>
                </a:cxn>
                <a:cxn ang="0">
                  <a:pos x="20" y="32"/>
                </a:cxn>
                <a:cxn ang="0">
                  <a:pos x="23" y="29"/>
                </a:cxn>
                <a:cxn ang="0">
                  <a:pos x="25" y="26"/>
                </a:cxn>
                <a:cxn ang="0">
                  <a:pos x="25" y="21"/>
                </a:cxn>
                <a:cxn ang="0">
                  <a:pos x="7" y="29"/>
                </a:cxn>
              </a:cxnLst>
              <a:rect l="0" t="0" r="r" b="b"/>
              <a:pathLst>
                <a:path w="25" h="33">
                  <a:moveTo>
                    <a:pt x="7" y="29"/>
                  </a:moveTo>
                  <a:lnTo>
                    <a:pt x="25" y="21"/>
                  </a:lnTo>
                  <a:lnTo>
                    <a:pt x="17" y="0"/>
                  </a:lnTo>
                  <a:lnTo>
                    <a:pt x="0" y="5"/>
                  </a:lnTo>
                  <a:lnTo>
                    <a:pt x="7" y="26"/>
                  </a:lnTo>
                  <a:lnTo>
                    <a:pt x="7" y="29"/>
                  </a:lnTo>
                  <a:lnTo>
                    <a:pt x="7" y="26"/>
                  </a:lnTo>
                  <a:lnTo>
                    <a:pt x="9" y="30"/>
                  </a:lnTo>
                  <a:lnTo>
                    <a:pt x="12" y="32"/>
                  </a:lnTo>
                  <a:lnTo>
                    <a:pt x="15" y="33"/>
                  </a:lnTo>
                  <a:lnTo>
                    <a:pt x="17" y="33"/>
                  </a:lnTo>
                  <a:lnTo>
                    <a:pt x="20" y="32"/>
                  </a:lnTo>
                  <a:lnTo>
                    <a:pt x="23" y="29"/>
                  </a:lnTo>
                  <a:lnTo>
                    <a:pt x="25" y="26"/>
                  </a:lnTo>
                  <a:lnTo>
                    <a:pt x="25" y="21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33" name="Freeform 105"/>
            <p:cNvSpPr>
              <a:spLocks/>
            </p:cNvSpPr>
            <p:nvPr/>
          </p:nvSpPr>
          <p:spPr bwMode="auto">
            <a:xfrm>
              <a:off x="4231" y="1453"/>
              <a:ext cx="29" cy="33"/>
            </a:xfrm>
            <a:custGeom>
              <a:avLst/>
              <a:gdLst/>
              <a:ahLst/>
              <a:cxnLst>
                <a:cxn ang="0">
                  <a:pos x="13" y="30"/>
                </a:cxn>
                <a:cxn ang="0">
                  <a:pos x="28" y="20"/>
                </a:cxn>
                <a:cxn ang="0">
                  <a:pos x="16" y="0"/>
                </a:cxn>
                <a:cxn ang="0">
                  <a:pos x="0" y="9"/>
                </a:cxn>
                <a:cxn ang="0">
                  <a:pos x="12" y="29"/>
                </a:cxn>
                <a:cxn ang="0">
                  <a:pos x="13" y="30"/>
                </a:cxn>
                <a:cxn ang="0">
                  <a:pos x="12" y="29"/>
                </a:cxn>
                <a:cxn ang="0">
                  <a:pos x="15" y="32"/>
                </a:cxn>
                <a:cxn ang="0">
                  <a:pos x="18" y="33"/>
                </a:cxn>
                <a:cxn ang="0">
                  <a:pos x="21" y="33"/>
                </a:cxn>
                <a:cxn ang="0">
                  <a:pos x="25" y="32"/>
                </a:cxn>
                <a:cxn ang="0">
                  <a:pos x="26" y="30"/>
                </a:cxn>
                <a:cxn ang="0">
                  <a:pos x="29" y="27"/>
                </a:cxn>
                <a:cxn ang="0">
                  <a:pos x="29" y="25"/>
                </a:cxn>
                <a:cxn ang="0">
                  <a:pos x="28" y="20"/>
                </a:cxn>
                <a:cxn ang="0">
                  <a:pos x="13" y="30"/>
                </a:cxn>
              </a:cxnLst>
              <a:rect l="0" t="0" r="r" b="b"/>
              <a:pathLst>
                <a:path w="29" h="33">
                  <a:moveTo>
                    <a:pt x="13" y="30"/>
                  </a:moveTo>
                  <a:lnTo>
                    <a:pt x="28" y="20"/>
                  </a:lnTo>
                  <a:lnTo>
                    <a:pt x="16" y="0"/>
                  </a:lnTo>
                  <a:lnTo>
                    <a:pt x="0" y="9"/>
                  </a:lnTo>
                  <a:lnTo>
                    <a:pt x="12" y="29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5" y="32"/>
                  </a:lnTo>
                  <a:lnTo>
                    <a:pt x="18" y="33"/>
                  </a:lnTo>
                  <a:lnTo>
                    <a:pt x="21" y="33"/>
                  </a:lnTo>
                  <a:lnTo>
                    <a:pt x="25" y="32"/>
                  </a:lnTo>
                  <a:lnTo>
                    <a:pt x="26" y="30"/>
                  </a:lnTo>
                  <a:lnTo>
                    <a:pt x="29" y="27"/>
                  </a:lnTo>
                  <a:lnTo>
                    <a:pt x="29" y="25"/>
                  </a:lnTo>
                  <a:lnTo>
                    <a:pt x="28" y="20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3" name="Group 106"/>
          <p:cNvGrpSpPr>
            <a:grpSpLocks/>
          </p:cNvGrpSpPr>
          <p:nvPr/>
        </p:nvGrpSpPr>
        <p:grpSpPr bwMode="auto">
          <a:xfrm>
            <a:off x="6896100" y="2566988"/>
            <a:ext cx="331788" cy="271462"/>
            <a:chOff x="4244" y="1350"/>
            <a:chExt cx="209" cy="171"/>
          </a:xfrm>
        </p:grpSpPr>
        <p:sp>
          <p:nvSpPr>
            <p:cNvPr id="611435" name="Freeform 107"/>
            <p:cNvSpPr>
              <a:spLocks/>
            </p:cNvSpPr>
            <p:nvPr/>
          </p:nvSpPr>
          <p:spPr bwMode="auto">
            <a:xfrm>
              <a:off x="4341" y="1350"/>
              <a:ext cx="112" cy="28"/>
            </a:xfrm>
            <a:custGeom>
              <a:avLst/>
              <a:gdLst/>
              <a:ahLst/>
              <a:cxnLst>
                <a:cxn ang="0">
                  <a:pos x="103" y="17"/>
                </a:cxn>
                <a:cxn ang="0">
                  <a:pos x="102" y="0"/>
                </a:cxn>
                <a:cxn ang="0">
                  <a:pos x="0" y="9"/>
                </a:cxn>
                <a:cxn ang="0">
                  <a:pos x="3" y="28"/>
                </a:cxn>
                <a:cxn ang="0">
                  <a:pos x="103" y="17"/>
                </a:cxn>
                <a:cxn ang="0">
                  <a:pos x="103" y="17"/>
                </a:cxn>
                <a:cxn ang="0">
                  <a:pos x="103" y="17"/>
                </a:cxn>
                <a:cxn ang="0">
                  <a:pos x="108" y="16"/>
                </a:cxn>
                <a:cxn ang="0">
                  <a:pos x="110" y="15"/>
                </a:cxn>
                <a:cxn ang="0">
                  <a:pos x="112" y="12"/>
                </a:cxn>
                <a:cxn ang="0">
                  <a:pos x="112" y="7"/>
                </a:cxn>
                <a:cxn ang="0">
                  <a:pos x="110" y="4"/>
                </a:cxn>
                <a:cxn ang="0">
                  <a:pos x="109" y="2"/>
                </a:cxn>
                <a:cxn ang="0">
                  <a:pos x="106" y="0"/>
                </a:cxn>
                <a:cxn ang="0">
                  <a:pos x="102" y="0"/>
                </a:cxn>
                <a:cxn ang="0">
                  <a:pos x="103" y="17"/>
                </a:cxn>
              </a:cxnLst>
              <a:rect l="0" t="0" r="r" b="b"/>
              <a:pathLst>
                <a:path w="112" h="28">
                  <a:moveTo>
                    <a:pt x="103" y="17"/>
                  </a:moveTo>
                  <a:lnTo>
                    <a:pt x="102" y="0"/>
                  </a:lnTo>
                  <a:lnTo>
                    <a:pt x="0" y="9"/>
                  </a:lnTo>
                  <a:lnTo>
                    <a:pt x="3" y="28"/>
                  </a:lnTo>
                  <a:lnTo>
                    <a:pt x="103" y="17"/>
                  </a:lnTo>
                  <a:lnTo>
                    <a:pt x="103" y="17"/>
                  </a:lnTo>
                  <a:lnTo>
                    <a:pt x="103" y="17"/>
                  </a:lnTo>
                  <a:lnTo>
                    <a:pt x="108" y="16"/>
                  </a:lnTo>
                  <a:lnTo>
                    <a:pt x="110" y="15"/>
                  </a:lnTo>
                  <a:lnTo>
                    <a:pt x="112" y="12"/>
                  </a:lnTo>
                  <a:lnTo>
                    <a:pt x="112" y="7"/>
                  </a:lnTo>
                  <a:lnTo>
                    <a:pt x="110" y="4"/>
                  </a:lnTo>
                  <a:lnTo>
                    <a:pt x="109" y="2"/>
                  </a:lnTo>
                  <a:lnTo>
                    <a:pt x="106" y="0"/>
                  </a:lnTo>
                  <a:lnTo>
                    <a:pt x="102" y="0"/>
                  </a:lnTo>
                  <a:lnTo>
                    <a:pt x="103" y="17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36" name="Freeform 108"/>
            <p:cNvSpPr>
              <a:spLocks/>
            </p:cNvSpPr>
            <p:nvPr/>
          </p:nvSpPr>
          <p:spPr bwMode="auto">
            <a:xfrm>
              <a:off x="4244" y="1472"/>
              <a:ext cx="31" cy="33"/>
            </a:xfrm>
            <a:custGeom>
              <a:avLst/>
              <a:gdLst/>
              <a:ahLst/>
              <a:cxnLst>
                <a:cxn ang="0">
                  <a:pos x="15" y="30"/>
                </a:cxn>
                <a:cxn ang="0">
                  <a:pos x="28" y="19"/>
                </a:cxn>
                <a:cxn ang="0">
                  <a:pos x="15" y="0"/>
                </a:cxn>
                <a:cxn ang="0">
                  <a:pos x="0" y="11"/>
                </a:cxn>
                <a:cxn ang="0">
                  <a:pos x="13" y="30"/>
                </a:cxn>
                <a:cxn ang="0">
                  <a:pos x="15" y="30"/>
                </a:cxn>
                <a:cxn ang="0">
                  <a:pos x="13" y="30"/>
                </a:cxn>
                <a:cxn ang="0">
                  <a:pos x="16" y="33"/>
                </a:cxn>
                <a:cxn ang="0">
                  <a:pos x="21" y="33"/>
                </a:cxn>
                <a:cxn ang="0">
                  <a:pos x="24" y="33"/>
                </a:cxn>
                <a:cxn ang="0">
                  <a:pos x="26" y="32"/>
                </a:cxn>
                <a:cxn ang="0">
                  <a:pos x="29" y="29"/>
                </a:cxn>
                <a:cxn ang="0">
                  <a:pos x="31" y="26"/>
                </a:cxn>
                <a:cxn ang="0">
                  <a:pos x="29" y="23"/>
                </a:cxn>
                <a:cxn ang="0">
                  <a:pos x="28" y="19"/>
                </a:cxn>
                <a:cxn ang="0">
                  <a:pos x="15" y="30"/>
                </a:cxn>
              </a:cxnLst>
              <a:rect l="0" t="0" r="r" b="b"/>
              <a:pathLst>
                <a:path w="31" h="33">
                  <a:moveTo>
                    <a:pt x="15" y="30"/>
                  </a:moveTo>
                  <a:lnTo>
                    <a:pt x="28" y="19"/>
                  </a:lnTo>
                  <a:lnTo>
                    <a:pt x="15" y="0"/>
                  </a:lnTo>
                  <a:lnTo>
                    <a:pt x="0" y="11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6" y="33"/>
                  </a:lnTo>
                  <a:lnTo>
                    <a:pt x="21" y="33"/>
                  </a:lnTo>
                  <a:lnTo>
                    <a:pt x="24" y="33"/>
                  </a:lnTo>
                  <a:lnTo>
                    <a:pt x="26" y="32"/>
                  </a:lnTo>
                  <a:lnTo>
                    <a:pt x="29" y="29"/>
                  </a:lnTo>
                  <a:lnTo>
                    <a:pt x="31" y="26"/>
                  </a:lnTo>
                  <a:lnTo>
                    <a:pt x="29" y="23"/>
                  </a:lnTo>
                  <a:lnTo>
                    <a:pt x="28" y="1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37" name="Freeform 109"/>
            <p:cNvSpPr>
              <a:spLocks/>
            </p:cNvSpPr>
            <p:nvPr/>
          </p:nvSpPr>
          <p:spPr bwMode="auto">
            <a:xfrm>
              <a:off x="4259" y="1491"/>
              <a:ext cx="29" cy="30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27" y="16"/>
                </a:cxn>
                <a:cxn ang="0">
                  <a:pos x="13" y="0"/>
                </a:cxn>
                <a:cxn ang="0">
                  <a:pos x="0" y="11"/>
                </a:cxn>
                <a:cxn ang="0">
                  <a:pos x="13" y="27"/>
                </a:cxn>
                <a:cxn ang="0">
                  <a:pos x="16" y="29"/>
                </a:cxn>
                <a:cxn ang="0">
                  <a:pos x="13" y="27"/>
                </a:cxn>
                <a:cxn ang="0">
                  <a:pos x="17" y="30"/>
                </a:cxn>
                <a:cxn ang="0">
                  <a:pos x="20" y="30"/>
                </a:cxn>
                <a:cxn ang="0">
                  <a:pos x="23" y="30"/>
                </a:cxn>
                <a:cxn ang="0">
                  <a:pos x="26" y="29"/>
                </a:cxn>
                <a:cxn ang="0">
                  <a:pos x="29" y="26"/>
                </a:cxn>
                <a:cxn ang="0">
                  <a:pos x="29" y="23"/>
                </a:cxn>
                <a:cxn ang="0">
                  <a:pos x="29" y="18"/>
                </a:cxn>
                <a:cxn ang="0">
                  <a:pos x="27" y="16"/>
                </a:cxn>
                <a:cxn ang="0">
                  <a:pos x="16" y="29"/>
                </a:cxn>
              </a:cxnLst>
              <a:rect l="0" t="0" r="r" b="b"/>
              <a:pathLst>
                <a:path w="29" h="30">
                  <a:moveTo>
                    <a:pt x="16" y="29"/>
                  </a:moveTo>
                  <a:lnTo>
                    <a:pt x="27" y="16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3" y="27"/>
                  </a:lnTo>
                  <a:lnTo>
                    <a:pt x="16" y="29"/>
                  </a:lnTo>
                  <a:lnTo>
                    <a:pt x="13" y="27"/>
                  </a:lnTo>
                  <a:lnTo>
                    <a:pt x="17" y="30"/>
                  </a:lnTo>
                  <a:lnTo>
                    <a:pt x="20" y="30"/>
                  </a:lnTo>
                  <a:lnTo>
                    <a:pt x="23" y="30"/>
                  </a:lnTo>
                  <a:lnTo>
                    <a:pt x="26" y="29"/>
                  </a:lnTo>
                  <a:lnTo>
                    <a:pt x="29" y="26"/>
                  </a:lnTo>
                  <a:lnTo>
                    <a:pt x="29" y="23"/>
                  </a:lnTo>
                  <a:lnTo>
                    <a:pt x="29" y="18"/>
                  </a:lnTo>
                  <a:lnTo>
                    <a:pt x="27" y="16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4" name="Group 110"/>
          <p:cNvGrpSpPr>
            <a:grpSpLocks/>
          </p:cNvGrpSpPr>
          <p:nvPr/>
        </p:nvGrpSpPr>
        <p:grpSpPr bwMode="auto">
          <a:xfrm>
            <a:off x="6945313" y="2546350"/>
            <a:ext cx="450850" cy="331788"/>
            <a:chOff x="4275" y="1337"/>
            <a:chExt cx="284" cy="209"/>
          </a:xfrm>
        </p:grpSpPr>
        <p:sp>
          <p:nvSpPr>
            <p:cNvPr id="611439" name="Freeform 111"/>
            <p:cNvSpPr>
              <a:spLocks/>
            </p:cNvSpPr>
            <p:nvPr/>
          </p:nvSpPr>
          <p:spPr bwMode="auto">
            <a:xfrm>
              <a:off x="4443" y="1344"/>
              <a:ext cx="62" cy="23"/>
            </a:xfrm>
            <a:custGeom>
              <a:avLst/>
              <a:gdLst/>
              <a:ahLst/>
              <a:cxnLst>
                <a:cxn ang="0">
                  <a:pos x="55" y="18"/>
                </a:cxn>
                <a:cxn ang="0">
                  <a:pos x="53" y="0"/>
                </a:cxn>
                <a:cxn ang="0">
                  <a:pos x="0" y="6"/>
                </a:cxn>
                <a:cxn ang="0">
                  <a:pos x="1" y="23"/>
                </a:cxn>
                <a:cxn ang="0">
                  <a:pos x="55" y="18"/>
                </a:cxn>
                <a:cxn ang="0">
                  <a:pos x="55" y="18"/>
                </a:cxn>
                <a:cxn ang="0">
                  <a:pos x="55" y="18"/>
                </a:cxn>
                <a:cxn ang="0">
                  <a:pos x="59" y="18"/>
                </a:cxn>
                <a:cxn ang="0">
                  <a:pos x="61" y="15"/>
                </a:cxn>
                <a:cxn ang="0">
                  <a:pos x="62" y="12"/>
                </a:cxn>
                <a:cxn ang="0">
                  <a:pos x="62" y="9"/>
                </a:cxn>
                <a:cxn ang="0">
                  <a:pos x="62" y="5"/>
                </a:cxn>
                <a:cxn ang="0">
                  <a:pos x="59" y="3"/>
                </a:cxn>
                <a:cxn ang="0">
                  <a:pos x="56" y="0"/>
                </a:cxn>
                <a:cxn ang="0">
                  <a:pos x="53" y="0"/>
                </a:cxn>
                <a:cxn ang="0">
                  <a:pos x="55" y="18"/>
                </a:cxn>
              </a:cxnLst>
              <a:rect l="0" t="0" r="r" b="b"/>
              <a:pathLst>
                <a:path w="62" h="23">
                  <a:moveTo>
                    <a:pt x="55" y="18"/>
                  </a:moveTo>
                  <a:lnTo>
                    <a:pt x="53" y="0"/>
                  </a:lnTo>
                  <a:lnTo>
                    <a:pt x="0" y="6"/>
                  </a:lnTo>
                  <a:lnTo>
                    <a:pt x="1" y="23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9" y="18"/>
                  </a:lnTo>
                  <a:lnTo>
                    <a:pt x="61" y="15"/>
                  </a:lnTo>
                  <a:lnTo>
                    <a:pt x="62" y="12"/>
                  </a:lnTo>
                  <a:lnTo>
                    <a:pt x="62" y="9"/>
                  </a:lnTo>
                  <a:lnTo>
                    <a:pt x="62" y="5"/>
                  </a:lnTo>
                  <a:lnTo>
                    <a:pt x="59" y="3"/>
                  </a:lnTo>
                  <a:lnTo>
                    <a:pt x="56" y="0"/>
                  </a:lnTo>
                  <a:lnTo>
                    <a:pt x="53" y="0"/>
                  </a:lnTo>
                  <a:lnTo>
                    <a:pt x="55" y="18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40" name="Freeform 112"/>
            <p:cNvSpPr>
              <a:spLocks/>
            </p:cNvSpPr>
            <p:nvPr/>
          </p:nvSpPr>
          <p:spPr bwMode="auto">
            <a:xfrm>
              <a:off x="4495" y="1337"/>
              <a:ext cx="64" cy="25"/>
            </a:xfrm>
            <a:custGeom>
              <a:avLst/>
              <a:gdLst/>
              <a:ahLst/>
              <a:cxnLst>
                <a:cxn ang="0">
                  <a:pos x="56" y="17"/>
                </a:cxn>
                <a:cxn ang="0">
                  <a:pos x="53" y="0"/>
                </a:cxn>
                <a:cxn ang="0">
                  <a:pos x="0" y="7"/>
                </a:cxn>
                <a:cxn ang="0">
                  <a:pos x="3" y="25"/>
                </a:cxn>
                <a:cxn ang="0">
                  <a:pos x="56" y="17"/>
                </a:cxn>
                <a:cxn ang="0">
                  <a:pos x="56" y="17"/>
                </a:cxn>
                <a:cxn ang="0">
                  <a:pos x="56" y="17"/>
                </a:cxn>
                <a:cxn ang="0">
                  <a:pos x="59" y="16"/>
                </a:cxn>
                <a:cxn ang="0">
                  <a:pos x="62" y="13"/>
                </a:cxn>
                <a:cxn ang="0">
                  <a:pos x="64" y="10"/>
                </a:cxn>
                <a:cxn ang="0">
                  <a:pos x="64" y="7"/>
                </a:cxn>
                <a:cxn ang="0">
                  <a:pos x="62" y="4"/>
                </a:cxn>
                <a:cxn ang="0">
                  <a:pos x="61" y="2"/>
                </a:cxn>
                <a:cxn ang="0">
                  <a:pos x="58" y="0"/>
                </a:cxn>
                <a:cxn ang="0">
                  <a:pos x="53" y="0"/>
                </a:cxn>
                <a:cxn ang="0">
                  <a:pos x="56" y="17"/>
                </a:cxn>
              </a:cxnLst>
              <a:rect l="0" t="0" r="r" b="b"/>
              <a:pathLst>
                <a:path w="64" h="25">
                  <a:moveTo>
                    <a:pt x="56" y="17"/>
                  </a:moveTo>
                  <a:lnTo>
                    <a:pt x="53" y="0"/>
                  </a:lnTo>
                  <a:lnTo>
                    <a:pt x="0" y="7"/>
                  </a:lnTo>
                  <a:lnTo>
                    <a:pt x="3" y="25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9" y="16"/>
                  </a:lnTo>
                  <a:lnTo>
                    <a:pt x="62" y="13"/>
                  </a:lnTo>
                  <a:lnTo>
                    <a:pt x="64" y="10"/>
                  </a:lnTo>
                  <a:lnTo>
                    <a:pt x="64" y="7"/>
                  </a:lnTo>
                  <a:lnTo>
                    <a:pt x="62" y="4"/>
                  </a:lnTo>
                  <a:lnTo>
                    <a:pt x="61" y="2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56" y="17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41" name="Freeform 113"/>
            <p:cNvSpPr>
              <a:spLocks/>
            </p:cNvSpPr>
            <p:nvPr/>
          </p:nvSpPr>
          <p:spPr bwMode="auto">
            <a:xfrm>
              <a:off x="4275" y="1505"/>
              <a:ext cx="32" cy="29"/>
            </a:xfrm>
            <a:custGeom>
              <a:avLst/>
              <a:gdLst/>
              <a:ahLst/>
              <a:cxnLst>
                <a:cxn ang="0">
                  <a:pos x="19" y="29"/>
                </a:cxn>
                <a:cxn ang="0">
                  <a:pos x="29" y="13"/>
                </a:cxn>
                <a:cxn ang="0">
                  <a:pos x="10" y="0"/>
                </a:cxn>
                <a:cxn ang="0">
                  <a:pos x="0" y="15"/>
                </a:cxn>
                <a:cxn ang="0">
                  <a:pos x="19" y="28"/>
                </a:cxn>
                <a:cxn ang="0">
                  <a:pos x="19" y="29"/>
                </a:cxn>
                <a:cxn ang="0">
                  <a:pos x="19" y="28"/>
                </a:cxn>
                <a:cxn ang="0">
                  <a:pos x="21" y="29"/>
                </a:cxn>
                <a:cxn ang="0">
                  <a:pos x="26" y="29"/>
                </a:cxn>
                <a:cxn ang="0">
                  <a:pos x="29" y="28"/>
                </a:cxn>
                <a:cxn ang="0">
                  <a:pos x="30" y="26"/>
                </a:cxn>
                <a:cxn ang="0">
                  <a:pos x="32" y="22"/>
                </a:cxn>
                <a:cxn ang="0">
                  <a:pos x="32" y="19"/>
                </a:cxn>
                <a:cxn ang="0">
                  <a:pos x="32" y="16"/>
                </a:cxn>
                <a:cxn ang="0">
                  <a:pos x="29" y="13"/>
                </a:cxn>
                <a:cxn ang="0">
                  <a:pos x="19" y="29"/>
                </a:cxn>
              </a:cxnLst>
              <a:rect l="0" t="0" r="r" b="b"/>
              <a:pathLst>
                <a:path w="32" h="29">
                  <a:moveTo>
                    <a:pt x="19" y="29"/>
                  </a:moveTo>
                  <a:lnTo>
                    <a:pt x="29" y="13"/>
                  </a:lnTo>
                  <a:lnTo>
                    <a:pt x="10" y="0"/>
                  </a:lnTo>
                  <a:lnTo>
                    <a:pt x="0" y="15"/>
                  </a:lnTo>
                  <a:lnTo>
                    <a:pt x="19" y="28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21" y="29"/>
                  </a:lnTo>
                  <a:lnTo>
                    <a:pt x="26" y="29"/>
                  </a:lnTo>
                  <a:lnTo>
                    <a:pt x="29" y="28"/>
                  </a:lnTo>
                  <a:lnTo>
                    <a:pt x="30" y="26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2" y="16"/>
                  </a:lnTo>
                  <a:lnTo>
                    <a:pt x="29" y="13"/>
                  </a:lnTo>
                  <a:lnTo>
                    <a:pt x="19" y="29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42" name="Freeform 114"/>
            <p:cNvSpPr>
              <a:spLocks/>
            </p:cNvSpPr>
            <p:nvPr/>
          </p:nvSpPr>
          <p:spPr bwMode="auto">
            <a:xfrm>
              <a:off x="4294" y="1517"/>
              <a:ext cx="34" cy="29"/>
            </a:xfrm>
            <a:custGeom>
              <a:avLst/>
              <a:gdLst/>
              <a:ahLst/>
              <a:cxnLst>
                <a:cxn ang="0">
                  <a:pos x="23" y="29"/>
                </a:cxn>
                <a:cxn ang="0">
                  <a:pos x="30" y="11"/>
                </a:cxn>
                <a:cxn ang="0">
                  <a:pos x="8" y="0"/>
                </a:cxn>
                <a:cxn ang="0">
                  <a:pos x="0" y="17"/>
                </a:cxn>
                <a:cxn ang="0">
                  <a:pos x="21" y="27"/>
                </a:cxn>
                <a:cxn ang="0">
                  <a:pos x="23" y="29"/>
                </a:cxn>
                <a:cxn ang="0">
                  <a:pos x="21" y="27"/>
                </a:cxn>
                <a:cxn ang="0">
                  <a:pos x="26" y="29"/>
                </a:cxn>
                <a:cxn ang="0">
                  <a:pos x="29" y="29"/>
                </a:cxn>
                <a:cxn ang="0">
                  <a:pos x="31" y="26"/>
                </a:cxn>
                <a:cxn ang="0">
                  <a:pos x="34" y="24"/>
                </a:cxn>
                <a:cxn ang="0">
                  <a:pos x="34" y="20"/>
                </a:cxn>
                <a:cxn ang="0">
                  <a:pos x="34" y="17"/>
                </a:cxn>
                <a:cxn ang="0">
                  <a:pos x="33" y="14"/>
                </a:cxn>
                <a:cxn ang="0">
                  <a:pos x="30" y="11"/>
                </a:cxn>
                <a:cxn ang="0">
                  <a:pos x="23" y="29"/>
                </a:cxn>
              </a:cxnLst>
              <a:rect l="0" t="0" r="r" b="b"/>
              <a:pathLst>
                <a:path w="34" h="29">
                  <a:moveTo>
                    <a:pt x="23" y="29"/>
                  </a:moveTo>
                  <a:lnTo>
                    <a:pt x="30" y="11"/>
                  </a:lnTo>
                  <a:lnTo>
                    <a:pt x="8" y="0"/>
                  </a:lnTo>
                  <a:lnTo>
                    <a:pt x="0" y="17"/>
                  </a:lnTo>
                  <a:lnTo>
                    <a:pt x="21" y="27"/>
                  </a:lnTo>
                  <a:lnTo>
                    <a:pt x="23" y="29"/>
                  </a:lnTo>
                  <a:lnTo>
                    <a:pt x="21" y="27"/>
                  </a:lnTo>
                  <a:lnTo>
                    <a:pt x="26" y="29"/>
                  </a:lnTo>
                  <a:lnTo>
                    <a:pt x="29" y="29"/>
                  </a:lnTo>
                  <a:lnTo>
                    <a:pt x="31" y="26"/>
                  </a:lnTo>
                  <a:lnTo>
                    <a:pt x="34" y="24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3" y="14"/>
                  </a:lnTo>
                  <a:lnTo>
                    <a:pt x="30" y="11"/>
                  </a:lnTo>
                  <a:lnTo>
                    <a:pt x="23" y="29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5" name="Group 115"/>
          <p:cNvGrpSpPr>
            <a:grpSpLocks/>
          </p:cNvGrpSpPr>
          <p:nvPr/>
        </p:nvGrpSpPr>
        <p:grpSpPr bwMode="auto">
          <a:xfrm>
            <a:off x="7011988" y="2519363"/>
            <a:ext cx="550862" cy="385762"/>
            <a:chOff x="4317" y="1320"/>
            <a:chExt cx="347" cy="243"/>
          </a:xfrm>
        </p:grpSpPr>
        <p:sp>
          <p:nvSpPr>
            <p:cNvPr id="611444" name="Freeform 116"/>
            <p:cNvSpPr>
              <a:spLocks/>
            </p:cNvSpPr>
            <p:nvPr/>
          </p:nvSpPr>
          <p:spPr bwMode="auto">
            <a:xfrm>
              <a:off x="4548" y="1320"/>
              <a:ext cx="116" cy="34"/>
            </a:xfrm>
            <a:custGeom>
              <a:avLst/>
              <a:gdLst/>
              <a:ahLst/>
              <a:cxnLst>
                <a:cxn ang="0">
                  <a:pos x="109" y="19"/>
                </a:cxn>
                <a:cxn ang="0">
                  <a:pos x="106" y="0"/>
                </a:cxn>
                <a:cxn ang="0">
                  <a:pos x="0" y="17"/>
                </a:cxn>
                <a:cxn ang="0">
                  <a:pos x="3" y="34"/>
                </a:cxn>
                <a:cxn ang="0">
                  <a:pos x="109" y="19"/>
                </a:cxn>
                <a:cxn ang="0">
                  <a:pos x="109" y="19"/>
                </a:cxn>
                <a:cxn ang="0">
                  <a:pos x="109" y="19"/>
                </a:cxn>
                <a:cxn ang="0">
                  <a:pos x="113" y="17"/>
                </a:cxn>
                <a:cxn ang="0">
                  <a:pos x="115" y="14"/>
                </a:cxn>
                <a:cxn ang="0">
                  <a:pos x="116" y="11"/>
                </a:cxn>
                <a:cxn ang="0">
                  <a:pos x="116" y="8"/>
                </a:cxn>
                <a:cxn ang="0">
                  <a:pos x="115" y="5"/>
                </a:cxn>
                <a:cxn ang="0">
                  <a:pos x="113" y="3"/>
                </a:cxn>
                <a:cxn ang="0">
                  <a:pos x="110" y="1"/>
                </a:cxn>
                <a:cxn ang="0">
                  <a:pos x="106" y="0"/>
                </a:cxn>
                <a:cxn ang="0">
                  <a:pos x="109" y="19"/>
                </a:cxn>
              </a:cxnLst>
              <a:rect l="0" t="0" r="r" b="b"/>
              <a:pathLst>
                <a:path w="116" h="34">
                  <a:moveTo>
                    <a:pt x="109" y="19"/>
                  </a:moveTo>
                  <a:lnTo>
                    <a:pt x="106" y="0"/>
                  </a:lnTo>
                  <a:lnTo>
                    <a:pt x="0" y="17"/>
                  </a:lnTo>
                  <a:lnTo>
                    <a:pt x="3" y="34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13" y="17"/>
                  </a:lnTo>
                  <a:lnTo>
                    <a:pt x="115" y="14"/>
                  </a:lnTo>
                  <a:lnTo>
                    <a:pt x="116" y="11"/>
                  </a:lnTo>
                  <a:lnTo>
                    <a:pt x="116" y="8"/>
                  </a:lnTo>
                  <a:lnTo>
                    <a:pt x="115" y="5"/>
                  </a:lnTo>
                  <a:lnTo>
                    <a:pt x="113" y="3"/>
                  </a:lnTo>
                  <a:lnTo>
                    <a:pt x="110" y="1"/>
                  </a:lnTo>
                  <a:lnTo>
                    <a:pt x="106" y="0"/>
                  </a:lnTo>
                  <a:lnTo>
                    <a:pt x="109" y="19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45" name="Freeform 117"/>
            <p:cNvSpPr>
              <a:spLocks/>
            </p:cNvSpPr>
            <p:nvPr/>
          </p:nvSpPr>
          <p:spPr bwMode="auto">
            <a:xfrm>
              <a:off x="4317" y="1528"/>
              <a:ext cx="36" cy="28"/>
            </a:xfrm>
            <a:custGeom>
              <a:avLst/>
              <a:gdLst/>
              <a:ahLst/>
              <a:cxnLst>
                <a:cxn ang="0">
                  <a:pos x="26" y="26"/>
                </a:cxn>
                <a:cxn ang="0">
                  <a:pos x="30" y="9"/>
                </a:cxn>
                <a:cxn ang="0">
                  <a:pos x="6" y="0"/>
                </a:cxn>
                <a:cxn ang="0">
                  <a:pos x="0" y="18"/>
                </a:cxn>
                <a:cxn ang="0">
                  <a:pos x="24" y="26"/>
                </a:cxn>
                <a:cxn ang="0">
                  <a:pos x="26" y="26"/>
                </a:cxn>
                <a:cxn ang="0">
                  <a:pos x="24" y="26"/>
                </a:cxn>
                <a:cxn ang="0">
                  <a:pos x="29" y="28"/>
                </a:cxn>
                <a:cxn ang="0">
                  <a:pos x="32" y="26"/>
                </a:cxn>
                <a:cxn ang="0">
                  <a:pos x="35" y="25"/>
                </a:cxn>
                <a:cxn ang="0">
                  <a:pos x="36" y="22"/>
                </a:cxn>
                <a:cxn ang="0">
                  <a:pos x="36" y="18"/>
                </a:cxn>
                <a:cxn ang="0">
                  <a:pos x="36" y="15"/>
                </a:cxn>
                <a:cxn ang="0">
                  <a:pos x="35" y="12"/>
                </a:cxn>
                <a:cxn ang="0">
                  <a:pos x="30" y="9"/>
                </a:cxn>
                <a:cxn ang="0">
                  <a:pos x="26" y="26"/>
                </a:cxn>
              </a:cxnLst>
              <a:rect l="0" t="0" r="r" b="b"/>
              <a:pathLst>
                <a:path w="36" h="28">
                  <a:moveTo>
                    <a:pt x="26" y="26"/>
                  </a:moveTo>
                  <a:lnTo>
                    <a:pt x="30" y="9"/>
                  </a:lnTo>
                  <a:lnTo>
                    <a:pt x="6" y="0"/>
                  </a:lnTo>
                  <a:lnTo>
                    <a:pt x="0" y="18"/>
                  </a:lnTo>
                  <a:lnTo>
                    <a:pt x="24" y="26"/>
                  </a:lnTo>
                  <a:lnTo>
                    <a:pt x="26" y="26"/>
                  </a:lnTo>
                  <a:lnTo>
                    <a:pt x="24" y="26"/>
                  </a:lnTo>
                  <a:lnTo>
                    <a:pt x="29" y="28"/>
                  </a:lnTo>
                  <a:lnTo>
                    <a:pt x="32" y="26"/>
                  </a:lnTo>
                  <a:lnTo>
                    <a:pt x="35" y="25"/>
                  </a:lnTo>
                  <a:lnTo>
                    <a:pt x="36" y="22"/>
                  </a:lnTo>
                  <a:lnTo>
                    <a:pt x="36" y="18"/>
                  </a:lnTo>
                  <a:lnTo>
                    <a:pt x="36" y="15"/>
                  </a:lnTo>
                  <a:lnTo>
                    <a:pt x="35" y="12"/>
                  </a:lnTo>
                  <a:lnTo>
                    <a:pt x="30" y="9"/>
                  </a:lnTo>
                  <a:lnTo>
                    <a:pt x="26" y="26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46" name="Freeform 118"/>
            <p:cNvSpPr>
              <a:spLocks/>
            </p:cNvSpPr>
            <p:nvPr/>
          </p:nvSpPr>
          <p:spPr bwMode="auto">
            <a:xfrm>
              <a:off x="4343" y="1537"/>
              <a:ext cx="43" cy="26"/>
            </a:xfrm>
            <a:custGeom>
              <a:avLst/>
              <a:gdLst/>
              <a:ahLst/>
              <a:cxnLst>
                <a:cxn ang="0">
                  <a:pos x="32" y="26"/>
                </a:cxn>
                <a:cxn ang="0">
                  <a:pos x="36" y="9"/>
                </a:cxn>
                <a:cxn ang="0">
                  <a:pos x="4" y="0"/>
                </a:cxn>
                <a:cxn ang="0">
                  <a:pos x="0" y="17"/>
                </a:cxn>
                <a:cxn ang="0">
                  <a:pos x="32" y="26"/>
                </a:cxn>
                <a:cxn ang="0">
                  <a:pos x="32" y="26"/>
                </a:cxn>
                <a:cxn ang="0">
                  <a:pos x="32" y="26"/>
                </a:cxn>
                <a:cxn ang="0">
                  <a:pos x="36" y="26"/>
                </a:cxn>
                <a:cxn ang="0">
                  <a:pos x="39" y="25"/>
                </a:cxn>
                <a:cxn ang="0">
                  <a:pos x="42" y="22"/>
                </a:cxn>
                <a:cxn ang="0">
                  <a:pos x="43" y="19"/>
                </a:cxn>
                <a:cxn ang="0">
                  <a:pos x="43" y="16"/>
                </a:cxn>
                <a:cxn ang="0">
                  <a:pos x="42" y="13"/>
                </a:cxn>
                <a:cxn ang="0">
                  <a:pos x="39" y="10"/>
                </a:cxn>
                <a:cxn ang="0">
                  <a:pos x="36" y="9"/>
                </a:cxn>
                <a:cxn ang="0">
                  <a:pos x="32" y="26"/>
                </a:cxn>
              </a:cxnLst>
              <a:rect l="0" t="0" r="r" b="b"/>
              <a:pathLst>
                <a:path w="43" h="26">
                  <a:moveTo>
                    <a:pt x="32" y="26"/>
                  </a:moveTo>
                  <a:lnTo>
                    <a:pt x="36" y="9"/>
                  </a:lnTo>
                  <a:lnTo>
                    <a:pt x="4" y="0"/>
                  </a:lnTo>
                  <a:lnTo>
                    <a:pt x="0" y="17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6" y="26"/>
                  </a:lnTo>
                  <a:lnTo>
                    <a:pt x="39" y="25"/>
                  </a:lnTo>
                  <a:lnTo>
                    <a:pt x="42" y="22"/>
                  </a:lnTo>
                  <a:lnTo>
                    <a:pt x="43" y="19"/>
                  </a:lnTo>
                  <a:lnTo>
                    <a:pt x="43" y="16"/>
                  </a:lnTo>
                  <a:lnTo>
                    <a:pt x="42" y="13"/>
                  </a:lnTo>
                  <a:lnTo>
                    <a:pt x="39" y="10"/>
                  </a:lnTo>
                  <a:lnTo>
                    <a:pt x="36" y="9"/>
                  </a:lnTo>
                  <a:lnTo>
                    <a:pt x="32" y="26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6" name="Group 119"/>
          <p:cNvGrpSpPr>
            <a:grpSpLocks/>
          </p:cNvGrpSpPr>
          <p:nvPr/>
        </p:nvGrpSpPr>
        <p:grpSpPr bwMode="auto">
          <a:xfrm>
            <a:off x="7104063" y="2495550"/>
            <a:ext cx="631825" cy="420688"/>
            <a:chOff x="4375" y="1305"/>
            <a:chExt cx="398" cy="265"/>
          </a:xfrm>
        </p:grpSpPr>
        <p:sp>
          <p:nvSpPr>
            <p:cNvPr id="611448" name="Freeform 120"/>
            <p:cNvSpPr>
              <a:spLocks/>
            </p:cNvSpPr>
            <p:nvPr/>
          </p:nvSpPr>
          <p:spPr bwMode="auto">
            <a:xfrm>
              <a:off x="4654" y="1312"/>
              <a:ext cx="64" cy="27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54" y="0"/>
                </a:cxn>
                <a:cxn ang="0">
                  <a:pos x="0" y="8"/>
                </a:cxn>
                <a:cxn ang="0">
                  <a:pos x="3" y="27"/>
                </a:cxn>
                <a:cxn ang="0">
                  <a:pos x="57" y="18"/>
                </a:cxn>
                <a:cxn ang="0">
                  <a:pos x="54" y="0"/>
                </a:cxn>
                <a:cxn ang="0">
                  <a:pos x="57" y="18"/>
                </a:cxn>
                <a:cxn ang="0">
                  <a:pos x="59" y="16"/>
                </a:cxn>
                <a:cxn ang="0">
                  <a:pos x="62" y="15"/>
                </a:cxn>
                <a:cxn ang="0">
                  <a:pos x="64" y="11"/>
                </a:cxn>
                <a:cxn ang="0">
                  <a:pos x="64" y="8"/>
                </a:cxn>
                <a:cxn ang="0">
                  <a:pos x="62" y="5"/>
                </a:cxn>
                <a:cxn ang="0">
                  <a:pos x="61" y="2"/>
                </a:cxn>
                <a:cxn ang="0">
                  <a:pos x="57" y="0"/>
                </a:cxn>
                <a:cxn ang="0">
                  <a:pos x="54" y="0"/>
                </a:cxn>
              </a:cxnLst>
              <a:rect l="0" t="0" r="r" b="b"/>
              <a:pathLst>
                <a:path w="64" h="27">
                  <a:moveTo>
                    <a:pt x="54" y="0"/>
                  </a:moveTo>
                  <a:lnTo>
                    <a:pt x="54" y="0"/>
                  </a:lnTo>
                  <a:lnTo>
                    <a:pt x="0" y="8"/>
                  </a:lnTo>
                  <a:lnTo>
                    <a:pt x="3" y="27"/>
                  </a:lnTo>
                  <a:lnTo>
                    <a:pt x="57" y="18"/>
                  </a:lnTo>
                  <a:lnTo>
                    <a:pt x="54" y="0"/>
                  </a:lnTo>
                  <a:lnTo>
                    <a:pt x="57" y="18"/>
                  </a:lnTo>
                  <a:lnTo>
                    <a:pt x="59" y="16"/>
                  </a:lnTo>
                  <a:lnTo>
                    <a:pt x="62" y="15"/>
                  </a:lnTo>
                  <a:lnTo>
                    <a:pt x="64" y="11"/>
                  </a:lnTo>
                  <a:lnTo>
                    <a:pt x="64" y="8"/>
                  </a:lnTo>
                  <a:lnTo>
                    <a:pt x="62" y="5"/>
                  </a:lnTo>
                  <a:lnTo>
                    <a:pt x="61" y="2"/>
                  </a:lnTo>
                  <a:lnTo>
                    <a:pt x="57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49" name="Freeform 121"/>
            <p:cNvSpPr>
              <a:spLocks/>
            </p:cNvSpPr>
            <p:nvPr/>
          </p:nvSpPr>
          <p:spPr bwMode="auto">
            <a:xfrm>
              <a:off x="4708" y="1305"/>
              <a:ext cx="65" cy="25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5" y="0"/>
                </a:cxn>
                <a:cxn ang="0">
                  <a:pos x="0" y="7"/>
                </a:cxn>
                <a:cxn ang="0">
                  <a:pos x="1" y="25"/>
                </a:cxn>
                <a:cxn ang="0">
                  <a:pos x="58" y="19"/>
                </a:cxn>
                <a:cxn ang="0">
                  <a:pos x="56" y="0"/>
                </a:cxn>
                <a:cxn ang="0">
                  <a:pos x="58" y="19"/>
                </a:cxn>
                <a:cxn ang="0">
                  <a:pos x="62" y="18"/>
                </a:cxn>
                <a:cxn ang="0">
                  <a:pos x="63" y="15"/>
                </a:cxn>
                <a:cxn ang="0">
                  <a:pos x="65" y="12"/>
                </a:cxn>
                <a:cxn ang="0">
                  <a:pos x="65" y="9"/>
                </a:cxn>
                <a:cxn ang="0">
                  <a:pos x="65" y="6"/>
                </a:cxn>
                <a:cxn ang="0">
                  <a:pos x="62" y="3"/>
                </a:cxn>
                <a:cxn ang="0">
                  <a:pos x="59" y="0"/>
                </a:cxn>
                <a:cxn ang="0">
                  <a:pos x="55" y="0"/>
                </a:cxn>
                <a:cxn ang="0">
                  <a:pos x="56" y="0"/>
                </a:cxn>
              </a:cxnLst>
              <a:rect l="0" t="0" r="r" b="b"/>
              <a:pathLst>
                <a:path w="65" h="25">
                  <a:moveTo>
                    <a:pt x="56" y="0"/>
                  </a:moveTo>
                  <a:lnTo>
                    <a:pt x="55" y="0"/>
                  </a:lnTo>
                  <a:lnTo>
                    <a:pt x="0" y="7"/>
                  </a:lnTo>
                  <a:lnTo>
                    <a:pt x="1" y="25"/>
                  </a:lnTo>
                  <a:lnTo>
                    <a:pt x="58" y="19"/>
                  </a:lnTo>
                  <a:lnTo>
                    <a:pt x="56" y="0"/>
                  </a:lnTo>
                  <a:lnTo>
                    <a:pt x="58" y="19"/>
                  </a:lnTo>
                  <a:lnTo>
                    <a:pt x="62" y="18"/>
                  </a:lnTo>
                  <a:lnTo>
                    <a:pt x="63" y="15"/>
                  </a:lnTo>
                  <a:lnTo>
                    <a:pt x="65" y="12"/>
                  </a:lnTo>
                  <a:lnTo>
                    <a:pt x="65" y="9"/>
                  </a:lnTo>
                  <a:lnTo>
                    <a:pt x="65" y="6"/>
                  </a:lnTo>
                  <a:lnTo>
                    <a:pt x="62" y="3"/>
                  </a:lnTo>
                  <a:lnTo>
                    <a:pt x="59" y="0"/>
                  </a:lnTo>
                  <a:lnTo>
                    <a:pt x="55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50" name="Freeform 122"/>
            <p:cNvSpPr>
              <a:spLocks/>
            </p:cNvSpPr>
            <p:nvPr/>
          </p:nvSpPr>
          <p:spPr bwMode="auto">
            <a:xfrm>
              <a:off x="4375" y="1546"/>
              <a:ext cx="46" cy="23"/>
            </a:xfrm>
            <a:custGeom>
              <a:avLst/>
              <a:gdLst/>
              <a:ahLst/>
              <a:cxnLst>
                <a:cxn ang="0">
                  <a:pos x="36" y="23"/>
                </a:cxn>
                <a:cxn ang="0">
                  <a:pos x="37" y="5"/>
                </a:cxn>
                <a:cxn ang="0">
                  <a:pos x="4" y="0"/>
                </a:cxn>
                <a:cxn ang="0">
                  <a:pos x="0" y="17"/>
                </a:cxn>
                <a:cxn ang="0">
                  <a:pos x="34" y="23"/>
                </a:cxn>
                <a:cxn ang="0">
                  <a:pos x="36" y="23"/>
                </a:cxn>
                <a:cxn ang="0">
                  <a:pos x="34" y="23"/>
                </a:cxn>
                <a:cxn ang="0">
                  <a:pos x="39" y="23"/>
                </a:cxn>
                <a:cxn ang="0">
                  <a:pos x="42" y="21"/>
                </a:cxn>
                <a:cxn ang="0">
                  <a:pos x="45" y="19"/>
                </a:cxn>
                <a:cxn ang="0">
                  <a:pos x="45" y="16"/>
                </a:cxn>
                <a:cxn ang="0">
                  <a:pos x="46" y="13"/>
                </a:cxn>
                <a:cxn ang="0">
                  <a:pos x="45" y="10"/>
                </a:cxn>
                <a:cxn ang="0">
                  <a:pos x="42" y="7"/>
                </a:cxn>
                <a:cxn ang="0">
                  <a:pos x="37" y="5"/>
                </a:cxn>
                <a:cxn ang="0">
                  <a:pos x="36" y="23"/>
                </a:cxn>
              </a:cxnLst>
              <a:rect l="0" t="0" r="r" b="b"/>
              <a:pathLst>
                <a:path w="46" h="23">
                  <a:moveTo>
                    <a:pt x="36" y="23"/>
                  </a:moveTo>
                  <a:lnTo>
                    <a:pt x="37" y="5"/>
                  </a:lnTo>
                  <a:lnTo>
                    <a:pt x="4" y="0"/>
                  </a:lnTo>
                  <a:lnTo>
                    <a:pt x="0" y="17"/>
                  </a:lnTo>
                  <a:lnTo>
                    <a:pt x="34" y="23"/>
                  </a:lnTo>
                  <a:lnTo>
                    <a:pt x="36" y="23"/>
                  </a:lnTo>
                  <a:lnTo>
                    <a:pt x="34" y="23"/>
                  </a:lnTo>
                  <a:lnTo>
                    <a:pt x="39" y="23"/>
                  </a:lnTo>
                  <a:lnTo>
                    <a:pt x="42" y="21"/>
                  </a:lnTo>
                  <a:lnTo>
                    <a:pt x="45" y="19"/>
                  </a:lnTo>
                  <a:lnTo>
                    <a:pt x="45" y="16"/>
                  </a:lnTo>
                  <a:lnTo>
                    <a:pt x="46" y="13"/>
                  </a:lnTo>
                  <a:lnTo>
                    <a:pt x="45" y="10"/>
                  </a:lnTo>
                  <a:lnTo>
                    <a:pt x="42" y="7"/>
                  </a:lnTo>
                  <a:lnTo>
                    <a:pt x="37" y="5"/>
                  </a:lnTo>
                  <a:lnTo>
                    <a:pt x="36" y="23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51" name="Freeform 123"/>
            <p:cNvSpPr>
              <a:spLocks/>
            </p:cNvSpPr>
            <p:nvPr/>
          </p:nvSpPr>
          <p:spPr bwMode="auto">
            <a:xfrm>
              <a:off x="4411" y="1551"/>
              <a:ext cx="48" cy="19"/>
            </a:xfrm>
            <a:custGeom>
              <a:avLst/>
              <a:gdLst/>
              <a:ahLst/>
              <a:cxnLst>
                <a:cxn ang="0">
                  <a:pos x="39" y="2"/>
                </a:cxn>
                <a:cxn ang="0">
                  <a:pos x="39" y="2"/>
                </a:cxn>
                <a:cxn ang="0">
                  <a:pos x="1" y="0"/>
                </a:cxn>
                <a:cxn ang="0">
                  <a:pos x="0" y="18"/>
                </a:cxn>
                <a:cxn ang="0">
                  <a:pos x="38" y="19"/>
                </a:cxn>
                <a:cxn ang="0">
                  <a:pos x="39" y="2"/>
                </a:cxn>
                <a:cxn ang="0">
                  <a:pos x="38" y="19"/>
                </a:cxn>
                <a:cxn ang="0">
                  <a:pos x="42" y="19"/>
                </a:cxn>
                <a:cxn ang="0">
                  <a:pos x="45" y="18"/>
                </a:cxn>
                <a:cxn ang="0">
                  <a:pos x="46" y="15"/>
                </a:cxn>
                <a:cxn ang="0">
                  <a:pos x="48" y="11"/>
                </a:cxn>
                <a:cxn ang="0">
                  <a:pos x="46" y="8"/>
                </a:cxn>
                <a:cxn ang="0">
                  <a:pos x="45" y="5"/>
                </a:cxn>
                <a:cxn ang="0">
                  <a:pos x="42" y="3"/>
                </a:cxn>
                <a:cxn ang="0">
                  <a:pos x="39" y="2"/>
                </a:cxn>
              </a:cxnLst>
              <a:rect l="0" t="0" r="r" b="b"/>
              <a:pathLst>
                <a:path w="48" h="19">
                  <a:moveTo>
                    <a:pt x="39" y="2"/>
                  </a:moveTo>
                  <a:lnTo>
                    <a:pt x="39" y="2"/>
                  </a:lnTo>
                  <a:lnTo>
                    <a:pt x="1" y="0"/>
                  </a:lnTo>
                  <a:lnTo>
                    <a:pt x="0" y="18"/>
                  </a:lnTo>
                  <a:lnTo>
                    <a:pt x="38" y="19"/>
                  </a:lnTo>
                  <a:lnTo>
                    <a:pt x="39" y="2"/>
                  </a:lnTo>
                  <a:lnTo>
                    <a:pt x="38" y="19"/>
                  </a:lnTo>
                  <a:lnTo>
                    <a:pt x="42" y="19"/>
                  </a:lnTo>
                  <a:lnTo>
                    <a:pt x="45" y="18"/>
                  </a:lnTo>
                  <a:lnTo>
                    <a:pt x="46" y="15"/>
                  </a:lnTo>
                  <a:lnTo>
                    <a:pt x="48" y="11"/>
                  </a:lnTo>
                  <a:lnTo>
                    <a:pt x="46" y="8"/>
                  </a:lnTo>
                  <a:lnTo>
                    <a:pt x="45" y="5"/>
                  </a:lnTo>
                  <a:lnTo>
                    <a:pt x="42" y="3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7" name="Group 124"/>
          <p:cNvGrpSpPr>
            <a:grpSpLocks/>
          </p:cNvGrpSpPr>
          <p:nvPr/>
        </p:nvGrpSpPr>
        <p:grpSpPr bwMode="auto">
          <a:xfrm>
            <a:off x="7221538" y="2478088"/>
            <a:ext cx="679450" cy="442912"/>
            <a:chOff x="4449" y="1294"/>
            <a:chExt cx="428" cy="279"/>
          </a:xfrm>
        </p:grpSpPr>
        <p:sp>
          <p:nvSpPr>
            <p:cNvPr id="611453" name="Freeform 125"/>
            <p:cNvSpPr>
              <a:spLocks/>
            </p:cNvSpPr>
            <p:nvPr/>
          </p:nvSpPr>
          <p:spPr bwMode="auto">
            <a:xfrm>
              <a:off x="4764" y="1294"/>
              <a:ext cx="113" cy="30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03" y="0"/>
                </a:cxn>
                <a:cxn ang="0">
                  <a:pos x="0" y="11"/>
                </a:cxn>
                <a:cxn ang="0">
                  <a:pos x="2" y="30"/>
                </a:cxn>
                <a:cxn ang="0">
                  <a:pos x="104" y="18"/>
                </a:cxn>
                <a:cxn ang="0">
                  <a:pos x="103" y="0"/>
                </a:cxn>
                <a:cxn ang="0">
                  <a:pos x="104" y="18"/>
                </a:cxn>
                <a:cxn ang="0">
                  <a:pos x="109" y="17"/>
                </a:cxn>
                <a:cxn ang="0">
                  <a:pos x="112" y="14"/>
                </a:cxn>
                <a:cxn ang="0">
                  <a:pos x="113" y="11"/>
                </a:cxn>
                <a:cxn ang="0">
                  <a:pos x="113" y="8"/>
                </a:cxn>
                <a:cxn ang="0">
                  <a:pos x="112" y="5"/>
                </a:cxn>
                <a:cxn ang="0">
                  <a:pos x="110" y="2"/>
                </a:cxn>
                <a:cxn ang="0">
                  <a:pos x="107" y="1"/>
                </a:cxn>
                <a:cxn ang="0">
                  <a:pos x="103" y="0"/>
                </a:cxn>
              </a:cxnLst>
              <a:rect l="0" t="0" r="r" b="b"/>
              <a:pathLst>
                <a:path w="113" h="30">
                  <a:moveTo>
                    <a:pt x="103" y="0"/>
                  </a:moveTo>
                  <a:lnTo>
                    <a:pt x="103" y="0"/>
                  </a:lnTo>
                  <a:lnTo>
                    <a:pt x="0" y="11"/>
                  </a:lnTo>
                  <a:lnTo>
                    <a:pt x="2" y="30"/>
                  </a:lnTo>
                  <a:lnTo>
                    <a:pt x="104" y="18"/>
                  </a:lnTo>
                  <a:lnTo>
                    <a:pt x="103" y="0"/>
                  </a:lnTo>
                  <a:lnTo>
                    <a:pt x="104" y="18"/>
                  </a:lnTo>
                  <a:lnTo>
                    <a:pt x="109" y="17"/>
                  </a:lnTo>
                  <a:lnTo>
                    <a:pt x="112" y="14"/>
                  </a:lnTo>
                  <a:lnTo>
                    <a:pt x="113" y="11"/>
                  </a:lnTo>
                  <a:lnTo>
                    <a:pt x="113" y="8"/>
                  </a:lnTo>
                  <a:lnTo>
                    <a:pt x="112" y="5"/>
                  </a:lnTo>
                  <a:lnTo>
                    <a:pt x="110" y="2"/>
                  </a:lnTo>
                  <a:lnTo>
                    <a:pt x="107" y="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54" name="Freeform 126"/>
            <p:cNvSpPr>
              <a:spLocks/>
            </p:cNvSpPr>
            <p:nvPr/>
          </p:nvSpPr>
          <p:spPr bwMode="auto">
            <a:xfrm>
              <a:off x="4449" y="1553"/>
              <a:ext cx="46" cy="20"/>
            </a:xfrm>
            <a:custGeom>
              <a:avLst/>
              <a:gdLst/>
              <a:ahLst/>
              <a:cxnLst>
                <a:cxn ang="0">
                  <a:pos x="37" y="20"/>
                </a:cxn>
                <a:cxn ang="0">
                  <a:pos x="37" y="1"/>
                </a:cxn>
                <a:cxn ang="0">
                  <a:pos x="1" y="0"/>
                </a:cxn>
                <a:cxn ang="0">
                  <a:pos x="0" y="17"/>
                </a:cxn>
                <a:cxn ang="0">
                  <a:pos x="37" y="20"/>
                </a:cxn>
                <a:cxn ang="0">
                  <a:pos x="37" y="20"/>
                </a:cxn>
                <a:cxn ang="0">
                  <a:pos x="37" y="20"/>
                </a:cxn>
                <a:cxn ang="0">
                  <a:pos x="41" y="19"/>
                </a:cxn>
                <a:cxn ang="0">
                  <a:pos x="44" y="17"/>
                </a:cxn>
                <a:cxn ang="0">
                  <a:pos x="46" y="14"/>
                </a:cxn>
                <a:cxn ang="0">
                  <a:pos x="46" y="12"/>
                </a:cxn>
                <a:cxn ang="0">
                  <a:pos x="46" y="7"/>
                </a:cxn>
                <a:cxn ang="0">
                  <a:pos x="44" y="4"/>
                </a:cxn>
                <a:cxn ang="0">
                  <a:pos x="41" y="3"/>
                </a:cxn>
                <a:cxn ang="0">
                  <a:pos x="37" y="1"/>
                </a:cxn>
                <a:cxn ang="0">
                  <a:pos x="37" y="20"/>
                </a:cxn>
              </a:cxnLst>
              <a:rect l="0" t="0" r="r" b="b"/>
              <a:pathLst>
                <a:path w="46" h="20">
                  <a:moveTo>
                    <a:pt x="37" y="20"/>
                  </a:moveTo>
                  <a:lnTo>
                    <a:pt x="37" y="1"/>
                  </a:lnTo>
                  <a:lnTo>
                    <a:pt x="1" y="0"/>
                  </a:lnTo>
                  <a:lnTo>
                    <a:pt x="0" y="17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41" y="19"/>
                  </a:lnTo>
                  <a:lnTo>
                    <a:pt x="44" y="17"/>
                  </a:lnTo>
                  <a:lnTo>
                    <a:pt x="46" y="14"/>
                  </a:lnTo>
                  <a:lnTo>
                    <a:pt x="46" y="12"/>
                  </a:lnTo>
                  <a:lnTo>
                    <a:pt x="46" y="7"/>
                  </a:lnTo>
                  <a:lnTo>
                    <a:pt x="44" y="4"/>
                  </a:lnTo>
                  <a:lnTo>
                    <a:pt x="41" y="3"/>
                  </a:lnTo>
                  <a:lnTo>
                    <a:pt x="37" y="1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55" name="Freeform 127"/>
            <p:cNvSpPr>
              <a:spLocks/>
            </p:cNvSpPr>
            <p:nvPr/>
          </p:nvSpPr>
          <p:spPr bwMode="auto">
            <a:xfrm>
              <a:off x="4486" y="1553"/>
              <a:ext cx="44" cy="2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1"/>
                </a:cxn>
                <a:cxn ang="0">
                  <a:pos x="0" y="20"/>
                </a:cxn>
                <a:cxn ang="0">
                  <a:pos x="44" y="17"/>
                </a:cxn>
                <a:cxn ang="0">
                  <a:pos x="42" y="0"/>
                </a:cxn>
              </a:cxnLst>
              <a:rect l="0" t="0" r="r" b="b"/>
              <a:pathLst>
                <a:path w="44" h="20">
                  <a:moveTo>
                    <a:pt x="42" y="0"/>
                  </a:moveTo>
                  <a:lnTo>
                    <a:pt x="0" y="1"/>
                  </a:lnTo>
                  <a:lnTo>
                    <a:pt x="0" y="20"/>
                  </a:lnTo>
                  <a:lnTo>
                    <a:pt x="44" y="17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8" name="Group 128"/>
          <p:cNvGrpSpPr>
            <a:grpSpLocks/>
          </p:cNvGrpSpPr>
          <p:nvPr/>
        </p:nvGrpSpPr>
        <p:grpSpPr bwMode="auto">
          <a:xfrm>
            <a:off x="7346950" y="2457450"/>
            <a:ext cx="917575" cy="458788"/>
            <a:chOff x="4528" y="1281"/>
            <a:chExt cx="578" cy="289"/>
          </a:xfrm>
        </p:grpSpPr>
        <p:sp>
          <p:nvSpPr>
            <p:cNvPr id="611457" name="Freeform 129"/>
            <p:cNvSpPr>
              <a:spLocks/>
            </p:cNvSpPr>
            <p:nvPr/>
          </p:nvSpPr>
          <p:spPr bwMode="auto">
            <a:xfrm>
              <a:off x="4867" y="1285"/>
              <a:ext cx="106" cy="27"/>
            </a:xfrm>
            <a:custGeom>
              <a:avLst/>
              <a:gdLst/>
              <a:ahLst/>
              <a:cxnLst>
                <a:cxn ang="0">
                  <a:pos x="95" y="0"/>
                </a:cxn>
                <a:cxn ang="0">
                  <a:pos x="95" y="0"/>
                </a:cxn>
                <a:cxn ang="0">
                  <a:pos x="0" y="9"/>
                </a:cxn>
                <a:cxn ang="0">
                  <a:pos x="1" y="27"/>
                </a:cxn>
                <a:cxn ang="0">
                  <a:pos x="97" y="17"/>
                </a:cxn>
                <a:cxn ang="0">
                  <a:pos x="95" y="0"/>
                </a:cxn>
                <a:cxn ang="0">
                  <a:pos x="97" y="17"/>
                </a:cxn>
                <a:cxn ang="0">
                  <a:pos x="101" y="16"/>
                </a:cxn>
                <a:cxn ang="0">
                  <a:pos x="104" y="14"/>
                </a:cxn>
                <a:cxn ang="0">
                  <a:pos x="106" y="11"/>
                </a:cxn>
                <a:cxn ang="0">
                  <a:pos x="106" y="7"/>
                </a:cxn>
                <a:cxn ang="0">
                  <a:pos x="104" y="4"/>
                </a:cxn>
                <a:cxn ang="0">
                  <a:pos x="103" y="1"/>
                </a:cxn>
                <a:cxn ang="0">
                  <a:pos x="100" y="0"/>
                </a:cxn>
                <a:cxn ang="0">
                  <a:pos x="95" y="0"/>
                </a:cxn>
              </a:cxnLst>
              <a:rect l="0" t="0" r="r" b="b"/>
              <a:pathLst>
                <a:path w="106" h="27">
                  <a:moveTo>
                    <a:pt x="95" y="0"/>
                  </a:moveTo>
                  <a:lnTo>
                    <a:pt x="95" y="0"/>
                  </a:lnTo>
                  <a:lnTo>
                    <a:pt x="0" y="9"/>
                  </a:lnTo>
                  <a:lnTo>
                    <a:pt x="1" y="27"/>
                  </a:lnTo>
                  <a:lnTo>
                    <a:pt x="97" y="17"/>
                  </a:lnTo>
                  <a:lnTo>
                    <a:pt x="95" y="0"/>
                  </a:lnTo>
                  <a:lnTo>
                    <a:pt x="97" y="17"/>
                  </a:lnTo>
                  <a:lnTo>
                    <a:pt x="101" y="16"/>
                  </a:lnTo>
                  <a:lnTo>
                    <a:pt x="104" y="14"/>
                  </a:lnTo>
                  <a:lnTo>
                    <a:pt x="106" y="11"/>
                  </a:lnTo>
                  <a:lnTo>
                    <a:pt x="106" y="7"/>
                  </a:lnTo>
                  <a:lnTo>
                    <a:pt x="104" y="4"/>
                  </a:lnTo>
                  <a:lnTo>
                    <a:pt x="103" y="1"/>
                  </a:lnTo>
                  <a:lnTo>
                    <a:pt x="100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58" name="Freeform 130"/>
            <p:cNvSpPr>
              <a:spLocks/>
            </p:cNvSpPr>
            <p:nvPr/>
          </p:nvSpPr>
          <p:spPr bwMode="auto">
            <a:xfrm>
              <a:off x="4962" y="1281"/>
              <a:ext cx="55" cy="21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45" y="0"/>
                </a:cxn>
                <a:cxn ang="0">
                  <a:pos x="0" y="4"/>
                </a:cxn>
                <a:cxn ang="0">
                  <a:pos x="2" y="21"/>
                </a:cxn>
                <a:cxn ang="0">
                  <a:pos x="47" y="18"/>
                </a:cxn>
                <a:cxn ang="0">
                  <a:pos x="47" y="0"/>
                </a:cxn>
                <a:cxn ang="0">
                  <a:pos x="47" y="18"/>
                </a:cxn>
                <a:cxn ang="0">
                  <a:pos x="51" y="17"/>
                </a:cxn>
                <a:cxn ang="0">
                  <a:pos x="54" y="15"/>
                </a:cxn>
                <a:cxn ang="0">
                  <a:pos x="55" y="13"/>
                </a:cxn>
                <a:cxn ang="0">
                  <a:pos x="55" y="8"/>
                </a:cxn>
                <a:cxn ang="0">
                  <a:pos x="54" y="5"/>
                </a:cxn>
                <a:cxn ang="0">
                  <a:pos x="53" y="2"/>
                </a:cxn>
                <a:cxn ang="0">
                  <a:pos x="50" y="1"/>
                </a:cxn>
                <a:cxn ang="0">
                  <a:pos x="45" y="0"/>
                </a:cxn>
                <a:cxn ang="0">
                  <a:pos x="47" y="0"/>
                </a:cxn>
              </a:cxnLst>
              <a:rect l="0" t="0" r="r" b="b"/>
              <a:pathLst>
                <a:path w="55" h="21">
                  <a:moveTo>
                    <a:pt x="47" y="0"/>
                  </a:moveTo>
                  <a:lnTo>
                    <a:pt x="45" y="0"/>
                  </a:lnTo>
                  <a:lnTo>
                    <a:pt x="0" y="4"/>
                  </a:lnTo>
                  <a:lnTo>
                    <a:pt x="2" y="21"/>
                  </a:lnTo>
                  <a:lnTo>
                    <a:pt x="47" y="18"/>
                  </a:lnTo>
                  <a:lnTo>
                    <a:pt x="47" y="0"/>
                  </a:lnTo>
                  <a:lnTo>
                    <a:pt x="47" y="18"/>
                  </a:lnTo>
                  <a:lnTo>
                    <a:pt x="51" y="17"/>
                  </a:lnTo>
                  <a:lnTo>
                    <a:pt x="54" y="15"/>
                  </a:lnTo>
                  <a:lnTo>
                    <a:pt x="55" y="13"/>
                  </a:lnTo>
                  <a:lnTo>
                    <a:pt x="55" y="8"/>
                  </a:lnTo>
                  <a:lnTo>
                    <a:pt x="54" y="5"/>
                  </a:lnTo>
                  <a:lnTo>
                    <a:pt x="53" y="2"/>
                  </a:lnTo>
                  <a:lnTo>
                    <a:pt x="50" y="1"/>
                  </a:lnTo>
                  <a:lnTo>
                    <a:pt x="45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59" name="Freeform 131"/>
            <p:cNvSpPr>
              <a:spLocks/>
            </p:cNvSpPr>
            <p:nvPr/>
          </p:nvSpPr>
          <p:spPr bwMode="auto">
            <a:xfrm>
              <a:off x="5009" y="1281"/>
              <a:ext cx="53" cy="18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45" y="18"/>
                </a:cxn>
                <a:cxn ang="0">
                  <a:pos x="45" y="0"/>
                </a:cxn>
                <a:cxn ang="0">
                  <a:pos x="45" y="18"/>
                </a:cxn>
                <a:cxn ang="0">
                  <a:pos x="49" y="17"/>
                </a:cxn>
                <a:cxn ang="0">
                  <a:pos x="52" y="15"/>
                </a:cxn>
                <a:cxn ang="0">
                  <a:pos x="53" y="13"/>
                </a:cxn>
                <a:cxn ang="0">
                  <a:pos x="53" y="10"/>
                </a:cxn>
                <a:cxn ang="0">
                  <a:pos x="53" y="5"/>
                </a:cxn>
                <a:cxn ang="0">
                  <a:pos x="52" y="2"/>
                </a:cxn>
                <a:cxn ang="0">
                  <a:pos x="49" y="1"/>
                </a:cxn>
                <a:cxn ang="0">
                  <a:pos x="45" y="0"/>
                </a:cxn>
              </a:cxnLst>
              <a:rect l="0" t="0" r="r" b="b"/>
              <a:pathLst>
                <a:path w="53" h="18">
                  <a:moveTo>
                    <a:pt x="45" y="0"/>
                  </a:moveTo>
                  <a:lnTo>
                    <a:pt x="4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45" y="18"/>
                  </a:lnTo>
                  <a:lnTo>
                    <a:pt x="45" y="0"/>
                  </a:lnTo>
                  <a:lnTo>
                    <a:pt x="45" y="18"/>
                  </a:lnTo>
                  <a:lnTo>
                    <a:pt x="49" y="17"/>
                  </a:lnTo>
                  <a:lnTo>
                    <a:pt x="52" y="15"/>
                  </a:lnTo>
                  <a:lnTo>
                    <a:pt x="53" y="13"/>
                  </a:lnTo>
                  <a:lnTo>
                    <a:pt x="53" y="10"/>
                  </a:lnTo>
                  <a:lnTo>
                    <a:pt x="53" y="5"/>
                  </a:lnTo>
                  <a:lnTo>
                    <a:pt x="52" y="2"/>
                  </a:lnTo>
                  <a:lnTo>
                    <a:pt x="49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60" name="Freeform 132"/>
            <p:cNvSpPr>
              <a:spLocks/>
            </p:cNvSpPr>
            <p:nvPr/>
          </p:nvSpPr>
          <p:spPr bwMode="auto">
            <a:xfrm>
              <a:off x="5054" y="1281"/>
              <a:ext cx="52" cy="20"/>
            </a:xfrm>
            <a:custGeom>
              <a:avLst/>
              <a:gdLst/>
              <a:ahLst/>
              <a:cxnLst>
                <a:cxn ang="0">
                  <a:pos x="43" y="1"/>
                </a:cxn>
                <a:cxn ang="0">
                  <a:pos x="43" y="1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42" y="20"/>
                </a:cxn>
                <a:cxn ang="0">
                  <a:pos x="43" y="1"/>
                </a:cxn>
                <a:cxn ang="0">
                  <a:pos x="42" y="20"/>
                </a:cxn>
                <a:cxn ang="0">
                  <a:pos x="46" y="18"/>
                </a:cxn>
                <a:cxn ang="0">
                  <a:pos x="49" y="17"/>
                </a:cxn>
                <a:cxn ang="0">
                  <a:pos x="50" y="14"/>
                </a:cxn>
                <a:cxn ang="0">
                  <a:pos x="52" y="11"/>
                </a:cxn>
                <a:cxn ang="0">
                  <a:pos x="50" y="7"/>
                </a:cxn>
                <a:cxn ang="0">
                  <a:pos x="49" y="4"/>
                </a:cxn>
                <a:cxn ang="0">
                  <a:pos x="46" y="2"/>
                </a:cxn>
                <a:cxn ang="0">
                  <a:pos x="43" y="1"/>
                </a:cxn>
              </a:cxnLst>
              <a:rect l="0" t="0" r="r" b="b"/>
              <a:pathLst>
                <a:path w="52" h="20">
                  <a:moveTo>
                    <a:pt x="43" y="1"/>
                  </a:moveTo>
                  <a:lnTo>
                    <a:pt x="43" y="1"/>
                  </a:lnTo>
                  <a:lnTo>
                    <a:pt x="0" y="0"/>
                  </a:lnTo>
                  <a:lnTo>
                    <a:pt x="0" y="18"/>
                  </a:lnTo>
                  <a:lnTo>
                    <a:pt x="42" y="20"/>
                  </a:lnTo>
                  <a:lnTo>
                    <a:pt x="43" y="1"/>
                  </a:lnTo>
                  <a:lnTo>
                    <a:pt x="42" y="20"/>
                  </a:lnTo>
                  <a:lnTo>
                    <a:pt x="46" y="18"/>
                  </a:lnTo>
                  <a:lnTo>
                    <a:pt x="49" y="17"/>
                  </a:lnTo>
                  <a:lnTo>
                    <a:pt x="50" y="14"/>
                  </a:lnTo>
                  <a:lnTo>
                    <a:pt x="52" y="11"/>
                  </a:lnTo>
                  <a:lnTo>
                    <a:pt x="50" y="7"/>
                  </a:lnTo>
                  <a:lnTo>
                    <a:pt x="49" y="4"/>
                  </a:lnTo>
                  <a:lnTo>
                    <a:pt x="46" y="2"/>
                  </a:lnTo>
                  <a:lnTo>
                    <a:pt x="43" y="1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61" name="Freeform 133"/>
            <p:cNvSpPr>
              <a:spLocks/>
            </p:cNvSpPr>
            <p:nvPr/>
          </p:nvSpPr>
          <p:spPr bwMode="auto">
            <a:xfrm>
              <a:off x="4528" y="1527"/>
              <a:ext cx="255" cy="43"/>
            </a:xfrm>
            <a:custGeom>
              <a:avLst/>
              <a:gdLst/>
              <a:ahLst/>
              <a:cxnLst>
                <a:cxn ang="0">
                  <a:pos x="252" y="0"/>
                </a:cxn>
                <a:cxn ang="0">
                  <a:pos x="220" y="4"/>
                </a:cxn>
                <a:cxn ang="0">
                  <a:pos x="188" y="9"/>
                </a:cxn>
                <a:cxn ang="0">
                  <a:pos x="158" y="13"/>
                </a:cxn>
                <a:cxn ang="0">
                  <a:pos x="126" y="16"/>
                </a:cxn>
                <a:cxn ang="0">
                  <a:pos x="96" y="19"/>
                </a:cxn>
                <a:cxn ang="0">
                  <a:pos x="65" y="22"/>
                </a:cxn>
                <a:cxn ang="0">
                  <a:pos x="33" y="23"/>
                </a:cxn>
                <a:cxn ang="0">
                  <a:pos x="0" y="26"/>
                </a:cxn>
                <a:cxn ang="0">
                  <a:pos x="2" y="43"/>
                </a:cxn>
                <a:cxn ang="0">
                  <a:pos x="33" y="42"/>
                </a:cxn>
                <a:cxn ang="0">
                  <a:pos x="67" y="39"/>
                </a:cxn>
                <a:cxn ang="0">
                  <a:pos x="97" y="38"/>
                </a:cxn>
                <a:cxn ang="0">
                  <a:pos x="129" y="35"/>
                </a:cxn>
                <a:cxn ang="0">
                  <a:pos x="159" y="30"/>
                </a:cxn>
                <a:cxn ang="0">
                  <a:pos x="191" y="27"/>
                </a:cxn>
                <a:cxn ang="0">
                  <a:pos x="223" y="23"/>
                </a:cxn>
                <a:cxn ang="0">
                  <a:pos x="255" y="17"/>
                </a:cxn>
                <a:cxn ang="0">
                  <a:pos x="252" y="0"/>
                </a:cxn>
              </a:cxnLst>
              <a:rect l="0" t="0" r="r" b="b"/>
              <a:pathLst>
                <a:path w="255" h="43">
                  <a:moveTo>
                    <a:pt x="252" y="0"/>
                  </a:moveTo>
                  <a:lnTo>
                    <a:pt x="220" y="4"/>
                  </a:lnTo>
                  <a:lnTo>
                    <a:pt x="188" y="9"/>
                  </a:lnTo>
                  <a:lnTo>
                    <a:pt x="158" y="13"/>
                  </a:lnTo>
                  <a:lnTo>
                    <a:pt x="126" y="16"/>
                  </a:lnTo>
                  <a:lnTo>
                    <a:pt x="96" y="19"/>
                  </a:lnTo>
                  <a:lnTo>
                    <a:pt x="65" y="22"/>
                  </a:lnTo>
                  <a:lnTo>
                    <a:pt x="33" y="23"/>
                  </a:lnTo>
                  <a:lnTo>
                    <a:pt x="0" y="26"/>
                  </a:lnTo>
                  <a:lnTo>
                    <a:pt x="2" y="43"/>
                  </a:lnTo>
                  <a:lnTo>
                    <a:pt x="33" y="42"/>
                  </a:lnTo>
                  <a:lnTo>
                    <a:pt x="67" y="39"/>
                  </a:lnTo>
                  <a:lnTo>
                    <a:pt x="97" y="38"/>
                  </a:lnTo>
                  <a:lnTo>
                    <a:pt x="129" y="35"/>
                  </a:lnTo>
                  <a:lnTo>
                    <a:pt x="159" y="30"/>
                  </a:lnTo>
                  <a:lnTo>
                    <a:pt x="191" y="27"/>
                  </a:lnTo>
                  <a:lnTo>
                    <a:pt x="223" y="23"/>
                  </a:lnTo>
                  <a:lnTo>
                    <a:pt x="255" y="17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9" name="Group 134"/>
          <p:cNvGrpSpPr>
            <a:grpSpLocks/>
          </p:cNvGrpSpPr>
          <p:nvPr/>
        </p:nvGrpSpPr>
        <p:grpSpPr bwMode="auto">
          <a:xfrm>
            <a:off x="7747000" y="2462213"/>
            <a:ext cx="758825" cy="415925"/>
            <a:chOff x="4780" y="1284"/>
            <a:chExt cx="478" cy="262"/>
          </a:xfrm>
        </p:grpSpPr>
        <p:sp>
          <p:nvSpPr>
            <p:cNvPr id="611463" name="Freeform 135"/>
            <p:cNvSpPr>
              <a:spLocks/>
            </p:cNvSpPr>
            <p:nvPr/>
          </p:nvSpPr>
          <p:spPr bwMode="auto">
            <a:xfrm>
              <a:off x="5096" y="1284"/>
              <a:ext cx="47" cy="20"/>
            </a:xfrm>
            <a:custGeom>
              <a:avLst/>
              <a:gdLst/>
              <a:ahLst/>
              <a:cxnLst>
                <a:cxn ang="0">
                  <a:pos x="39" y="1"/>
                </a:cxn>
                <a:cxn ang="0">
                  <a:pos x="39" y="1"/>
                </a:cxn>
                <a:cxn ang="0">
                  <a:pos x="1" y="0"/>
                </a:cxn>
                <a:cxn ang="0">
                  <a:pos x="0" y="19"/>
                </a:cxn>
                <a:cxn ang="0">
                  <a:pos x="37" y="20"/>
                </a:cxn>
                <a:cxn ang="0">
                  <a:pos x="39" y="1"/>
                </a:cxn>
                <a:cxn ang="0">
                  <a:pos x="37" y="20"/>
                </a:cxn>
                <a:cxn ang="0">
                  <a:pos x="42" y="19"/>
                </a:cxn>
                <a:cxn ang="0">
                  <a:pos x="44" y="17"/>
                </a:cxn>
                <a:cxn ang="0">
                  <a:pos x="46" y="14"/>
                </a:cxn>
                <a:cxn ang="0">
                  <a:pos x="47" y="12"/>
                </a:cxn>
                <a:cxn ang="0">
                  <a:pos x="46" y="9"/>
                </a:cxn>
                <a:cxn ang="0">
                  <a:pos x="44" y="6"/>
                </a:cxn>
                <a:cxn ang="0">
                  <a:pos x="42" y="3"/>
                </a:cxn>
                <a:cxn ang="0">
                  <a:pos x="39" y="1"/>
                </a:cxn>
              </a:cxnLst>
              <a:rect l="0" t="0" r="r" b="b"/>
              <a:pathLst>
                <a:path w="47" h="20">
                  <a:moveTo>
                    <a:pt x="39" y="1"/>
                  </a:moveTo>
                  <a:lnTo>
                    <a:pt x="39" y="1"/>
                  </a:lnTo>
                  <a:lnTo>
                    <a:pt x="1" y="0"/>
                  </a:lnTo>
                  <a:lnTo>
                    <a:pt x="0" y="19"/>
                  </a:lnTo>
                  <a:lnTo>
                    <a:pt x="37" y="20"/>
                  </a:lnTo>
                  <a:lnTo>
                    <a:pt x="39" y="1"/>
                  </a:lnTo>
                  <a:lnTo>
                    <a:pt x="37" y="20"/>
                  </a:lnTo>
                  <a:lnTo>
                    <a:pt x="42" y="19"/>
                  </a:lnTo>
                  <a:lnTo>
                    <a:pt x="44" y="17"/>
                  </a:lnTo>
                  <a:lnTo>
                    <a:pt x="46" y="14"/>
                  </a:lnTo>
                  <a:lnTo>
                    <a:pt x="47" y="12"/>
                  </a:lnTo>
                  <a:lnTo>
                    <a:pt x="46" y="9"/>
                  </a:lnTo>
                  <a:lnTo>
                    <a:pt x="44" y="6"/>
                  </a:lnTo>
                  <a:lnTo>
                    <a:pt x="42" y="3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64" name="Freeform 136"/>
            <p:cNvSpPr>
              <a:spLocks/>
            </p:cNvSpPr>
            <p:nvPr/>
          </p:nvSpPr>
          <p:spPr bwMode="auto">
            <a:xfrm>
              <a:off x="5133" y="1285"/>
              <a:ext cx="45" cy="22"/>
            </a:xfrm>
            <a:custGeom>
              <a:avLst/>
              <a:gdLst/>
              <a:ahLst/>
              <a:cxnLst>
                <a:cxn ang="0">
                  <a:pos x="36" y="5"/>
                </a:cxn>
                <a:cxn ang="0">
                  <a:pos x="36" y="5"/>
                </a:cxn>
                <a:cxn ang="0">
                  <a:pos x="2" y="0"/>
                </a:cxn>
                <a:cxn ang="0">
                  <a:pos x="0" y="19"/>
                </a:cxn>
                <a:cxn ang="0">
                  <a:pos x="35" y="22"/>
                </a:cxn>
                <a:cxn ang="0">
                  <a:pos x="36" y="5"/>
                </a:cxn>
                <a:cxn ang="0">
                  <a:pos x="35" y="22"/>
                </a:cxn>
                <a:cxn ang="0">
                  <a:pos x="39" y="22"/>
                </a:cxn>
                <a:cxn ang="0">
                  <a:pos x="42" y="21"/>
                </a:cxn>
                <a:cxn ang="0">
                  <a:pos x="44" y="18"/>
                </a:cxn>
                <a:cxn ang="0">
                  <a:pos x="45" y="13"/>
                </a:cxn>
                <a:cxn ang="0">
                  <a:pos x="44" y="11"/>
                </a:cxn>
                <a:cxn ang="0">
                  <a:pos x="42" y="8"/>
                </a:cxn>
                <a:cxn ang="0">
                  <a:pos x="41" y="5"/>
                </a:cxn>
                <a:cxn ang="0">
                  <a:pos x="36" y="5"/>
                </a:cxn>
              </a:cxnLst>
              <a:rect l="0" t="0" r="r" b="b"/>
              <a:pathLst>
                <a:path w="45" h="22">
                  <a:moveTo>
                    <a:pt x="36" y="5"/>
                  </a:moveTo>
                  <a:lnTo>
                    <a:pt x="36" y="5"/>
                  </a:lnTo>
                  <a:lnTo>
                    <a:pt x="2" y="0"/>
                  </a:lnTo>
                  <a:lnTo>
                    <a:pt x="0" y="19"/>
                  </a:lnTo>
                  <a:lnTo>
                    <a:pt x="35" y="22"/>
                  </a:lnTo>
                  <a:lnTo>
                    <a:pt x="36" y="5"/>
                  </a:lnTo>
                  <a:lnTo>
                    <a:pt x="35" y="22"/>
                  </a:lnTo>
                  <a:lnTo>
                    <a:pt x="39" y="22"/>
                  </a:lnTo>
                  <a:lnTo>
                    <a:pt x="42" y="21"/>
                  </a:lnTo>
                  <a:lnTo>
                    <a:pt x="44" y="18"/>
                  </a:lnTo>
                  <a:lnTo>
                    <a:pt x="45" y="13"/>
                  </a:lnTo>
                  <a:lnTo>
                    <a:pt x="44" y="11"/>
                  </a:lnTo>
                  <a:lnTo>
                    <a:pt x="42" y="8"/>
                  </a:lnTo>
                  <a:lnTo>
                    <a:pt x="41" y="5"/>
                  </a:lnTo>
                  <a:lnTo>
                    <a:pt x="36" y="5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65" name="Freeform 137"/>
            <p:cNvSpPr>
              <a:spLocks/>
            </p:cNvSpPr>
            <p:nvPr/>
          </p:nvSpPr>
          <p:spPr bwMode="auto">
            <a:xfrm>
              <a:off x="5167" y="1290"/>
              <a:ext cx="43" cy="22"/>
            </a:xfrm>
            <a:custGeom>
              <a:avLst/>
              <a:gdLst/>
              <a:ahLst/>
              <a:cxnLst>
                <a:cxn ang="0">
                  <a:pos x="36" y="4"/>
                </a:cxn>
                <a:cxn ang="0">
                  <a:pos x="36" y="4"/>
                </a:cxn>
                <a:cxn ang="0">
                  <a:pos x="2" y="0"/>
                </a:cxn>
                <a:cxn ang="0">
                  <a:pos x="0" y="17"/>
                </a:cxn>
                <a:cxn ang="0">
                  <a:pos x="33" y="22"/>
                </a:cxn>
                <a:cxn ang="0">
                  <a:pos x="36" y="4"/>
                </a:cxn>
                <a:cxn ang="0">
                  <a:pos x="33" y="22"/>
                </a:cxn>
                <a:cxn ang="0">
                  <a:pos x="37" y="22"/>
                </a:cxn>
                <a:cxn ang="0">
                  <a:pos x="40" y="20"/>
                </a:cxn>
                <a:cxn ang="0">
                  <a:pos x="42" y="17"/>
                </a:cxn>
                <a:cxn ang="0">
                  <a:pos x="43" y="14"/>
                </a:cxn>
                <a:cxn ang="0">
                  <a:pos x="43" y="11"/>
                </a:cxn>
                <a:cxn ang="0">
                  <a:pos x="42" y="8"/>
                </a:cxn>
                <a:cxn ang="0">
                  <a:pos x="39" y="6"/>
                </a:cxn>
                <a:cxn ang="0">
                  <a:pos x="36" y="4"/>
                </a:cxn>
              </a:cxnLst>
              <a:rect l="0" t="0" r="r" b="b"/>
              <a:pathLst>
                <a:path w="43" h="22">
                  <a:moveTo>
                    <a:pt x="36" y="4"/>
                  </a:moveTo>
                  <a:lnTo>
                    <a:pt x="36" y="4"/>
                  </a:lnTo>
                  <a:lnTo>
                    <a:pt x="2" y="0"/>
                  </a:lnTo>
                  <a:lnTo>
                    <a:pt x="0" y="17"/>
                  </a:lnTo>
                  <a:lnTo>
                    <a:pt x="33" y="22"/>
                  </a:lnTo>
                  <a:lnTo>
                    <a:pt x="36" y="4"/>
                  </a:lnTo>
                  <a:lnTo>
                    <a:pt x="33" y="22"/>
                  </a:lnTo>
                  <a:lnTo>
                    <a:pt x="37" y="22"/>
                  </a:lnTo>
                  <a:lnTo>
                    <a:pt x="40" y="20"/>
                  </a:lnTo>
                  <a:lnTo>
                    <a:pt x="42" y="17"/>
                  </a:lnTo>
                  <a:lnTo>
                    <a:pt x="43" y="14"/>
                  </a:lnTo>
                  <a:lnTo>
                    <a:pt x="43" y="11"/>
                  </a:lnTo>
                  <a:lnTo>
                    <a:pt x="42" y="8"/>
                  </a:lnTo>
                  <a:lnTo>
                    <a:pt x="39" y="6"/>
                  </a:lnTo>
                  <a:lnTo>
                    <a:pt x="36" y="4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66" name="Freeform 138"/>
            <p:cNvSpPr>
              <a:spLocks/>
            </p:cNvSpPr>
            <p:nvPr/>
          </p:nvSpPr>
          <p:spPr bwMode="auto">
            <a:xfrm>
              <a:off x="5198" y="1294"/>
              <a:ext cx="39" cy="26"/>
            </a:xfrm>
            <a:custGeom>
              <a:avLst/>
              <a:gdLst/>
              <a:ahLst/>
              <a:cxnLst>
                <a:cxn ang="0">
                  <a:pos x="34" y="9"/>
                </a:cxn>
                <a:cxn ang="0">
                  <a:pos x="32" y="9"/>
                </a:cxn>
                <a:cxn ang="0">
                  <a:pos x="5" y="0"/>
                </a:cxn>
                <a:cxn ang="0">
                  <a:pos x="0" y="18"/>
                </a:cxn>
                <a:cxn ang="0">
                  <a:pos x="28" y="26"/>
                </a:cxn>
                <a:cxn ang="0">
                  <a:pos x="34" y="9"/>
                </a:cxn>
                <a:cxn ang="0">
                  <a:pos x="28" y="26"/>
                </a:cxn>
                <a:cxn ang="0">
                  <a:pos x="31" y="26"/>
                </a:cxn>
                <a:cxn ang="0">
                  <a:pos x="35" y="25"/>
                </a:cxn>
                <a:cxn ang="0">
                  <a:pos x="37" y="23"/>
                </a:cxn>
                <a:cxn ang="0">
                  <a:pos x="38" y="19"/>
                </a:cxn>
                <a:cxn ang="0">
                  <a:pos x="39" y="16"/>
                </a:cxn>
                <a:cxn ang="0">
                  <a:pos x="38" y="13"/>
                </a:cxn>
                <a:cxn ang="0">
                  <a:pos x="37" y="10"/>
                </a:cxn>
                <a:cxn ang="0">
                  <a:pos x="32" y="9"/>
                </a:cxn>
                <a:cxn ang="0">
                  <a:pos x="34" y="9"/>
                </a:cxn>
              </a:cxnLst>
              <a:rect l="0" t="0" r="r" b="b"/>
              <a:pathLst>
                <a:path w="39" h="26">
                  <a:moveTo>
                    <a:pt x="34" y="9"/>
                  </a:moveTo>
                  <a:lnTo>
                    <a:pt x="32" y="9"/>
                  </a:lnTo>
                  <a:lnTo>
                    <a:pt x="5" y="0"/>
                  </a:lnTo>
                  <a:lnTo>
                    <a:pt x="0" y="18"/>
                  </a:lnTo>
                  <a:lnTo>
                    <a:pt x="28" y="26"/>
                  </a:lnTo>
                  <a:lnTo>
                    <a:pt x="34" y="9"/>
                  </a:lnTo>
                  <a:lnTo>
                    <a:pt x="28" y="26"/>
                  </a:lnTo>
                  <a:lnTo>
                    <a:pt x="31" y="26"/>
                  </a:lnTo>
                  <a:lnTo>
                    <a:pt x="35" y="25"/>
                  </a:lnTo>
                  <a:lnTo>
                    <a:pt x="37" y="23"/>
                  </a:lnTo>
                  <a:lnTo>
                    <a:pt x="38" y="19"/>
                  </a:lnTo>
                  <a:lnTo>
                    <a:pt x="39" y="16"/>
                  </a:lnTo>
                  <a:lnTo>
                    <a:pt x="38" y="13"/>
                  </a:lnTo>
                  <a:lnTo>
                    <a:pt x="37" y="10"/>
                  </a:lnTo>
                  <a:lnTo>
                    <a:pt x="32" y="9"/>
                  </a:lnTo>
                  <a:lnTo>
                    <a:pt x="34" y="9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67" name="Freeform 139"/>
            <p:cNvSpPr>
              <a:spLocks/>
            </p:cNvSpPr>
            <p:nvPr/>
          </p:nvSpPr>
          <p:spPr bwMode="auto">
            <a:xfrm>
              <a:off x="5224" y="1303"/>
              <a:ext cx="29" cy="24"/>
            </a:xfrm>
            <a:custGeom>
              <a:avLst/>
              <a:gdLst/>
              <a:ahLst/>
              <a:cxnLst>
                <a:cxn ang="0">
                  <a:pos x="29" y="9"/>
                </a:cxn>
                <a:cxn ang="0">
                  <a:pos x="8" y="0"/>
                </a:cxn>
                <a:cxn ang="0">
                  <a:pos x="0" y="16"/>
                </a:cxn>
                <a:cxn ang="0">
                  <a:pos x="22" y="24"/>
                </a:cxn>
                <a:cxn ang="0">
                  <a:pos x="29" y="9"/>
                </a:cxn>
              </a:cxnLst>
              <a:rect l="0" t="0" r="r" b="b"/>
              <a:pathLst>
                <a:path w="29" h="24">
                  <a:moveTo>
                    <a:pt x="29" y="9"/>
                  </a:moveTo>
                  <a:lnTo>
                    <a:pt x="8" y="0"/>
                  </a:lnTo>
                  <a:lnTo>
                    <a:pt x="0" y="16"/>
                  </a:lnTo>
                  <a:lnTo>
                    <a:pt x="22" y="24"/>
                  </a:lnTo>
                  <a:lnTo>
                    <a:pt x="29" y="9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68" name="Freeform 140"/>
            <p:cNvSpPr>
              <a:spLocks/>
            </p:cNvSpPr>
            <p:nvPr/>
          </p:nvSpPr>
          <p:spPr bwMode="auto">
            <a:xfrm>
              <a:off x="5246" y="1310"/>
              <a:ext cx="12" cy="1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5" y="17"/>
                </a:cxn>
                <a:cxn ang="0">
                  <a:pos x="7" y="15"/>
                </a:cxn>
                <a:cxn ang="0">
                  <a:pos x="10" y="14"/>
                </a:cxn>
                <a:cxn ang="0">
                  <a:pos x="12" y="11"/>
                </a:cxn>
                <a:cxn ang="0">
                  <a:pos x="12" y="8"/>
                </a:cxn>
                <a:cxn ang="0">
                  <a:pos x="12" y="4"/>
                </a:cxn>
                <a:cxn ang="0">
                  <a:pos x="10" y="1"/>
                </a:cxn>
                <a:cxn ang="0">
                  <a:pos x="7" y="0"/>
                </a:cxn>
                <a:cxn ang="0">
                  <a:pos x="0" y="15"/>
                </a:cxn>
              </a:cxnLst>
              <a:rect l="0" t="0" r="r" b="b"/>
              <a:pathLst>
                <a:path w="12" h="17">
                  <a:moveTo>
                    <a:pt x="0" y="15"/>
                  </a:moveTo>
                  <a:lnTo>
                    <a:pt x="5" y="17"/>
                  </a:lnTo>
                  <a:lnTo>
                    <a:pt x="7" y="15"/>
                  </a:lnTo>
                  <a:lnTo>
                    <a:pt x="10" y="14"/>
                  </a:lnTo>
                  <a:lnTo>
                    <a:pt x="12" y="11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0" y="1"/>
                  </a:lnTo>
                  <a:lnTo>
                    <a:pt x="7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7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69" name="Freeform 141"/>
            <p:cNvSpPr>
              <a:spLocks/>
            </p:cNvSpPr>
            <p:nvPr/>
          </p:nvSpPr>
          <p:spPr bwMode="auto">
            <a:xfrm>
              <a:off x="4780" y="1519"/>
              <a:ext cx="58" cy="27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0" y="10"/>
                </a:cxn>
                <a:cxn ang="0">
                  <a:pos x="3" y="27"/>
                </a:cxn>
                <a:cxn ang="0">
                  <a:pos x="58" y="19"/>
                </a:cxn>
                <a:cxn ang="0">
                  <a:pos x="54" y="0"/>
                </a:cxn>
              </a:cxnLst>
              <a:rect l="0" t="0" r="r" b="b"/>
              <a:pathLst>
                <a:path w="58" h="27">
                  <a:moveTo>
                    <a:pt x="54" y="0"/>
                  </a:moveTo>
                  <a:lnTo>
                    <a:pt x="0" y="10"/>
                  </a:lnTo>
                  <a:lnTo>
                    <a:pt x="3" y="27"/>
                  </a:lnTo>
                  <a:lnTo>
                    <a:pt x="58" y="19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470" name="Freeform 142"/>
            <p:cNvSpPr>
              <a:spLocks/>
            </p:cNvSpPr>
            <p:nvPr/>
          </p:nvSpPr>
          <p:spPr bwMode="auto">
            <a:xfrm>
              <a:off x="4828" y="1499"/>
              <a:ext cx="114" cy="35"/>
            </a:xfrm>
            <a:custGeom>
              <a:avLst/>
              <a:gdLst/>
              <a:ahLst/>
              <a:cxnLst>
                <a:cxn ang="0">
                  <a:pos x="10" y="35"/>
                </a:cxn>
                <a:cxn ang="0">
                  <a:pos x="10" y="35"/>
                </a:cxn>
                <a:cxn ang="0">
                  <a:pos x="114" y="19"/>
                </a:cxn>
                <a:cxn ang="0">
                  <a:pos x="110" y="0"/>
                </a:cxn>
                <a:cxn ang="0">
                  <a:pos x="7" y="18"/>
                </a:cxn>
                <a:cxn ang="0">
                  <a:pos x="10" y="35"/>
                </a:cxn>
                <a:cxn ang="0">
                  <a:pos x="7" y="18"/>
                </a:cxn>
                <a:cxn ang="0">
                  <a:pos x="3" y="19"/>
                </a:cxn>
                <a:cxn ang="0">
                  <a:pos x="1" y="22"/>
                </a:cxn>
                <a:cxn ang="0">
                  <a:pos x="0" y="25"/>
                </a:cxn>
                <a:cxn ang="0">
                  <a:pos x="0" y="28"/>
                </a:cxn>
                <a:cxn ang="0">
                  <a:pos x="1" y="32"/>
                </a:cxn>
                <a:cxn ang="0">
                  <a:pos x="3" y="34"/>
                </a:cxn>
                <a:cxn ang="0">
                  <a:pos x="6" y="35"/>
                </a:cxn>
                <a:cxn ang="0">
                  <a:pos x="10" y="35"/>
                </a:cxn>
              </a:cxnLst>
              <a:rect l="0" t="0" r="r" b="b"/>
              <a:pathLst>
                <a:path w="114" h="35">
                  <a:moveTo>
                    <a:pt x="10" y="35"/>
                  </a:moveTo>
                  <a:lnTo>
                    <a:pt x="10" y="35"/>
                  </a:lnTo>
                  <a:lnTo>
                    <a:pt x="114" y="19"/>
                  </a:lnTo>
                  <a:lnTo>
                    <a:pt x="110" y="0"/>
                  </a:lnTo>
                  <a:lnTo>
                    <a:pt x="7" y="18"/>
                  </a:lnTo>
                  <a:lnTo>
                    <a:pt x="10" y="35"/>
                  </a:lnTo>
                  <a:lnTo>
                    <a:pt x="7" y="18"/>
                  </a:lnTo>
                  <a:lnTo>
                    <a:pt x="3" y="19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3" y="34"/>
                  </a:lnTo>
                  <a:lnTo>
                    <a:pt x="6" y="35"/>
                  </a:lnTo>
                  <a:lnTo>
                    <a:pt x="10" y="35"/>
                  </a:lnTo>
                  <a:close/>
                </a:path>
              </a:pathLst>
            </a:custGeom>
            <a:solidFill>
              <a:srgbClr val="005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0" name="Group 143"/>
          <p:cNvGrpSpPr>
            <a:grpSpLocks/>
          </p:cNvGrpSpPr>
          <p:nvPr/>
        </p:nvGrpSpPr>
        <p:grpSpPr bwMode="auto">
          <a:xfrm>
            <a:off x="2597150" y="2163763"/>
            <a:ext cx="1914525" cy="1147762"/>
            <a:chOff x="1593" y="1044"/>
            <a:chExt cx="1206" cy="723"/>
          </a:xfrm>
        </p:grpSpPr>
        <p:sp>
          <p:nvSpPr>
            <p:cNvPr id="611472" name="Oval 144"/>
            <p:cNvSpPr>
              <a:spLocks noChangeArrowheads="1"/>
            </p:cNvSpPr>
            <p:nvPr/>
          </p:nvSpPr>
          <p:spPr bwMode="auto">
            <a:xfrm>
              <a:off x="1593" y="1044"/>
              <a:ext cx="1206" cy="723"/>
            </a:xfrm>
            <a:prstGeom prst="ellipse">
              <a:avLst/>
            </a:prstGeom>
            <a:solidFill>
              <a:srgbClr val="5A6965"/>
            </a:solidFill>
            <a:ln w="6350">
              <a:noFill/>
              <a:round/>
              <a:headEnd type="none" w="sm" len="sm"/>
              <a:tailEnd type="none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611473" name="Line 145"/>
            <p:cNvSpPr>
              <a:spLocks noChangeShapeType="1"/>
            </p:cNvSpPr>
            <p:nvPr/>
          </p:nvSpPr>
          <p:spPr bwMode="auto">
            <a:xfrm rot="793098">
              <a:off x="1874" y="1180"/>
              <a:ext cx="628" cy="452"/>
            </a:xfrm>
            <a:prstGeom prst="line">
              <a:avLst/>
            </a:prstGeom>
            <a:noFill/>
            <a:ln w="1143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31" name="Group 146"/>
          <p:cNvGrpSpPr>
            <a:grpSpLocks/>
          </p:cNvGrpSpPr>
          <p:nvPr/>
        </p:nvGrpSpPr>
        <p:grpSpPr bwMode="auto">
          <a:xfrm>
            <a:off x="2597150" y="2163763"/>
            <a:ext cx="1914525" cy="1147762"/>
            <a:chOff x="1593" y="1044"/>
            <a:chExt cx="1206" cy="723"/>
          </a:xfrm>
        </p:grpSpPr>
        <p:sp>
          <p:nvSpPr>
            <p:cNvPr id="611475" name="Oval 147"/>
            <p:cNvSpPr>
              <a:spLocks noChangeArrowheads="1"/>
            </p:cNvSpPr>
            <p:nvPr/>
          </p:nvSpPr>
          <p:spPr bwMode="auto">
            <a:xfrm>
              <a:off x="1593" y="1044"/>
              <a:ext cx="1206" cy="723"/>
            </a:xfrm>
            <a:prstGeom prst="ellipse">
              <a:avLst/>
            </a:prstGeom>
            <a:solidFill>
              <a:srgbClr val="5A6965"/>
            </a:solidFill>
            <a:ln w="6350">
              <a:noFill/>
              <a:round/>
              <a:headEnd type="none" w="sm" len="sm"/>
              <a:tailEnd type="none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611476" name="Line 148"/>
            <p:cNvSpPr>
              <a:spLocks noChangeShapeType="1"/>
            </p:cNvSpPr>
            <p:nvPr/>
          </p:nvSpPr>
          <p:spPr bwMode="auto">
            <a:xfrm rot="2916834">
              <a:off x="1932" y="1225"/>
              <a:ext cx="525" cy="378"/>
            </a:xfrm>
            <a:prstGeom prst="line">
              <a:avLst/>
            </a:prstGeom>
            <a:noFill/>
            <a:ln w="1143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611522" name="Group 149"/>
          <p:cNvGrpSpPr>
            <a:grpSpLocks/>
          </p:cNvGrpSpPr>
          <p:nvPr/>
        </p:nvGrpSpPr>
        <p:grpSpPr bwMode="auto">
          <a:xfrm>
            <a:off x="2597150" y="2163763"/>
            <a:ext cx="1914525" cy="1147762"/>
            <a:chOff x="1593" y="1044"/>
            <a:chExt cx="1206" cy="723"/>
          </a:xfrm>
        </p:grpSpPr>
        <p:sp>
          <p:nvSpPr>
            <p:cNvPr id="611478" name="Oval 150"/>
            <p:cNvSpPr>
              <a:spLocks noChangeArrowheads="1"/>
            </p:cNvSpPr>
            <p:nvPr/>
          </p:nvSpPr>
          <p:spPr bwMode="auto">
            <a:xfrm>
              <a:off x="1593" y="1044"/>
              <a:ext cx="1206" cy="723"/>
            </a:xfrm>
            <a:prstGeom prst="ellipse">
              <a:avLst/>
            </a:prstGeom>
            <a:solidFill>
              <a:srgbClr val="5A6965"/>
            </a:solidFill>
            <a:ln w="6350">
              <a:noFill/>
              <a:round/>
              <a:headEnd type="none" w="sm" len="sm"/>
              <a:tailEnd type="none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611479" name="Line 151"/>
            <p:cNvSpPr>
              <a:spLocks noChangeShapeType="1"/>
            </p:cNvSpPr>
            <p:nvPr/>
          </p:nvSpPr>
          <p:spPr bwMode="auto">
            <a:xfrm rot="4793882">
              <a:off x="1926" y="1209"/>
              <a:ext cx="559" cy="402"/>
            </a:xfrm>
            <a:prstGeom prst="line">
              <a:avLst/>
            </a:prstGeom>
            <a:noFill/>
            <a:ln w="1143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611527" name="Group 152"/>
          <p:cNvGrpSpPr>
            <a:grpSpLocks/>
          </p:cNvGrpSpPr>
          <p:nvPr/>
        </p:nvGrpSpPr>
        <p:grpSpPr bwMode="auto">
          <a:xfrm>
            <a:off x="2597150" y="2163763"/>
            <a:ext cx="1914525" cy="1147762"/>
            <a:chOff x="1594" y="1049"/>
            <a:chExt cx="1206" cy="723"/>
          </a:xfrm>
        </p:grpSpPr>
        <p:sp>
          <p:nvSpPr>
            <p:cNvPr id="611481" name="Oval 153"/>
            <p:cNvSpPr>
              <a:spLocks noChangeArrowheads="1"/>
            </p:cNvSpPr>
            <p:nvPr/>
          </p:nvSpPr>
          <p:spPr bwMode="auto">
            <a:xfrm>
              <a:off x="1594" y="1049"/>
              <a:ext cx="1206" cy="723"/>
            </a:xfrm>
            <a:prstGeom prst="ellipse">
              <a:avLst/>
            </a:prstGeom>
            <a:solidFill>
              <a:srgbClr val="5A6965"/>
            </a:solidFill>
            <a:ln w="6350">
              <a:noFill/>
              <a:round/>
              <a:headEnd type="none" w="sm" len="sm"/>
              <a:tailEnd type="none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611482" name="Line 154"/>
            <p:cNvSpPr>
              <a:spLocks noChangeShapeType="1"/>
            </p:cNvSpPr>
            <p:nvPr/>
          </p:nvSpPr>
          <p:spPr bwMode="auto">
            <a:xfrm rot="6300000">
              <a:off x="1877" y="1159"/>
              <a:ext cx="695" cy="509"/>
            </a:xfrm>
            <a:prstGeom prst="line">
              <a:avLst/>
            </a:prstGeom>
            <a:noFill/>
            <a:ln w="1143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611536" name="Group 155"/>
          <p:cNvGrpSpPr>
            <a:grpSpLocks/>
          </p:cNvGrpSpPr>
          <p:nvPr/>
        </p:nvGrpSpPr>
        <p:grpSpPr bwMode="auto">
          <a:xfrm>
            <a:off x="2597150" y="2114550"/>
            <a:ext cx="1914525" cy="1282700"/>
            <a:chOff x="1594" y="1023"/>
            <a:chExt cx="1206" cy="808"/>
          </a:xfrm>
        </p:grpSpPr>
        <p:sp>
          <p:nvSpPr>
            <p:cNvPr id="611484" name="Oval 156"/>
            <p:cNvSpPr>
              <a:spLocks noChangeArrowheads="1"/>
            </p:cNvSpPr>
            <p:nvPr/>
          </p:nvSpPr>
          <p:spPr bwMode="auto">
            <a:xfrm>
              <a:off x="1594" y="1052"/>
              <a:ext cx="1206" cy="723"/>
            </a:xfrm>
            <a:prstGeom prst="ellipse">
              <a:avLst/>
            </a:prstGeom>
            <a:solidFill>
              <a:srgbClr val="5A6965"/>
            </a:solidFill>
            <a:ln w="6350">
              <a:noFill/>
              <a:round/>
              <a:headEnd type="none" w="sm" len="sm"/>
              <a:tailEnd type="none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611485" name="Line 157"/>
            <p:cNvSpPr>
              <a:spLocks noChangeShapeType="1"/>
            </p:cNvSpPr>
            <p:nvPr/>
          </p:nvSpPr>
          <p:spPr bwMode="auto">
            <a:xfrm rot="7200000">
              <a:off x="1820" y="1136"/>
              <a:ext cx="808" cy="581"/>
            </a:xfrm>
            <a:prstGeom prst="line">
              <a:avLst/>
            </a:prstGeom>
            <a:noFill/>
            <a:ln w="1143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611537" name="Group 158"/>
          <p:cNvGrpSpPr>
            <a:grpSpLocks/>
          </p:cNvGrpSpPr>
          <p:nvPr/>
        </p:nvGrpSpPr>
        <p:grpSpPr bwMode="auto">
          <a:xfrm>
            <a:off x="2597150" y="2047875"/>
            <a:ext cx="1914525" cy="1438275"/>
            <a:chOff x="1593" y="972"/>
            <a:chExt cx="1206" cy="906"/>
          </a:xfrm>
        </p:grpSpPr>
        <p:sp>
          <p:nvSpPr>
            <p:cNvPr id="611487" name="Oval 159"/>
            <p:cNvSpPr>
              <a:spLocks noChangeArrowheads="1"/>
            </p:cNvSpPr>
            <p:nvPr/>
          </p:nvSpPr>
          <p:spPr bwMode="auto">
            <a:xfrm>
              <a:off x="1593" y="1042"/>
              <a:ext cx="1206" cy="723"/>
            </a:xfrm>
            <a:prstGeom prst="ellipse">
              <a:avLst/>
            </a:prstGeom>
            <a:solidFill>
              <a:srgbClr val="5A6965"/>
            </a:solidFill>
            <a:ln w="6350">
              <a:noFill/>
              <a:round/>
              <a:headEnd type="none" w="sm" len="sm"/>
              <a:tailEnd type="none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611488" name="Line 160"/>
            <p:cNvSpPr>
              <a:spLocks noChangeShapeType="1"/>
            </p:cNvSpPr>
            <p:nvPr/>
          </p:nvSpPr>
          <p:spPr bwMode="auto">
            <a:xfrm rot="7925427">
              <a:off x="1753" y="1099"/>
              <a:ext cx="906" cy="651"/>
            </a:xfrm>
            <a:prstGeom prst="line">
              <a:avLst/>
            </a:prstGeom>
            <a:noFill/>
            <a:ln w="1143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611542" name="Group 161"/>
          <p:cNvGrpSpPr>
            <a:grpSpLocks/>
          </p:cNvGrpSpPr>
          <p:nvPr/>
        </p:nvGrpSpPr>
        <p:grpSpPr bwMode="auto">
          <a:xfrm>
            <a:off x="2597150" y="2163763"/>
            <a:ext cx="1914525" cy="1147762"/>
            <a:chOff x="0" y="2547"/>
            <a:chExt cx="1206" cy="723"/>
          </a:xfrm>
        </p:grpSpPr>
        <p:sp>
          <p:nvSpPr>
            <p:cNvPr id="611490" name="Oval 162"/>
            <p:cNvSpPr>
              <a:spLocks noChangeArrowheads="1"/>
            </p:cNvSpPr>
            <p:nvPr/>
          </p:nvSpPr>
          <p:spPr bwMode="auto">
            <a:xfrm>
              <a:off x="0" y="2547"/>
              <a:ext cx="1206" cy="723"/>
            </a:xfrm>
            <a:prstGeom prst="ellipse">
              <a:avLst/>
            </a:prstGeom>
            <a:solidFill>
              <a:srgbClr val="5A6965"/>
            </a:solidFill>
            <a:ln w="6350">
              <a:noFill/>
              <a:round/>
              <a:headEnd type="none" w="sm" len="sm"/>
              <a:tailEnd type="none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611491" name="Line 163"/>
            <p:cNvSpPr>
              <a:spLocks noChangeShapeType="1"/>
            </p:cNvSpPr>
            <p:nvPr/>
          </p:nvSpPr>
          <p:spPr bwMode="auto">
            <a:xfrm rot="8672035">
              <a:off x="151" y="2598"/>
              <a:ext cx="906" cy="651"/>
            </a:xfrm>
            <a:prstGeom prst="line">
              <a:avLst/>
            </a:prstGeom>
            <a:noFill/>
            <a:ln w="1143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611543" name="Group 164"/>
          <p:cNvGrpSpPr>
            <a:grpSpLocks/>
          </p:cNvGrpSpPr>
          <p:nvPr/>
        </p:nvGrpSpPr>
        <p:grpSpPr bwMode="auto">
          <a:xfrm>
            <a:off x="2597150" y="2163763"/>
            <a:ext cx="1914525" cy="1147762"/>
            <a:chOff x="1636" y="1363"/>
            <a:chExt cx="1206" cy="723"/>
          </a:xfrm>
        </p:grpSpPr>
        <p:sp>
          <p:nvSpPr>
            <p:cNvPr id="611493" name="Oval 165"/>
            <p:cNvSpPr>
              <a:spLocks noChangeArrowheads="1"/>
            </p:cNvSpPr>
            <p:nvPr/>
          </p:nvSpPr>
          <p:spPr bwMode="auto">
            <a:xfrm>
              <a:off x="1636" y="1363"/>
              <a:ext cx="1206" cy="723"/>
            </a:xfrm>
            <a:prstGeom prst="ellipse">
              <a:avLst/>
            </a:prstGeom>
            <a:solidFill>
              <a:srgbClr val="5A6965"/>
            </a:solidFill>
            <a:ln w="6350">
              <a:noFill/>
              <a:round/>
              <a:headEnd type="none" w="sm" len="sm"/>
              <a:tailEnd type="none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611494" name="Line 166"/>
            <p:cNvSpPr>
              <a:spLocks noChangeShapeType="1"/>
            </p:cNvSpPr>
            <p:nvPr/>
          </p:nvSpPr>
          <p:spPr bwMode="auto">
            <a:xfrm rot="10074511">
              <a:off x="1817" y="1440"/>
              <a:ext cx="780" cy="567"/>
            </a:xfrm>
            <a:prstGeom prst="line">
              <a:avLst/>
            </a:prstGeom>
            <a:noFill/>
            <a:ln w="1143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611544" name="Group 167"/>
          <p:cNvGrpSpPr>
            <a:grpSpLocks/>
          </p:cNvGrpSpPr>
          <p:nvPr/>
        </p:nvGrpSpPr>
        <p:grpSpPr bwMode="auto">
          <a:xfrm>
            <a:off x="2597150" y="2163763"/>
            <a:ext cx="1914525" cy="1147762"/>
            <a:chOff x="1636" y="1363"/>
            <a:chExt cx="1206" cy="723"/>
          </a:xfrm>
        </p:grpSpPr>
        <p:sp>
          <p:nvSpPr>
            <p:cNvPr id="611496" name="Oval 168"/>
            <p:cNvSpPr>
              <a:spLocks noChangeArrowheads="1"/>
            </p:cNvSpPr>
            <p:nvPr/>
          </p:nvSpPr>
          <p:spPr bwMode="auto">
            <a:xfrm>
              <a:off x="1636" y="1363"/>
              <a:ext cx="1206" cy="723"/>
            </a:xfrm>
            <a:prstGeom prst="ellipse">
              <a:avLst/>
            </a:prstGeom>
            <a:solidFill>
              <a:srgbClr val="5A6965"/>
            </a:solidFill>
            <a:ln w="6350">
              <a:noFill/>
              <a:round/>
              <a:headEnd type="none" w="sm" len="sm"/>
              <a:tailEnd type="none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611497" name="Line 169"/>
            <p:cNvSpPr>
              <a:spLocks noChangeShapeType="1"/>
            </p:cNvSpPr>
            <p:nvPr/>
          </p:nvSpPr>
          <p:spPr bwMode="auto">
            <a:xfrm rot="361524">
              <a:off x="1917" y="1502"/>
              <a:ext cx="628" cy="452"/>
            </a:xfrm>
            <a:prstGeom prst="line">
              <a:avLst/>
            </a:prstGeom>
            <a:noFill/>
            <a:ln w="1143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611545" name="Group 170"/>
          <p:cNvGrpSpPr>
            <a:grpSpLocks/>
          </p:cNvGrpSpPr>
          <p:nvPr/>
        </p:nvGrpSpPr>
        <p:grpSpPr bwMode="auto">
          <a:xfrm>
            <a:off x="2597150" y="2163763"/>
            <a:ext cx="1914525" cy="1147762"/>
            <a:chOff x="1636" y="1363"/>
            <a:chExt cx="1206" cy="723"/>
          </a:xfrm>
        </p:grpSpPr>
        <p:sp>
          <p:nvSpPr>
            <p:cNvPr id="611499" name="Oval 171"/>
            <p:cNvSpPr>
              <a:spLocks noChangeArrowheads="1"/>
            </p:cNvSpPr>
            <p:nvPr/>
          </p:nvSpPr>
          <p:spPr bwMode="auto">
            <a:xfrm>
              <a:off x="1636" y="1363"/>
              <a:ext cx="1206" cy="723"/>
            </a:xfrm>
            <a:prstGeom prst="ellipse">
              <a:avLst/>
            </a:prstGeom>
            <a:solidFill>
              <a:srgbClr val="5A6965"/>
            </a:solidFill>
            <a:ln w="6350">
              <a:noFill/>
              <a:round/>
              <a:headEnd type="none" w="sm" len="sm"/>
              <a:tailEnd type="none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611500" name="Line 172"/>
            <p:cNvSpPr>
              <a:spLocks noChangeShapeType="1"/>
            </p:cNvSpPr>
            <p:nvPr/>
          </p:nvSpPr>
          <p:spPr bwMode="auto">
            <a:xfrm rot="1827390">
              <a:off x="1964" y="1534"/>
              <a:ext cx="549" cy="382"/>
            </a:xfrm>
            <a:prstGeom prst="line">
              <a:avLst/>
            </a:prstGeom>
            <a:noFill/>
            <a:ln w="1143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611546" name="Group 173"/>
          <p:cNvGrpSpPr>
            <a:grpSpLocks/>
          </p:cNvGrpSpPr>
          <p:nvPr/>
        </p:nvGrpSpPr>
        <p:grpSpPr bwMode="auto">
          <a:xfrm>
            <a:off x="2597150" y="2163763"/>
            <a:ext cx="1914525" cy="1147762"/>
            <a:chOff x="1593" y="1044"/>
            <a:chExt cx="1206" cy="723"/>
          </a:xfrm>
        </p:grpSpPr>
        <p:sp>
          <p:nvSpPr>
            <p:cNvPr id="611502" name="Oval 174"/>
            <p:cNvSpPr>
              <a:spLocks noChangeArrowheads="1"/>
            </p:cNvSpPr>
            <p:nvPr/>
          </p:nvSpPr>
          <p:spPr bwMode="auto">
            <a:xfrm>
              <a:off x="1593" y="1044"/>
              <a:ext cx="1206" cy="723"/>
            </a:xfrm>
            <a:prstGeom prst="ellipse">
              <a:avLst/>
            </a:prstGeom>
            <a:solidFill>
              <a:srgbClr val="5A6965"/>
            </a:solidFill>
            <a:ln w="6350">
              <a:noFill/>
              <a:round/>
              <a:headEnd type="none" w="sm" len="sm"/>
              <a:tailEnd type="none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611503" name="Line 175"/>
            <p:cNvSpPr>
              <a:spLocks noChangeShapeType="1"/>
            </p:cNvSpPr>
            <p:nvPr/>
          </p:nvSpPr>
          <p:spPr bwMode="auto">
            <a:xfrm rot="4003175">
              <a:off x="1930" y="1209"/>
              <a:ext cx="553" cy="389"/>
            </a:xfrm>
            <a:prstGeom prst="line">
              <a:avLst/>
            </a:prstGeom>
            <a:noFill/>
            <a:ln w="1143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611547" name="Group 176"/>
          <p:cNvGrpSpPr>
            <a:grpSpLocks/>
          </p:cNvGrpSpPr>
          <p:nvPr/>
        </p:nvGrpSpPr>
        <p:grpSpPr bwMode="auto">
          <a:xfrm>
            <a:off x="2597150" y="2163763"/>
            <a:ext cx="1914525" cy="1147762"/>
            <a:chOff x="1593" y="1044"/>
            <a:chExt cx="1206" cy="723"/>
          </a:xfrm>
        </p:grpSpPr>
        <p:sp>
          <p:nvSpPr>
            <p:cNvPr id="611505" name="Oval 177"/>
            <p:cNvSpPr>
              <a:spLocks noChangeArrowheads="1"/>
            </p:cNvSpPr>
            <p:nvPr/>
          </p:nvSpPr>
          <p:spPr bwMode="auto">
            <a:xfrm>
              <a:off x="1593" y="1044"/>
              <a:ext cx="1206" cy="723"/>
            </a:xfrm>
            <a:prstGeom prst="ellipse">
              <a:avLst/>
            </a:prstGeom>
            <a:solidFill>
              <a:srgbClr val="5A6965"/>
            </a:solidFill>
            <a:ln w="6350">
              <a:noFill/>
              <a:round/>
              <a:headEnd type="none" w="sm" len="sm"/>
              <a:tailEnd type="none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611506" name="Line 178"/>
            <p:cNvSpPr>
              <a:spLocks noChangeShapeType="1"/>
            </p:cNvSpPr>
            <p:nvPr/>
          </p:nvSpPr>
          <p:spPr bwMode="auto">
            <a:xfrm rot="5249689">
              <a:off x="1913" y="1194"/>
              <a:ext cx="598" cy="430"/>
            </a:xfrm>
            <a:prstGeom prst="line">
              <a:avLst/>
            </a:prstGeom>
            <a:noFill/>
            <a:ln w="1143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611548" name="Group 179"/>
          <p:cNvGrpSpPr>
            <a:grpSpLocks/>
          </p:cNvGrpSpPr>
          <p:nvPr/>
        </p:nvGrpSpPr>
        <p:grpSpPr bwMode="auto">
          <a:xfrm>
            <a:off x="2620963" y="2163763"/>
            <a:ext cx="1914525" cy="1147762"/>
            <a:chOff x="2446" y="3597"/>
            <a:chExt cx="1206" cy="723"/>
          </a:xfrm>
        </p:grpSpPr>
        <p:sp>
          <p:nvSpPr>
            <p:cNvPr id="611508" name="Oval 180"/>
            <p:cNvSpPr>
              <a:spLocks noChangeArrowheads="1"/>
            </p:cNvSpPr>
            <p:nvPr/>
          </p:nvSpPr>
          <p:spPr bwMode="auto">
            <a:xfrm>
              <a:off x="2446" y="3597"/>
              <a:ext cx="1206" cy="723"/>
            </a:xfrm>
            <a:prstGeom prst="ellipse">
              <a:avLst/>
            </a:prstGeom>
            <a:solidFill>
              <a:srgbClr val="5A6965"/>
            </a:solidFill>
            <a:ln w="6350">
              <a:noFill/>
              <a:round/>
              <a:headEnd type="none" w="sm" len="sm"/>
              <a:tailEnd type="none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611509" name="Line 181"/>
            <p:cNvSpPr>
              <a:spLocks noChangeShapeType="1"/>
            </p:cNvSpPr>
            <p:nvPr/>
          </p:nvSpPr>
          <p:spPr bwMode="auto">
            <a:xfrm rot="6310790">
              <a:off x="2706" y="3700"/>
              <a:ext cx="708" cy="520"/>
            </a:xfrm>
            <a:prstGeom prst="line">
              <a:avLst/>
            </a:prstGeom>
            <a:noFill/>
            <a:ln w="1143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611549" name="Group 182"/>
          <p:cNvGrpSpPr>
            <a:grpSpLocks/>
          </p:cNvGrpSpPr>
          <p:nvPr/>
        </p:nvGrpSpPr>
        <p:grpSpPr bwMode="auto">
          <a:xfrm>
            <a:off x="2597150" y="2144713"/>
            <a:ext cx="1914525" cy="1206500"/>
            <a:chOff x="2324" y="2688"/>
            <a:chExt cx="1206" cy="760"/>
          </a:xfrm>
        </p:grpSpPr>
        <p:sp>
          <p:nvSpPr>
            <p:cNvPr id="611511" name="Oval 183"/>
            <p:cNvSpPr>
              <a:spLocks noChangeArrowheads="1"/>
            </p:cNvSpPr>
            <p:nvPr/>
          </p:nvSpPr>
          <p:spPr bwMode="auto">
            <a:xfrm>
              <a:off x="2324" y="2688"/>
              <a:ext cx="1206" cy="723"/>
            </a:xfrm>
            <a:prstGeom prst="ellipse">
              <a:avLst/>
            </a:prstGeom>
            <a:solidFill>
              <a:srgbClr val="5A6965"/>
            </a:solidFill>
            <a:ln w="6350">
              <a:noFill/>
              <a:round/>
              <a:headEnd type="none" w="sm" len="sm"/>
              <a:tailEnd type="none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611512" name="Line 184"/>
            <p:cNvSpPr>
              <a:spLocks noChangeShapeType="1"/>
            </p:cNvSpPr>
            <p:nvPr/>
          </p:nvSpPr>
          <p:spPr bwMode="auto">
            <a:xfrm rot="7094091">
              <a:off x="2573" y="2785"/>
              <a:ext cx="760" cy="565"/>
            </a:xfrm>
            <a:prstGeom prst="line">
              <a:avLst/>
            </a:prstGeom>
            <a:noFill/>
            <a:ln w="1143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611550" name="Group 185"/>
          <p:cNvGrpSpPr>
            <a:grpSpLocks/>
          </p:cNvGrpSpPr>
          <p:nvPr/>
        </p:nvGrpSpPr>
        <p:grpSpPr bwMode="auto">
          <a:xfrm>
            <a:off x="2597150" y="2084388"/>
            <a:ext cx="1914525" cy="1366837"/>
            <a:chOff x="2601" y="1945"/>
            <a:chExt cx="1206" cy="861"/>
          </a:xfrm>
        </p:grpSpPr>
        <p:sp>
          <p:nvSpPr>
            <p:cNvPr id="611514" name="Oval 186"/>
            <p:cNvSpPr>
              <a:spLocks noChangeArrowheads="1"/>
            </p:cNvSpPr>
            <p:nvPr/>
          </p:nvSpPr>
          <p:spPr bwMode="auto">
            <a:xfrm>
              <a:off x="2601" y="1991"/>
              <a:ext cx="1206" cy="723"/>
            </a:xfrm>
            <a:prstGeom prst="ellipse">
              <a:avLst/>
            </a:prstGeom>
            <a:solidFill>
              <a:srgbClr val="5A6965"/>
            </a:solidFill>
            <a:ln w="6350">
              <a:noFill/>
              <a:round/>
              <a:headEnd type="none" w="sm" len="sm"/>
              <a:tailEnd type="none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611515" name="Line 187"/>
            <p:cNvSpPr>
              <a:spLocks noChangeShapeType="1"/>
            </p:cNvSpPr>
            <p:nvPr/>
          </p:nvSpPr>
          <p:spPr bwMode="auto">
            <a:xfrm rot="7770046">
              <a:off x="2792" y="2067"/>
              <a:ext cx="861" cy="618"/>
            </a:xfrm>
            <a:prstGeom prst="line">
              <a:avLst/>
            </a:prstGeom>
            <a:noFill/>
            <a:ln w="1143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611551" name="Group 188"/>
          <p:cNvGrpSpPr>
            <a:grpSpLocks/>
          </p:cNvGrpSpPr>
          <p:nvPr/>
        </p:nvGrpSpPr>
        <p:grpSpPr bwMode="auto">
          <a:xfrm>
            <a:off x="2597150" y="2163763"/>
            <a:ext cx="1914525" cy="1147762"/>
            <a:chOff x="1593" y="1044"/>
            <a:chExt cx="1206" cy="723"/>
          </a:xfrm>
        </p:grpSpPr>
        <p:sp>
          <p:nvSpPr>
            <p:cNvPr id="611517" name="Oval 189"/>
            <p:cNvSpPr>
              <a:spLocks noChangeArrowheads="1"/>
            </p:cNvSpPr>
            <p:nvPr/>
          </p:nvSpPr>
          <p:spPr bwMode="auto">
            <a:xfrm>
              <a:off x="1593" y="1044"/>
              <a:ext cx="1206" cy="723"/>
            </a:xfrm>
            <a:prstGeom prst="ellipse">
              <a:avLst/>
            </a:prstGeom>
            <a:solidFill>
              <a:srgbClr val="5A6965"/>
            </a:solidFill>
            <a:ln w="6350">
              <a:noFill/>
              <a:round/>
              <a:headEnd type="none" w="sm" len="sm"/>
              <a:tailEnd type="none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611518" name="Line 190"/>
            <p:cNvSpPr>
              <a:spLocks noChangeShapeType="1"/>
            </p:cNvSpPr>
            <p:nvPr/>
          </p:nvSpPr>
          <p:spPr bwMode="auto">
            <a:xfrm rot="8595824">
              <a:off x="1738" y="1104"/>
              <a:ext cx="908" cy="653"/>
            </a:xfrm>
            <a:prstGeom prst="line">
              <a:avLst/>
            </a:prstGeom>
            <a:noFill/>
            <a:ln w="1143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611328" name="Group 191"/>
          <p:cNvGrpSpPr>
            <a:grpSpLocks/>
          </p:cNvGrpSpPr>
          <p:nvPr/>
        </p:nvGrpSpPr>
        <p:grpSpPr bwMode="auto">
          <a:xfrm>
            <a:off x="2597150" y="2163763"/>
            <a:ext cx="1914525" cy="1147762"/>
            <a:chOff x="1593" y="1044"/>
            <a:chExt cx="1206" cy="723"/>
          </a:xfrm>
        </p:grpSpPr>
        <p:sp>
          <p:nvSpPr>
            <p:cNvPr id="611520" name="Oval 192"/>
            <p:cNvSpPr>
              <a:spLocks noChangeArrowheads="1"/>
            </p:cNvSpPr>
            <p:nvPr/>
          </p:nvSpPr>
          <p:spPr bwMode="auto">
            <a:xfrm>
              <a:off x="1593" y="1044"/>
              <a:ext cx="1206" cy="723"/>
            </a:xfrm>
            <a:prstGeom prst="ellipse">
              <a:avLst/>
            </a:prstGeom>
            <a:solidFill>
              <a:srgbClr val="5A6965"/>
            </a:solidFill>
            <a:ln w="6350">
              <a:noFill/>
              <a:round/>
              <a:headEnd type="none" w="sm" len="sm"/>
              <a:tailEnd type="none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611521" name="Line 193"/>
            <p:cNvSpPr>
              <a:spLocks noChangeShapeType="1"/>
            </p:cNvSpPr>
            <p:nvPr/>
          </p:nvSpPr>
          <p:spPr bwMode="auto">
            <a:xfrm rot="-1355064">
              <a:off x="1765" y="1122"/>
              <a:ext cx="845" cy="604"/>
            </a:xfrm>
            <a:prstGeom prst="line">
              <a:avLst/>
            </a:prstGeom>
            <a:noFill/>
            <a:ln w="1143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611329" name="Group 194"/>
          <p:cNvGrpSpPr>
            <a:grpSpLocks/>
          </p:cNvGrpSpPr>
          <p:nvPr/>
        </p:nvGrpSpPr>
        <p:grpSpPr bwMode="auto">
          <a:xfrm>
            <a:off x="2597150" y="2163763"/>
            <a:ext cx="1914525" cy="1147762"/>
            <a:chOff x="1593" y="1044"/>
            <a:chExt cx="1206" cy="723"/>
          </a:xfrm>
        </p:grpSpPr>
        <p:sp>
          <p:nvSpPr>
            <p:cNvPr id="611523" name="Oval 195"/>
            <p:cNvSpPr>
              <a:spLocks noChangeArrowheads="1"/>
            </p:cNvSpPr>
            <p:nvPr/>
          </p:nvSpPr>
          <p:spPr bwMode="auto">
            <a:xfrm>
              <a:off x="1593" y="1044"/>
              <a:ext cx="1206" cy="723"/>
            </a:xfrm>
            <a:prstGeom prst="ellipse">
              <a:avLst/>
            </a:prstGeom>
            <a:solidFill>
              <a:srgbClr val="5A6965"/>
            </a:solidFill>
            <a:ln w="6350">
              <a:noFill/>
              <a:round/>
              <a:headEnd type="none" w="sm" len="sm"/>
              <a:tailEnd type="none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611524" name="Line 196"/>
            <p:cNvSpPr>
              <a:spLocks noChangeShapeType="1"/>
            </p:cNvSpPr>
            <p:nvPr/>
          </p:nvSpPr>
          <p:spPr bwMode="auto">
            <a:xfrm rot="-530515">
              <a:off x="1804" y="1144"/>
              <a:ext cx="760" cy="544"/>
            </a:xfrm>
            <a:prstGeom prst="line">
              <a:avLst/>
            </a:prstGeom>
            <a:noFill/>
            <a:ln w="1143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611525" name="Freeform 197"/>
          <p:cNvSpPr>
            <a:spLocks/>
          </p:cNvSpPr>
          <p:nvPr/>
        </p:nvSpPr>
        <p:spPr bwMode="auto">
          <a:xfrm>
            <a:off x="6329363" y="1393825"/>
            <a:ext cx="38100" cy="31750"/>
          </a:xfrm>
          <a:custGeom>
            <a:avLst/>
            <a:gdLst/>
            <a:ahLst/>
            <a:cxnLst>
              <a:cxn ang="0">
                <a:pos x="24" y="5"/>
              </a:cxn>
              <a:cxn ang="0">
                <a:pos x="10" y="0"/>
              </a:cxn>
              <a:cxn ang="0">
                <a:pos x="6" y="0"/>
              </a:cxn>
              <a:cxn ang="0">
                <a:pos x="3" y="2"/>
              </a:cxn>
              <a:cxn ang="0">
                <a:pos x="2" y="3"/>
              </a:cxn>
              <a:cxn ang="0">
                <a:pos x="0" y="7"/>
              </a:cxn>
              <a:cxn ang="0">
                <a:pos x="0" y="10"/>
              </a:cxn>
              <a:cxn ang="0">
                <a:pos x="5" y="16"/>
              </a:cxn>
              <a:cxn ang="0">
                <a:pos x="17" y="20"/>
              </a:cxn>
              <a:cxn ang="0">
                <a:pos x="24" y="5"/>
              </a:cxn>
            </a:cxnLst>
            <a:rect l="0" t="0" r="r" b="b"/>
            <a:pathLst>
              <a:path w="24" h="20">
                <a:moveTo>
                  <a:pt x="24" y="5"/>
                </a:moveTo>
                <a:lnTo>
                  <a:pt x="10" y="0"/>
                </a:lnTo>
                <a:lnTo>
                  <a:pt x="6" y="0"/>
                </a:lnTo>
                <a:lnTo>
                  <a:pt x="3" y="2"/>
                </a:lnTo>
                <a:lnTo>
                  <a:pt x="2" y="3"/>
                </a:lnTo>
                <a:lnTo>
                  <a:pt x="0" y="7"/>
                </a:lnTo>
                <a:lnTo>
                  <a:pt x="0" y="10"/>
                </a:lnTo>
                <a:lnTo>
                  <a:pt x="5" y="16"/>
                </a:lnTo>
                <a:lnTo>
                  <a:pt x="17" y="20"/>
                </a:lnTo>
                <a:lnTo>
                  <a:pt x="24" y="5"/>
                </a:lnTo>
                <a:close/>
              </a:path>
            </a:pathLst>
          </a:custGeom>
          <a:solidFill>
            <a:srgbClr val="007F4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11526" name="Freeform 198"/>
          <p:cNvSpPr>
            <a:spLocks/>
          </p:cNvSpPr>
          <p:nvPr/>
        </p:nvSpPr>
        <p:spPr bwMode="auto">
          <a:xfrm>
            <a:off x="5849938" y="1685925"/>
            <a:ext cx="52387" cy="31750"/>
          </a:xfrm>
          <a:custGeom>
            <a:avLst/>
            <a:gdLst/>
            <a:ahLst/>
            <a:cxnLst>
              <a:cxn ang="0">
                <a:pos x="23" y="0"/>
              </a:cxn>
              <a:cxn ang="0">
                <a:pos x="23" y="0"/>
              </a:cxn>
              <a:cxn ang="0">
                <a:pos x="0" y="2"/>
              </a:cxn>
              <a:cxn ang="0">
                <a:pos x="0" y="20"/>
              </a:cxn>
              <a:cxn ang="0">
                <a:pos x="26" y="19"/>
              </a:cxn>
              <a:cxn ang="0">
                <a:pos x="23" y="0"/>
              </a:cxn>
              <a:cxn ang="0">
                <a:pos x="26" y="19"/>
              </a:cxn>
              <a:cxn ang="0">
                <a:pos x="29" y="17"/>
              </a:cxn>
              <a:cxn ang="0">
                <a:pos x="32" y="14"/>
              </a:cxn>
              <a:cxn ang="0">
                <a:pos x="33" y="11"/>
              </a:cxn>
              <a:cxn ang="0">
                <a:pos x="33" y="7"/>
              </a:cxn>
              <a:cxn ang="0">
                <a:pos x="32" y="4"/>
              </a:cxn>
              <a:cxn ang="0">
                <a:pos x="30" y="1"/>
              </a:cxn>
              <a:cxn ang="0">
                <a:pos x="27" y="0"/>
              </a:cxn>
              <a:cxn ang="0">
                <a:pos x="23" y="0"/>
              </a:cxn>
            </a:cxnLst>
            <a:rect l="0" t="0" r="r" b="b"/>
            <a:pathLst>
              <a:path w="33" h="20">
                <a:moveTo>
                  <a:pt x="23" y="0"/>
                </a:moveTo>
                <a:lnTo>
                  <a:pt x="23" y="0"/>
                </a:lnTo>
                <a:lnTo>
                  <a:pt x="0" y="2"/>
                </a:lnTo>
                <a:lnTo>
                  <a:pt x="0" y="20"/>
                </a:lnTo>
                <a:lnTo>
                  <a:pt x="26" y="19"/>
                </a:lnTo>
                <a:lnTo>
                  <a:pt x="23" y="0"/>
                </a:lnTo>
                <a:lnTo>
                  <a:pt x="26" y="19"/>
                </a:lnTo>
                <a:lnTo>
                  <a:pt x="29" y="17"/>
                </a:lnTo>
                <a:lnTo>
                  <a:pt x="32" y="14"/>
                </a:lnTo>
                <a:lnTo>
                  <a:pt x="33" y="11"/>
                </a:lnTo>
                <a:lnTo>
                  <a:pt x="33" y="7"/>
                </a:lnTo>
                <a:lnTo>
                  <a:pt x="32" y="4"/>
                </a:lnTo>
                <a:lnTo>
                  <a:pt x="30" y="1"/>
                </a:lnTo>
                <a:lnTo>
                  <a:pt x="27" y="0"/>
                </a:lnTo>
                <a:lnTo>
                  <a:pt x="23" y="0"/>
                </a:lnTo>
                <a:close/>
              </a:path>
            </a:pathLst>
          </a:custGeom>
          <a:solidFill>
            <a:srgbClr val="00569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611332" name="Group 199"/>
          <p:cNvGrpSpPr>
            <a:grpSpLocks/>
          </p:cNvGrpSpPr>
          <p:nvPr/>
        </p:nvGrpSpPr>
        <p:grpSpPr bwMode="auto">
          <a:xfrm>
            <a:off x="2597150" y="2163763"/>
            <a:ext cx="1914525" cy="1147762"/>
            <a:chOff x="1593" y="1044"/>
            <a:chExt cx="1206" cy="723"/>
          </a:xfrm>
        </p:grpSpPr>
        <p:sp>
          <p:nvSpPr>
            <p:cNvPr id="611528" name="Oval 200"/>
            <p:cNvSpPr>
              <a:spLocks noChangeArrowheads="1"/>
            </p:cNvSpPr>
            <p:nvPr/>
          </p:nvSpPr>
          <p:spPr bwMode="auto">
            <a:xfrm>
              <a:off x="1593" y="1044"/>
              <a:ext cx="1206" cy="723"/>
            </a:xfrm>
            <a:prstGeom prst="ellipse">
              <a:avLst/>
            </a:prstGeom>
            <a:solidFill>
              <a:srgbClr val="5A6965"/>
            </a:solidFill>
            <a:ln w="6350">
              <a:noFill/>
              <a:round/>
              <a:headEnd type="none" w="sm" len="sm"/>
              <a:tailEnd type="none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611529" name="Line 201"/>
            <p:cNvSpPr>
              <a:spLocks noChangeShapeType="1"/>
            </p:cNvSpPr>
            <p:nvPr/>
          </p:nvSpPr>
          <p:spPr bwMode="auto">
            <a:xfrm>
              <a:off x="1834" y="1164"/>
              <a:ext cx="710" cy="508"/>
            </a:xfrm>
            <a:prstGeom prst="line">
              <a:avLst/>
            </a:prstGeom>
            <a:noFill/>
            <a:ln w="1143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611530" name="Line 202"/>
          <p:cNvSpPr>
            <a:spLocks noChangeShapeType="1"/>
          </p:cNvSpPr>
          <p:nvPr/>
        </p:nvSpPr>
        <p:spPr bwMode="auto">
          <a:xfrm>
            <a:off x="3565525" y="3906838"/>
            <a:ext cx="0" cy="387350"/>
          </a:xfrm>
          <a:prstGeom prst="line">
            <a:avLst/>
          </a:prstGeom>
          <a:noFill/>
          <a:ln w="44450">
            <a:solidFill>
              <a:schemeClr val="tx1"/>
            </a:solidFill>
            <a:prstDash val="lgDashDot"/>
            <a:round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611531" name="Picture 203" descr="C:\Documents and Settings\Dan Baker\Desktop\NVE_TMR_Sensor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82788" y="1754188"/>
            <a:ext cx="1763712" cy="989012"/>
          </a:xfrm>
          <a:prstGeom prst="rect">
            <a:avLst/>
          </a:prstGeom>
          <a:noFill/>
        </p:spPr>
      </p:pic>
      <p:sp>
        <p:nvSpPr>
          <p:cNvPr id="611532" name="Rectangle 204"/>
          <p:cNvSpPr>
            <a:spLocks noGrp="1" noChangeArrowheads="1"/>
          </p:cNvSpPr>
          <p:nvPr>
            <p:ph type="title"/>
          </p:nvPr>
        </p:nvSpPr>
        <p:spPr bwMode="auto">
          <a:xfrm>
            <a:off x="414338" y="196850"/>
            <a:ext cx="6596062" cy="14239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>
                <a:solidFill>
                  <a:srgbClr val="002B82"/>
                </a:solidFill>
                <a:latin typeface="Arial" pitchFamily="34" charset="0"/>
              </a:rPr>
              <a:t>AAT-Series </a:t>
            </a:r>
            <a:br>
              <a:rPr lang="en-US" sz="3200">
                <a:solidFill>
                  <a:srgbClr val="002B82"/>
                </a:solidFill>
                <a:latin typeface="Arial" pitchFamily="34" charset="0"/>
              </a:rPr>
            </a:br>
            <a:r>
              <a:rPr lang="en-US" sz="3200">
                <a:solidFill>
                  <a:srgbClr val="002B82"/>
                </a:solidFill>
                <a:latin typeface="Arial" pitchFamily="34" charset="0"/>
              </a:rPr>
              <a:t>Analog Angle </a:t>
            </a:r>
            <a:r>
              <a:rPr lang="en-US" sz="3200" dirty="0">
                <a:solidFill>
                  <a:srgbClr val="002B82"/>
                </a:solidFill>
                <a:latin typeface="Arial" pitchFamily="34" charset="0"/>
              </a:rPr>
              <a:t>Sensors</a:t>
            </a:r>
            <a:r>
              <a:rPr lang="en-US" sz="2400" b="0" dirty="0">
                <a:solidFill>
                  <a:srgbClr val="002B82"/>
                </a:solidFill>
                <a:latin typeface="Arial" pitchFamily="34" charset="0"/>
              </a:rPr>
              <a:t/>
            </a:r>
            <a:br>
              <a:rPr lang="en-US" sz="2400" b="0" dirty="0">
                <a:solidFill>
                  <a:srgbClr val="002B82"/>
                </a:solidFill>
                <a:latin typeface="Arial" pitchFamily="34" charset="0"/>
              </a:rPr>
            </a:br>
            <a:endParaRPr lang="en-US" sz="2400" b="0" dirty="0">
              <a:solidFill>
                <a:srgbClr val="002B82"/>
              </a:solidFill>
              <a:latin typeface="Arial" pitchFamily="34" charset="0"/>
            </a:endParaRPr>
          </a:p>
        </p:txBody>
      </p:sp>
      <p:sp>
        <p:nvSpPr>
          <p:cNvPr id="611533" name="Oval 205"/>
          <p:cNvSpPr>
            <a:spLocks noChangeArrowheads="1"/>
          </p:cNvSpPr>
          <p:nvPr/>
        </p:nvSpPr>
        <p:spPr bwMode="auto">
          <a:xfrm>
            <a:off x="2654300" y="2217738"/>
            <a:ext cx="1804988" cy="1050925"/>
          </a:xfrm>
          <a:prstGeom prst="ellipse">
            <a:avLst/>
          </a:prstGeom>
          <a:noFill/>
          <a:ln w="101600">
            <a:solidFill>
              <a:srgbClr val="5A6965"/>
            </a:solidFill>
            <a:round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611534" name="Arc 206"/>
          <p:cNvSpPr>
            <a:spLocks/>
          </p:cNvSpPr>
          <p:nvPr/>
        </p:nvSpPr>
        <p:spPr bwMode="auto">
          <a:xfrm rot="8337248">
            <a:off x="2878138" y="2370138"/>
            <a:ext cx="1155700" cy="1308100"/>
          </a:xfrm>
          <a:custGeom>
            <a:avLst/>
            <a:gdLst>
              <a:gd name="G0" fmla="+- 0 0 0"/>
              <a:gd name="G1" fmla="+- 17023 0 0"/>
              <a:gd name="G2" fmla="+- 21600 0 0"/>
              <a:gd name="T0" fmla="*/ 13296 w 15569"/>
              <a:gd name="T1" fmla="*/ 0 h 17023"/>
              <a:gd name="T2" fmla="*/ 15569 w 15569"/>
              <a:gd name="T3" fmla="*/ 2051 h 17023"/>
              <a:gd name="T4" fmla="*/ 0 w 15569"/>
              <a:gd name="T5" fmla="*/ 17023 h 17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69" h="17023" fill="none" extrusionOk="0">
                <a:moveTo>
                  <a:pt x="13295" y="0"/>
                </a:moveTo>
                <a:cubicBezTo>
                  <a:pt x="14101" y="629"/>
                  <a:pt x="14860" y="1314"/>
                  <a:pt x="15569" y="2050"/>
                </a:cubicBezTo>
              </a:path>
              <a:path w="15569" h="17023" stroke="0" extrusionOk="0">
                <a:moveTo>
                  <a:pt x="13295" y="0"/>
                </a:moveTo>
                <a:cubicBezTo>
                  <a:pt x="14101" y="629"/>
                  <a:pt x="14860" y="1314"/>
                  <a:pt x="15569" y="2050"/>
                </a:cubicBezTo>
                <a:lnTo>
                  <a:pt x="0" y="17023"/>
                </a:lnTo>
                <a:close/>
              </a:path>
            </a:pathLst>
          </a:custGeom>
          <a:noFill/>
          <a:ln w="19050">
            <a:solidFill>
              <a:srgbClr val="4C5357"/>
            </a:solidFill>
            <a:round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611535" name="Line 207"/>
          <p:cNvSpPr>
            <a:spLocks noChangeShapeType="1"/>
          </p:cNvSpPr>
          <p:nvPr/>
        </p:nvSpPr>
        <p:spPr bwMode="auto">
          <a:xfrm>
            <a:off x="3565525" y="1951038"/>
            <a:ext cx="0" cy="828675"/>
          </a:xfrm>
          <a:prstGeom prst="line">
            <a:avLst/>
          </a:prstGeom>
          <a:noFill/>
          <a:ln w="44450">
            <a:solidFill>
              <a:schemeClr val="tx1"/>
            </a:solidFill>
            <a:prstDash val="lgDashDot"/>
            <a:round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US" dirty="0"/>
          </a:p>
        </p:txBody>
      </p:sp>
      <p:grpSp>
        <p:nvGrpSpPr>
          <p:cNvPr id="611339" name="Group 209"/>
          <p:cNvGrpSpPr>
            <a:grpSpLocks/>
          </p:cNvGrpSpPr>
          <p:nvPr/>
        </p:nvGrpSpPr>
        <p:grpSpPr bwMode="auto">
          <a:xfrm>
            <a:off x="2108200" y="3295650"/>
            <a:ext cx="1060450" cy="1624013"/>
            <a:chOff x="1328" y="2076"/>
            <a:chExt cx="668" cy="1023"/>
          </a:xfrm>
        </p:grpSpPr>
        <p:pic>
          <p:nvPicPr>
            <p:cNvPr id="611538" name="Picture 210" descr="C:\Documents and Settings\Dan Baker\Desktop\NVE_TMR_Sensor.gif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328" y="2821"/>
              <a:ext cx="668" cy="278"/>
            </a:xfrm>
            <a:prstGeom prst="rect">
              <a:avLst/>
            </a:prstGeom>
            <a:noFill/>
          </p:spPr>
        </p:pic>
        <p:pic>
          <p:nvPicPr>
            <p:cNvPr id="611539" name="Picture 211" descr="C:\Documents and Settings\Dan Baker\Desktop\NVE_TMR_Sensor2.gif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367" y="2076"/>
              <a:ext cx="438" cy="772"/>
            </a:xfrm>
            <a:prstGeom prst="rect">
              <a:avLst/>
            </a:prstGeom>
            <a:noFill/>
          </p:spPr>
        </p:pic>
        <p:sp>
          <p:nvSpPr>
            <p:cNvPr id="611540" name="Freeform 212"/>
            <p:cNvSpPr>
              <a:spLocks/>
            </p:cNvSpPr>
            <p:nvPr/>
          </p:nvSpPr>
          <p:spPr bwMode="auto">
            <a:xfrm>
              <a:off x="1685" y="2086"/>
              <a:ext cx="102" cy="98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102" y="0"/>
                </a:cxn>
                <a:cxn ang="0">
                  <a:pos x="71" y="98"/>
                </a:cxn>
                <a:cxn ang="0">
                  <a:pos x="0" y="26"/>
                </a:cxn>
                <a:cxn ang="0">
                  <a:pos x="102" y="0"/>
                </a:cxn>
                <a:cxn ang="0">
                  <a:pos x="0" y="26"/>
                </a:cxn>
              </a:cxnLst>
              <a:rect l="0" t="0" r="r" b="b"/>
              <a:pathLst>
                <a:path w="102" h="98">
                  <a:moveTo>
                    <a:pt x="0" y="26"/>
                  </a:moveTo>
                  <a:lnTo>
                    <a:pt x="102" y="0"/>
                  </a:lnTo>
                  <a:lnTo>
                    <a:pt x="71" y="98"/>
                  </a:lnTo>
                  <a:lnTo>
                    <a:pt x="0" y="26"/>
                  </a:lnTo>
                  <a:lnTo>
                    <a:pt x="102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E484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13" name="Rectangle 212"/>
          <p:cNvSpPr/>
          <p:nvPr/>
        </p:nvSpPr>
        <p:spPr>
          <a:xfrm>
            <a:off x="5092260" y="5002969"/>
            <a:ext cx="40517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0" dirty="0"/>
              <a:t> Utility meters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0" dirty="0"/>
              <a:t> Industrial control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0" dirty="0"/>
              <a:t> Automotive</a:t>
            </a:r>
          </a:p>
        </p:txBody>
      </p:sp>
      <p:sp>
        <p:nvSpPr>
          <p:cNvPr id="214" name="Text Box 4"/>
          <p:cNvSpPr txBox="1">
            <a:spLocks noChangeArrowheads="1"/>
          </p:cNvSpPr>
          <p:nvPr/>
        </p:nvSpPr>
        <p:spPr bwMode="auto">
          <a:xfrm>
            <a:off x="8161338" y="6361113"/>
            <a:ext cx="815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8" rIns="91417" bIns="4570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200" b="0" dirty="0"/>
              <a:t>6/10/20 </a:t>
            </a:r>
          </a:p>
        </p:txBody>
      </p:sp>
    </p:spTree>
    <p:extLst>
      <p:ext uri="{BB962C8B-B14F-4D97-AF65-F5344CB8AC3E}">
        <p14:creationId xmlns:p14="http://schemas.microsoft.com/office/powerpoint/2010/main" val="178125170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00619" y="2451317"/>
            <a:ext cx="8843173" cy="2921582"/>
            <a:chOff x="200619" y="2451317"/>
            <a:chExt cx="8843173" cy="3651978"/>
          </a:xfrm>
        </p:grpSpPr>
        <p:pic>
          <p:nvPicPr>
            <p:cNvPr id="3" name="Picture 2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02"/>
            <a:stretch/>
          </p:blipFill>
          <p:spPr>
            <a:xfrm>
              <a:off x="200619" y="2451317"/>
              <a:ext cx="6713220" cy="324802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64511" y="5430034"/>
              <a:ext cx="8679281" cy="6732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50" b="0"/>
                <a:t>0             10           20        28               40                                                          80                        3500 Oe</a:t>
              </a:r>
            </a:p>
            <a:p>
              <a:r>
                <a:rPr lang="en-US" sz="1450" b="0"/>
                <a:t>0              1             2         2.8               4                                                            8                           350 mT</a:t>
              </a:r>
            </a:p>
          </p:txBody>
        </p:sp>
      </p:grp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Digital Switch Sensors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161338" y="6361113"/>
            <a:ext cx="815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8" rIns="91417" bIns="4570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200" b="0" dirty="0"/>
              <a:t>6/10/20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1" b="15622"/>
          <a:stretch/>
        </p:blipFill>
        <p:spPr>
          <a:xfrm>
            <a:off x="877280" y="3711826"/>
            <a:ext cx="1771936" cy="908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69" y="1027135"/>
            <a:ext cx="4165285" cy="2923536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 rot="16200000">
            <a:off x="6861988" y="4703963"/>
            <a:ext cx="276160" cy="155950"/>
          </a:xfrm>
          <a:custGeom>
            <a:avLst/>
            <a:gdLst>
              <a:gd name="connsiteX0" fmla="*/ 0 w 638828"/>
              <a:gd name="connsiteY0" fmla="*/ 100208 h 364922"/>
              <a:gd name="connsiteX1" fmla="*/ 150313 w 638828"/>
              <a:gd name="connsiteY1" fmla="*/ 87682 h 364922"/>
              <a:gd name="connsiteX2" fmla="*/ 275573 w 638828"/>
              <a:gd name="connsiteY2" fmla="*/ 62630 h 364922"/>
              <a:gd name="connsiteX3" fmla="*/ 313151 w 638828"/>
              <a:gd name="connsiteY3" fmla="*/ 37578 h 364922"/>
              <a:gd name="connsiteX4" fmla="*/ 375781 w 638828"/>
              <a:gd name="connsiteY4" fmla="*/ 25052 h 364922"/>
              <a:gd name="connsiteX5" fmla="*/ 463463 w 638828"/>
              <a:gd name="connsiteY5" fmla="*/ 12526 h 364922"/>
              <a:gd name="connsiteX6" fmla="*/ 538620 w 638828"/>
              <a:gd name="connsiteY6" fmla="*/ 0 h 364922"/>
              <a:gd name="connsiteX7" fmla="*/ 538620 w 638828"/>
              <a:gd name="connsiteY7" fmla="*/ 87682 h 364922"/>
              <a:gd name="connsiteX8" fmla="*/ 463463 w 638828"/>
              <a:gd name="connsiteY8" fmla="*/ 150312 h 364922"/>
              <a:gd name="connsiteX9" fmla="*/ 375781 w 638828"/>
              <a:gd name="connsiteY9" fmla="*/ 200417 h 364922"/>
              <a:gd name="connsiteX10" fmla="*/ 338203 w 638828"/>
              <a:gd name="connsiteY10" fmla="*/ 212943 h 364922"/>
              <a:gd name="connsiteX11" fmla="*/ 288099 w 638828"/>
              <a:gd name="connsiteY11" fmla="*/ 237995 h 364922"/>
              <a:gd name="connsiteX12" fmla="*/ 212943 w 638828"/>
              <a:gd name="connsiteY12" fmla="*/ 263047 h 364922"/>
              <a:gd name="connsiteX13" fmla="*/ 137787 w 638828"/>
              <a:gd name="connsiteY13" fmla="*/ 313151 h 364922"/>
              <a:gd name="connsiteX14" fmla="*/ 125261 w 638828"/>
              <a:gd name="connsiteY14" fmla="*/ 363255 h 364922"/>
              <a:gd name="connsiteX15" fmla="*/ 237995 w 638828"/>
              <a:gd name="connsiteY15" fmla="*/ 338203 h 364922"/>
              <a:gd name="connsiteX16" fmla="*/ 300625 w 638828"/>
              <a:gd name="connsiteY16" fmla="*/ 313151 h 364922"/>
              <a:gd name="connsiteX17" fmla="*/ 400833 w 638828"/>
              <a:gd name="connsiteY17" fmla="*/ 250521 h 364922"/>
              <a:gd name="connsiteX18" fmla="*/ 513567 w 638828"/>
              <a:gd name="connsiteY18" fmla="*/ 200417 h 364922"/>
              <a:gd name="connsiteX19" fmla="*/ 638828 w 638828"/>
              <a:gd name="connsiteY19" fmla="*/ 187891 h 364922"/>
              <a:gd name="connsiteX0" fmla="*/ 0 w 638828"/>
              <a:gd name="connsiteY0" fmla="*/ 100208 h 364922"/>
              <a:gd name="connsiteX1" fmla="*/ 150313 w 638828"/>
              <a:gd name="connsiteY1" fmla="*/ 87682 h 364922"/>
              <a:gd name="connsiteX2" fmla="*/ 275573 w 638828"/>
              <a:gd name="connsiteY2" fmla="*/ 62630 h 364922"/>
              <a:gd name="connsiteX3" fmla="*/ 313151 w 638828"/>
              <a:gd name="connsiteY3" fmla="*/ 37578 h 364922"/>
              <a:gd name="connsiteX4" fmla="*/ 463463 w 638828"/>
              <a:gd name="connsiteY4" fmla="*/ 12526 h 364922"/>
              <a:gd name="connsiteX5" fmla="*/ 538620 w 638828"/>
              <a:gd name="connsiteY5" fmla="*/ 0 h 364922"/>
              <a:gd name="connsiteX6" fmla="*/ 538620 w 638828"/>
              <a:gd name="connsiteY6" fmla="*/ 87682 h 364922"/>
              <a:gd name="connsiteX7" fmla="*/ 463463 w 638828"/>
              <a:gd name="connsiteY7" fmla="*/ 150312 h 364922"/>
              <a:gd name="connsiteX8" fmla="*/ 375781 w 638828"/>
              <a:gd name="connsiteY8" fmla="*/ 200417 h 364922"/>
              <a:gd name="connsiteX9" fmla="*/ 338203 w 638828"/>
              <a:gd name="connsiteY9" fmla="*/ 212943 h 364922"/>
              <a:gd name="connsiteX10" fmla="*/ 288099 w 638828"/>
              <a:gd name="connsiteY10" fmla="*/ 237995 h 364922"/>
              <a:gd name="connsiteX11" fmla="*/ 212943 w 638828"/>
              <a:gd name="connsiteY11" fmla="*/ 263047 h 364922"/>
              <a:gd name="connsiteX12" fmla="*/ 137787 w 638828"/>
              <a:gd name="connsiteY12" fmla="*/ 313151 h 364922"/>
              <a:gd name="connsiteX13" fmla="*/ 125261 w 638828"/>
              <a:gd name="connsiteY13" fmla="*/ 363255 h 364922"/>
              <a:gd name="connsiteX14" fmla="*/ 237995 w 638828"/>
              <a:gd name="connsiteY14" fmla="*/ 338203 h 364922"/>
              <a:gd name="connsiteX15" fmla="*/ 300625 w 638828"/>
              <a:gd name="connsiteY15" fmla="*/ 313151 h 364922"/>
              <a:gd name="connsiteX16" fmla="*/ 400833 w 638828"/>
              <a:gd name="connsiteY16" fmla="*/ 250521 h 364922"/>
              <a:gd name="connsiteX17" fmla="*/ 513567 w 638828"/>
              <a:gd name="connsiteY17" fmla="*/ 200417 h 364922"/>
              <a:gd name="connsiteX18" fmla="*/ 638828 w 638828"/>
              <a:gd name="connsiteY18" fmla="*/ 187891 h 364922"/>
              <a:gd name="connsiteX0" fmla="*/ 0 w 638828"/>
              <a:gd name="connsiteY0" fmla="*/ 100208 h 364922"/>
              <a:gd name="connsiteX1" fmla="*/ 150313 w 638828"/>
              <a:gd name="connsiteY1" fmla="*/ 87682 h 364922"/>
              <a:gd name="connsiteX2" fmla="*/ 275573 w 638828"/>
              <a:gd name="connsiteY2" fmla="*/ 62630 h 364922"/>
              <a:gd name="connsiteX3" fmla="*/ 313151 w 638828"/>
              <a:gd name="connsiteY3" fmla="*/ 37578 h 364922"/>
              <a:gd name="connsiteX4" fmla="*/ 463463 w 638828"/>
              <a:gd name="connsiteY4" fmla="*/ 12526 h 364922"/>
              <a:gd name="connsiteX5" fmla="*/ 538620 w 638828"/>
              <a:gd name="connsiteY5" fmla="*/ 0 h 364922"/>
              <a:gd name="connsiteX6" fmla="*/ 538620 w 638828"/>
              <a:gd name="connsiteY6" fmla="*/ 87682 h 364922"/>
              <a:gd name="connsiteX7" fmla="*/ 463463 w 638828"/>
              <a:gd name="connsiteY7" fmla="*/ 150312 h 364922"/>
              <a:gd name="connsiteX8" fmla="*/ 375781 w 638828"/>
              <a:gd name="connsiteY8" fmla="*/ 200417 h 364922"/>
              <a:gd name="connsiteX9" fmla="*/ 338203 w 638828"/>
              <a:gd name="connsiteY9" fmla="*/ 212943 h 364922"/>
              <a:gd name="connsiteX10" fmla="*/ 288099 w 638828"/>
              <a:gd name="connsiteY10" fmla="*/ 237995 h 364922"/>
              <a:gd name="connsiteX11" fmla="*/ 212943 w 638828"/>
              <a:gd name="connsiteY11" fmla="*/ 263047 h 364922"/>
              <a:gd name="connsiteX12" fmla="*/ 137787 w 638828"/>
              <a:gd name="connsiteY12" fmla="*/ 313151 h 364922"/>
              <a:gd name="connsiteX13" fmla="*/ 125261 w 638828"/>
              <a:gd name="connsiteY13" fmla="*/ 363255 h 364922"/>
              <a:gd name="connsiteX14" fmla="*/ 237995 w 638828"/>
              <a:gd name="connsiteY14" fmla="*/ 338203 h 364922"/>
              <a:gd name="connsiteX15" fmla="*/ 300625 w 638828"/>
              <a:gd name="connsiteY15" fmla="*/ 313151 h 364922"/>
              <a:gd name="connsiteX16" fmla="*/ 513567 w 638828"/>
              <a:gd name="connsiteY16" fmla="*/ 200417 h 364922"/>
              <a:gd name="connsiteX17" fmla="*/ 638828 w 638828"/>
              <a:gd name="connsiteY17" fmla="*/ 187891 h 364922"/>
              <a:gd name="connsiteX0" fmla="*/ 0 w 638828"/>
              <a:gd name="connsiteY0" fmla="*/ 100208 h 364922"/>
              <a:gd name="connsiteX1" fmla="*/ 150313 w 638828"/>
              <a:gd name="connsiteY1" fmla="*/ 87682 h 364922"/>
              <a:gd name="connsiteX2" fmla="*/ 275573 w 638828"/>
              <a:gd name="connsiteY2" fmla="*/ 62630 h 364922"/>
              <a:gd name="connsiteX3" fmla="*/ 313151 w 638828"/>
              <a:gd name="connsiteY3" fmla="*/ 37578 h 364922"/>
              <a:gd name="connsiteX4" fmla="*/ 463463 w 638828"/>
              <a:gd name="connsiteY4" fmla="*/ 12526 h 364922"/>
              <a:gd name="connsiteX5" fmla="*/ 538620 w 638828"/>
              <a:gd name="connsiteY5" fmla="*/ 0 h 364922"/>
              <a:gd name="connsiteX6" fmla="*/ 538620 w 638828"/>
              <a:gd name="connsiteY6" fmla="*/ 87682 h 364922"/>
              <a:gd name="connsiteX7" fmla="*/ 463463 w 638828"/>
              <a:gd name="connsiteY7" fmla="*/ 150312 h 364922"/>
              <a:gd name="connsiteX8" fmla="*/ 375781 w 638828"/>
              <a:gd name="connsiteY8" fmla="*/ 200417 h 364922"/>
              <a:gd name="connsiteX9" fmla="*/ 338203 w 638828"/>
              <a:gd name="connsiteY9" fmla="*/ 212943 h 364922"/>
              <a:gd name="connsiteX10" fmla="*/ 288099 w 638828"/>
              <a:gd name="connsiteY10" fmla="*/ 237995 h 364922"/>
              <a:gd name="connsiteX11" fmla="*/ 212943 w 638828"/>
              <a:gd name="connsiteY11" fmla="*/ 263047 h 364922"/>
              <a:gd name="connsiteX12" fmla="*/ 137787 w 638828"/>
              <a:gd name="connsiteY12" fmla="*/ 313151 h 364922"/>
              <a:gd name="connsiteX13" fmla="*/ 125261 w 638828"/>
              <a:gd name="connsiteY13" fmla="*/ 363255 h 364922"/>
              <a:gd name="connsiteX14" fmla="*/ 237995 w 638828"/>
              <a:gd name="connsiteY14" fmla="*/ 338203 h 364922"/>
              <a:gd name="connsiteX15" fmla="*/ 300625 w 638828"/>
              <a:gd name="connsiteY15" fmla="*/ 313151 h 364922"/>
              <a:gd name="connsiteX16" fmla="*/ 638828 w 638828"/>
              <a:gd name="connsiteY16" fmla="*/ 187891 h 364922"/>
              <a:gd name="connsiteX0" fmla="*/ 0 w 638828"/>
              <a:gd name="connsiteY0" fmla="*/ 100208 h 367015"/>
              <a:gd name="connsiteX1" fmla="*/ 150313 w 638828"/>
              <a:gd name="connsiteY1" fmla="*/ 87682 h 367015"/>
              <a:gd name="connsiteX2" fmla="*/ 275573 w 638828"/>
              <a:gd name="connsiteY2" fmla="*/ 62630 h 367015"/>
              <a:gd name="connsiteX3" fmla="*/ 313151 w 638828"/>
              <a:gd name="connsiteY3" fmla="*/ 37578 h 367015"/>
              <a:gd name="connsiteX4" fmla="*/ 463463 w 638828"/>
              <a:gd name="connsiteY4" fmla="*/ 12526 h 367015"/>
              <a:gd name="connsiteX5" fmla="*/ 538620 w 638828"/>
              <a:gd name="connsiteY5" fmla="*/ 0 h 367015"/>
              <a:gd name="connsiteX6" fmla="*/ 538620 w 638828"/>
              <a:gd name="connsiteY6" fmla="*/ 87682 h 367015"/>
              <a:gd name="connsiteX7" fmla="*/ 463463 w 638828"/>
              <a:gd name="connsiteY7" fmla="*/ 150312 h 367015"/>
              <a:gd name="connsiteX8" fmla="*/ 375781 w 638828"/>
              <a:gd name="connsiteY8" fmla="*/ 200417 h 367015"/>
              <a:gd name="connsiteX9" fmla="*/ 338203 w 638828"/>
              <a:gd name="connsiteY9" fmla="*/ 212943 h 367015"/>
              <a:gd name="connsiteX10" fmla="*/ 288099 w 638828"/>
              <a:gd name="connsiteY10" fmla="*/ 237995 h 367015"/>
              <a:gd name="connsiteX11" fmla="*/ 212943 w 638828"/>
              <a:gd name="connsiteY11" fmla="*/ 263047 h 367015"/>
              <a:gd name="connsiteX12" fmla="*/ 137787 w 638828"/>
              <a:gd name="connsiteY12" fmla="*/ 313151 h 367015"/>
              <a:gd name="connsiteX13" fmla="*/ 125261 w 638828"/>
              <a:gd name="connsiteY13" fmla="*/ 363255 h 367015"/>
              <a:gd name="connsiteX14" fmla="*/ 237995 w 638828"/>
              <a:gd name="connsiteY14" fmla="*/ 338203 h 367015"/>
              <a:gd name="connsiteX15" fmla="*/ 638828 w 638828"/>
              <a:gd name="connsiteY15" fmla="*/ 187891 h 367015"/>
              <a:gd name="connsiteX0" fmla="*/ 0 w 663880"/>
              <a:gd name="connsiteY0" fmla="*/ 100208 h 365143"/>
              <a:gd name="connsiteX1" fmla="*/ 150313 w 663880"/>
              <a:gd name="connsiteY1" fmla="*/ 87682 h 365143"/>
              <a:gd name="connsiteX2" fmla="*/ 275573 w 663880"/>
              <a:gd name="connsiteY2" fmla="*/ 62630 h 365143"/>
              <a:gd name="connsiteX3" fmla="*/ 313151 w 663880"/>
              <a:gd name="connsiteY3" fmla="*/ 37578 h 365143"/>
              <a:gd name="connsiteX4" fmla="*/ 463463 w 663880"/>
              <a:gd name="connsiteY4" fmla="*/ 12526 h 365143"/>
              <a:gd name="connsiteX5" fmla="*/ 538620 w 663880"/>
              <a:gd name="connsiteY5" fmla="*/ 0 h 365143"/>
              <a:gd name="connsiteX6" fmla="*/ 538620 w 663880"/>
              <a:gd name="connsiteY6" fmla="*/ 87682 h 365143"/>
              <a:gd name="connsiteX7" fmla="*/ 463463 w 663880"/>
              <a:gd name="connsiteY7" fmla="*/ 150312 h 365143"/>
              <a:gd name="connsiteX8" fmla="*/ 375781 w 663880"/>
              <a:gd name="connsiteY8" fmla="*/ 200417 h 365143"/>
              <a:gd name="connsiteX9" fmla="*/ 338203 w 663880"/>
              <a:gd name="connsiteY9" fmla="*/ 212943 h 365143"/>
              <a:gd name="connsiteX10" fmla="*/ 288099 w 663880"/>
              <a:gd name="connsiteY10" fmla="*/ 237995 h 365143"/>
              <a:gd name="connsiteX11" fmla="*/ 212943 w 663880"/>
              <a:gd name="connsiteY11" fmla="*/ 263047 h 365143"/>
              <a:gd name="connsiteX12" fmla="*/ 137787 w 663880"/>
              <a:gd name="connsiteY12" fmla="*/ 313151 h 365143"/>
              <a:gd name="connsiteX13" fmla="*/ 125261 w 663880"/>
              <a:gd name="connsiteY13" fmla="*/ 363255 h 365143"/>
              <a:gd name="connsiteX14" fmla="*/ 237995 w 663880"/>
              <a:gd name="connsiteY14" fmla="*/ 338203 h 365143"/>
              <a:gd name="connsiteX15" fmla="*/ 663880 w 663880"/>
              <a:gd name="connsiteY15" fmla="*/ 288099 h 365143"/>
              <a:gd name="connsiteX0" fmla="*/ 0 w 663880"/>
              <a:gd name="connsiteY0" fmla="*/ 100208 h 363576"/>
              <a:gd name="connsiteX1" fmla="*/ 150313 w 663880"/>
              <a:gd name="connsiteY1" fmla="*/ 87682 h 363576"/>
              <a:gd name="connsiteX2" fmla="*/ 275573 w 663880"/>
              <a:gd name="connsiteY2" fmla="*/ 62630 h 363576"/>
              <a:gd name="connsiteX3" fmla="*/ 313151 w 663880"/>
              <a:gd name="connsiteY3" fmla="*/ 37578 h 363576"/>
              <a:gd name="connsiteX4" fmla="*/ 463463 w 663880"/>
              <a:gd name="connsiteY4" fmla="*/ 12526 h 363576"/>
              <a:gd name="connsiteX5" fmla="*/ 538620 w 663880"/>
              <a:gd name="connsiteY5" fmla="*/ 0 h 363576"/>
              <a:gd name="connsiteX6" fmla="*/ 538620 w 663880"/>
              <a:gd name="connsiteY6" fmla="*/ 87682 h 363576"/>
              <a:gd name="connsiteX7" fmla="*/ 463463 w 663880"/>
              <a:gd name="connsiteY7" fmla="*/ 150312 h 363576"/>
              <a:gd name="connsiteX8" fmla="*/ 375781 w 663880"/>
              <a:gd name="connsiteY8" fmla="*/ 200417 h 363576"/>
              <a:gd name="connsiteX9" fmla="*/ 338203 w 663880"/>
              <a:gd name="connsiteY9" fmla="*/ 212943 h 363576"/>
              <a:gd name="connsiteX10" fmla="*/ 288099 w 663880"/>
              <a:gd name="connsiteY10" fmla="*/ 237995 h 363576"/>
              <a:gd name="connsiteX11" fmla="*/ 212943 w 663880"/>
              <a:gd name="connsiteY11" fmla="*/ 263047 h 363576"/>
              <a:gd name="connsiteX12" fmla="*/ 137787 w 663880"/>
              <a:gd name="connsiteY12" fmla="*/ 313151 h 363576"/>
              <a:gd name="connsiteX13" fmla="*/ 125261 w 663880"/>
              <a:gd name="connsiteY13" fmla="*/ 363255 h 363576"/>
              <a:gd name="connsiteX14" fmla="*/ 663880 w 663880"/>
              <a:gd name="connsiteY14" fmla="*/ 288099 h 363576"/>
              <a:gd name="connsiteX0" fmla="*/ 0 w 663880"/>
              <a:gd name="connsiteY0" fmla="*/ 100208 h 363576"/>
              <a:gd name="connsiteX1" fmla="*/ 150313 w 663880"/>
              <a:gd name="connsiteY1" fmla="*/ 87682 h 363576"/>
              <a:gd name="connsiteX2" fmla="*/ 275573 w 663880"/>
              <a:gd name="connsiteY2" fmla="*/ 62630 h 363576"/>
              <a:gd name="connsiteX3" fmla="*/ 313151 w 663880"/>
              <a:gd name="connsiteY3" fmla="*/ 37578 h 363576"/>
              <a:gd name="connsiteX4" fmla="*/ 463463 w 663880"/>
              <a:gd name="connsiteY4" fmla="*/ 12526 h 363576"/>
              <a:gd name="connsiteX5" fmla="*/ 538620 w 663880"/>
              <a:gd name="connsiteY5" fmla="*/ 0 h 363576"/>
              <a:gd name="connsiteX6" fmla="*/ 538620 w 663880"/>
              <a:gd name="connsiteY6" fmla="*/ 87682 h 363576"/>
              <a:gd name="connsiteX7" fmla="*/ 463463 w 663880"/>
              <a:gd name="connsiteY7" fmla="*/ 150312 h 363576"/>
              <a:gd name="connsiteX8" fmla="*/ 375781 w 663880"/>
              <a:gd name="connsiteY8" fmla="*/ 200417 h 363576"/>
              <a:gd name="connsiteX9" fmla="*/ 338203 w 663880"/>
              <a:gd name="connsiteY9" fmla="*/ 212943 h 363576"/>
              <a:gd name="connsiteX10" fmla="*/ 212943 w 663880"/>
              <a:gd name="connsiteY10" fmla="*/ 263047 h 363576"/>
              <a:gd name="connsiteX11" fmla="*/ 137787 w 663880"/>
              <a:gd name="connsiteY11" fmla="*/ 313151 h 363576"/>
              <a:gd name="connsiteX12" fmla="*/ 125261 w 663880"/>
              <a:gd name="connsiteY12" fmla="*/ 363255 h 363576"/>
              <a:gd name="connsiteX13" fmla="*/ 663880 w 663880"/>
              <a:gd name="connsiteY13" fmla="*/ 288099 h 363576"/>
              <a:gd name="connsiteX0" fmla="*/ 0 w 663880"/>
              <a:gd name="connsiteY0" fmla="*/ 100208 h 363576"/>
              <a:gd name="connsiteX1" fmla="*/ 150313 w 663880"/>
              <a:gd name="connsiteY1" fmla="*/ 87682 h 363576"/>
              <a:gd name="connsiteX2" fmla="*/ 275573 w 663880"/>
              <a:gd name="connsiteY2" fmla="*/ 62630 h 363576"/>
              <a:gd name="connsiteX3" fmla="*/ 313151 w 663880"/>
              <a:gd name="connsiteY3" fmla="*/ 37578 h 363576"/>
              <a:gd name="connsiteX4" fmla="*/ 463463 w 663880"/>
              <a:gd name="connsiteY4" fmla="*/ 12526 h 363576"/>
              <a:gd name="connsiteX5" fmla="*/ 538620 w 663880"/>
              <a:gd name="connsiteY5" fmla="*/ 0 h 363576"/>
              <a:gd name="connsiteX6" fmla="*/ 538620 w 663880"/>
              <a:gd name="connsiteY6" fmla="*/ 87682 h 363576"/>
              <a:gd name="connsiteX7" fmla="*/ 375781 w 663880"/>
              <a:gd name="connsiteY7" fmla="*/ 200417 h 363576"/>
              <a:gd name="connsiteX8" fmla="*/ 338203 w 663880"/>
              <a:gd name="connsiteY8" fmla="*/ 212943 h 363576"/>
              <a:gd name="connsiteX9" fmla="*/ 212943 w 663880"/>
              <a:gd name="connsiteY9" fmla="*/ 263047 h 363576"/>
              <a:gd name="connsiteX10" fmla="*/ 137787 w 663880"/>
              <a:gd name="connsiteY10" fmla="*/ 313151 h 363576"/>
              <a:gd name="connsiteX11" fmla="*/ 125261 w 663880"/>
              <a:gd name="connsiteY11" fmla="*/ 363255 h 363576"/>
              <a:gd name="connsiteX12" fmla="*/ 663880 w 663880"/>
              <a:gd name="connsiteY12" fmla="*/ 288099 h 363576"/>
              <a:gd name="connsiteX0" fmla="*/ 0 w 663880"/>
              <a:gd name="connsiteY0" fmla="*/ 100208 h 363576"/>
              <a:gd name="connsiteX1" fmla="*/ 150313 w 663880"/>
              <a:gd name="connsiteY1" fmla="*/ 87682 h 363576"/>
              <a:gd name="connsiteX2" fmla="*/ 275573 w 663880"/>
              <a:gd name="connsiteY2" fmla="*/ 62630 h 363576"/>
              <a:gd name="connsiteX3" fmla="*/ 313151 w 663880"/>
              <a:gd name="connsiteY3" fmla="*/ 37578 h 363576"/>
              <a:gd name="connsiteX4" fmla="*/ 463463 w 663880"/>
              <a:gd name="connsiteY4" fmla="*/ 12526 h 363576"/>
              <a:gd name="connsiteX5" fmla="*/ 538620 w 663880"/>
              <a:gd name="connsiteY5" fmla="*/ 0 h 363576"/>
              <a:gd name="connsiteX6" fmla="*/ 538620 w 663880"/>
              <a:gd name="connsiteY6" fmla="*/ 87682 h 363576"/>
              <a:gd name="connsiteX7" fmla="*/ 375781 w 663880"/>
              <a:gd name="connsiteY7" fmla="*/ 200417 h 363576"/>
              <a:gd name="connsiteX8" fmla="*/ 212943 w 663880"/>
              <a:gd name="connsiteY8" fmla="*/ 263047 h 363576"/>
              <a:gd name="connsiteX9" fmla="*/ 137787 w 663880"/>
              <a:gd name="connsiteY9" fmla="*/ 313151 h 363576"/>
              <a:gd name="connsiteX10" fmla="*/ 125261 w 663880"/>
              <a:gd name="connsiteY10" fmla="*/ 363255 h 363576"/>
              <a:gd name="connsiteX11" fmla="*/ 663880 w 663880"/>
              <a:gd name="connsiteY11" fmla="*/ 288099 h 363576"/>
              <a:gd name="connsiteX0" fmla="*/ 0 w 663880"/>
              <a:gd name="connsiteY0" fmla="*/ 100208 h 363576"/>
              <a:gd name="connsiteX1" fmla="*/ 150313 w 663880"/>
              <a:gd name="connsiteY1" fmla="*/ 87682 h 363576"/>
              <a:gd name="connsiteX2" fmla="*/ 275573 w 663880"/>
              <a:gd name="connsiteY2" fmla="*/ 62630 h 363576"/>
              <a:gd name="connsiteX3" fmla="*/ 313151 w 663880"/>
              <a:gd name="connsiteY3" fmla="*/ 37578 h 363576"/>
              <a:gd name="connsiteX4" fmla="*/ 463463 w 663880"/>
              <a:gd name="connsiteY4" fmla="*/ 12526 h 363576"/>
              <a:gd name="connsiteX5" fmla="*/ 538620 w 663880"/>
              <a:gd name="connsiteY5" fmla="*/ 0 h 363576"/>
              <a:gd name="connsiteX6" fmla="*/ 538620 w 663880"/>
              <a:gd name="connsiteY6" fmla="*/ 87682 h 363576"/>
              <a:gd name="connsiteX7" fmla="*/ 212943 w 663880"/>
              <a:gd name="connsiteY7" fmla="*/ 263047 h 363576"/>
              <a:gd name="connsiteX8" fmla="*/ 137787 w 663880"/>
              <a:gd name="connsiteY8" fmla="*/ 313151 h 363576"/>
              <a:gd name="connsiteX9" fmla="*/ 125261 w 663880"/>
              <a:gd name="connsiteY9" fmla="*/ 363255 h 363576"/>
              <a:gd name="connsiteX10" fmla="*/ 663880 w 663880"/>
              <a:gd name="connsiteY10" fmla="*/ 288099 h 363576"/>
              <a:gd name="connsiteX0" fmla="*/ 0 w 663880"/>
              <a:gd name="connsiteY0" fmla="*/ 100208 h 364204"/>
              <a:gd name="connsiteX1" fmla="*/ 150313 w 663880"/>
              <a:gd name="connsiteY1" fmla="*/ 87682 h 364204"/>
              <a:gd name="connsiteX2" fmla="*/ 275573 w 663880"/>
              <a:gd name="connsiteY2" fmla="*/ 62630 h 364204"/>
              <a:gd name="connsiteX3" fmla="*/ 313151 w 663880"/>
              <a:gd name="connsiteY3" fmla="*/ 37578 h 364204"/>
              <a:gd name="connsiteX4" fmla="*/ 463463 w 663880"/>
              <a:gd name="connsiteY4" fmla="*/ 12526 h 364204"/>
              <a:gd name="connsiteX5" fmla="*/ 538620 w 663880"/>
              <a:gd name="connsiteY5" fmla="*/ 0 h 364204"/>
              <a:gd name="connsiteX6" fmla="*/ 538620 w 663880"/>
              <a:gd name="connsiteY6" fmla="*/ 87682 h 364204"/>
              <a:gd name="connsiteX7" fmla="*/ 137787 w 663880"/>
              <a:gd name="connsiteY7" fmla="*/ 313151 h 364204"/>
              <a:gd name="connsiteX8" fmla="*/ 125261 w 663880"/>
              <a:gd name="connsiteY8" fmla="*/ 363255 h 364204"/>
              <a:gd name="connsiteX9" fmla="*/ 663880 w 663880"/>
              <a:gd name="connsiteY9" fmla="*/ 288099 h 364204"/>
              <a:gd name="connsiteX0" fmla="*/ 0 w 663880"/>
              <a:gd name="connsiteY0" fmla="*/ 100208 h 370447"/>
              <a:gd name="connsiteX1" fmla="*/ 150313 w 663880"/>
              <a:gd name="connsiteY1" fmla="*/ 87682 h 370447"/>
              <a:gd name="connsiteX2" fmla="*/ 275573 w 663880"/>
              <a:gd name="connsiteY2" fmla="*/ 62630 h 370447"/>
              <a:gd name="connsiteX3" fmla="*/ 313151 w 663880"/>
              <a:gd name="connsiteY3" fmla="*/ 37578 h 370447"/>
              <a:gd name="connsiteX4" fmla="*/ 463463 w 663880"/>
              <a:gd name="connsiteY4" fmla="*/ 12526 h 370447"/>
              <a:gd name="connsiteX5" fmla="*/ 538620 w 663880"/>
              <a:gd name="connsiteY5" fmla="*/ 0 h 370447"/>
              <a:gd name="connsiteX6" fmla="*/ 538620 w 663880"/>
              <a:gd name="connsiteY6" fmla="*/ 87682 h 370447"/>
              <a:gd name="connsiteX7" fmla="*/ 125261 w 663880"/>
              <a:gd name="connsiteY7" fmla="*/ 363255 h 370447"/>
              <a:gd name="connsiteX8" fmla="*/ 663880 w 663880"/>
              <a:gd name="connsiteY8" fmla="*/ 288099 h 370447"/>
              <a:gd name="connsiteX0" fmla="*/ 0 w 663880"/>
              <a:gd name="connsiteY0" fmla="*/ 100208 h 295985"/>
              <a:gd name="connsiteX1" fmla="*/ 150313 w 663880"/>
              <a:gd name="connsiteY1" fmla="*/ 87682 h 295985"/>
              <a:gd name="connsiteX2" fmla="*/ 275573 w 663880"/>
              <a:gd name="connsiteY2" fmla="*/ 62630 h 295985"/>
              <a:gd name="connsiteX3" fmla="*/ 313151 w 663880"/>
              <a:gd name="connsiteY3" fmla="*/ 37578 h 295985"/>
              <a:gd name="connsiteX4" fmla="*/ 463463 w 663880"/>
              <a:gd name="connsiteY4" fmla="*/ 12526 h 295985"/>
              <a:gd name="connsiteX5" fmla="*/ 538620 w 663880"/>
              <a:gd name="connsiteY5" fmla="*/ 0 h 295985"/>
              <a:gd name="connsiteX6" fmla="*/ 538620 w 663880"/>
              <a:gd name="connsiteY6" fmla="*/ 87682 h 295985"/>
              <a:gd name="connsiteX7" fmla="*/ 125261 w 663880"/>
              <a:gd name="connsiteY7" fmla="*/ 263047 h 295985"/>
              <a:gd name="connsiteX8" fmla="*/ 663880 w 663880"/>
              <a:gd name="connsiteY8" fmla="*/ 288099 h 295985"/>
              <a:gd name="connsiteX0" fmla="*/ 0 w 663880"/>
              <a:gd name="connsiteY0" fmla="*/ 100208 h 344940"/>
              <a:gd name="connsiteX1" fmla="*/ 150313 w 663880"/>
              <a:gd name="connsiteY1" fmla="*/ 87682 h 344940"/>
              <a:gd name="connsiteX2" fmla="*/ 275573 w 663880"/>
              <a:gd name="connsiteY2" fmla="*/ 62630 h 344940"/>
              <a:gd name="connsiteX3" fmla="*/ 313151 w 663880"/>
              <a:gd name="connsiteY3" fmla="*/ 37578 h 344940"/>
              <a:gd name="connsiteX4" fmla="*/ 463463 w 663880"/>
              <a:gd name="connsiteY4" fmla="*/ 12526 h 344940"/>
              <a:gd name="connsiteX5" fmla="*/ 538620 w 663880"/>
              <a:gd name="connsiteY5" fmla="*/ 0 h 344940"/>
              <a:gd name="connsiteX6" fmla="*/ 538620 w 663880"/>
              <a:gd name="connsiteY6" fmla="*/ 87682 h 344940"/>
              <a:gd name="connsiteX7" fmla="*/ 125261 w 663880"/>
              <a:gd name="connsiteY7" fmla="*/ 263047 h 344940"/>
              <a:gd name="connsiteX8" fmla="*/ 663880 w 663880"/>
              <a:gd name="connsiteY8" fmla="*/ 288099 h 344940"/>
              <a:gd name="connsiteX0" fmla="*/ 0 w 663880"/>
              <a:gd name="connsiteY0" fmla="*/ 100208 h 343177"/>
              <a:gd name="connsiteX1" fmla="*/ 150313 w 663880"/>
              <a:gd name="connsiteY1" fmla="*/ 87682 h 343177"/>
              <a:gd name="connsiteX2" fmla="*/ 275573 w 663880"/>
              <a:gd name="connsiteY2" fmla="*/ 62630 h 343177"/>
              <a:gd name="connsiteX3" fmla="*/ 313151 w 663880"/>
              <a:gd name="connsiteY3" fmla="*/ 37578 h 343177"/>
              <a:gd name="connsiteX4" fmla="*/ 463463 w 663880"/>
              <a:gd name="connsiteY4" fmla="*/ 12526 h 343177"/>
              <a:gd name="connsiteX5" fmla="*/ 538620 w 663880"/>
              <a:gd name="connsiteY5" fmla="*/ 0 h 343177"/>
              <a:gd name="connsiteX6" fmla="*/ 538620 w 663880"/>
              <a:gd name="connsiteY6" fmla="*/ 87682 h 343177"/>
              <a:gd name="connsiteX7" fmla="*/ 125261 w 663880"/>
              <a:gd name="connsiteY7" fmla="*/ 263047 h 343177"/>
              <a:gd name="connsiteX8" fmla="*/ 663880 w 663880"/>
              <a:gd name="connsiteY8" fmla="*/ 288099 h 343177"/>
              <a:gd name="connsiteX0" fmla="*/ 0 w 663880"/>
              <a:gd name="connsiteY0" fmla="*/ 87682 h 330651"/>
              <a:gd name="connsiteX1" fmla="*/ 150313 w 663880"/>
              <a:gd name="connsiteY1" fmla="*/ 75156 h 330651"/>
              <a:gd name="connsiteX2" fmla="*/ 275573 w 663880"/>
              <a:gd name="connsiteY2" fmla="*/ 50104 h 330651"/>
              <a:gd name="connsiteX3" fmla="*/ 313151 w 663880"/>
              <a:gd name="connsiteY3" fmla="*/ 25052 h 330651"/>
              <a:gd name="connsiteX4" fmla="*/ 463463 w 663880"/>
              <a:gd name="connsiteY4" fmla="*/ 0 h 330651"/>
              <a:gd name="connsiteX5" fmla="*/ 538620 w 663880"/>
              <a:gd name="connsiteY5" fmla="*/ 75156 h 330651"/>
              <a:gd name="connsiteX6" fmla="*/ 125261 w 663880"/>
              <a:gd name="connsiteY6" fmla="*/ 250521 h 330651"/>
              <a:gd name="connsiteX7" fmla="*/ 663880 w 663880"/>
              <a:gd name="connsiteY7" fmla="*/ 275573 h 330651"/>
              <a:gd name="connsiteX0" fmla="*/ 0 w 663880"/>
              <a:gd name="connsiteY0" fmla="*/ 87974 h 330943"/>
              <a:gd name="connsiteX1" fmla="*/ 150313 w 663880"/>
              <a:gd name="connsiteY1" fmla="*/ 75448 h 330943"/>
              <a:gd name="connsiteX2" fmla="*/ 275573 w 663880"/>
              <a:gd name="connsiteY2" fmla="*/ 50396 h 330943"/>
              <a:gd name="connsiteX3" fmla="*/ 463463 w 663880"/>
              <a:gd name="connsiteY3" fmla="*/ 292 h 330943"/>
              <a:gd name="connsiteX4" fmla="*/ 538620 w 663880"/>
              <a:gd name="connsiteY4" fmla="*/ 75448 h 330943"/>
              <a:gd name="connsiteX5" fmla="*/ 125261 w 663880"/>
              <a:gd name="connsiteY5" fmla="*/ 250813 h 330943"/>
              <a:gd name="connsiteX6" fmla="*/ 663880 w 663880"/>
              <a:gd name="connsiteY6" fmla="*/ 275865 h 330943"/>
              <a:gd name="connsiteX0" fmla="*/ 0 w 663880"/>
              <a:gd name="connsiteY0" fmla="*/ 87988 h 330957"/>
              <a:gd name="connsiteX1" fmla="*/ 275573 w 663880"/>
              <a:gd name="connsiteY1" fmla="*/ 50410 h 330957"/>
              <a:gd name="connsiteX2" fmla="*/ 463463 w 663880"/>
              <a:gd name="connsiteY2" fmla="*/ 306 h 330957"/>
              <a:gd name="connsiteX3" fmla="*/ 538620 w 663880"/>
              <a:gd name="connsiteY3" fmla="*/ 75462 h 330957"/>
              <a:gd name="connsiteX4" fmla="*/ 125261 w 663880"/>
              <a:gd name="connsiteY4" fmla="*/ 250827 h 330957"/>
              <a:gd name="connsiteX5" fmla="*/ 663880 w 663880"/>
              <a:gd name="connsiteY5" fmla="*/ 275879 h 330957"/>
              <a:gd name="connsiteX0" fmla="*/ 0 w 663880"/>
              <a:gd name="connsiteY0" fmla="*/ 87743 h 330712"/>
              <a:gd name="connsiteX1" fmla="*/ 463463 w 663880"/>
              <a:gd name="connsiteY1" fmla="*/ 61 h 330712"/>
              <a:gd name="connsiteX2" fmla="*/ 538620 w 663880"/>
              <a:gd name="connsiteY2" fmla="*/ 75217 h 330712"/>
              <a:gd name="connsiteX3" fmla="*/ 125261 w 663880"/>
              <a:gd name="connsiteY3" fmla="*/ 250582 h 330712"/>
              <a:gd name="connsiteX4" fmla="*/ 663880 w 663880"/>
              <a:gd name="connsiteY4" fmla="*/ 275634 h 330712"/>
              <a:gd name="connsiteX0" fmla="*/ 0 w 663880"/>
              <a:gd name="connsiteY0" fmla="*/ 22414 h 265383"/>
              <a:gd name="connsiteX1" fmla="*/ 538620 w 663880"/>
              <a:gd name="connsiteY1" fmla="*/ 9888 h 265383"/>
              <a:gd name="connsiteX2" fmla="*/ 125261 w 663880"/>
              <a:gd name="connsiteY2" fmla="*/ 185253 h 265383"/>
              <a:gd name="connsiteX3" fmla="*/ 663880 w 663880"/>
              <a:gd name="connsiteY3" fmla="*/ 210305 h 265383"/>
              <a:gd name="connsiteX0" fmla="*/ 0 w 663880"/>
              <a:gd name="connsiteY0" fmla="*/ 66581 h 309550"/>
              <a:gd name="connsiteX1" fmla="*/ 538620 w 663880"/>
              <a:gd name="connsiteY1" fmla="*/ 54055 h 309550"/>
              <a:gd name="connsiteX2" fmla="*/ 125261 w 663880"/>
              <a:gd name="connsiteY2" fmla="*/ 229420 h 309550"/>
              <a:gd name="connsiteX3" fmla="*/ 663880 w 663880"/>
              <a:gd name="connsiteY3" fmla="*/ 254472 h 309550"/>
              <a:gd name="connsiteX0" fmla="*/ 0 w 663880"/>
              <a:gd name="connsiteY0" fmla="*/ 66692 h 309661"/>
              <a:gd name="connsiteX1" fmla="*/ 538620 w 663880"/>
              <a:gd name="connsiteY1" fmla="*/ 54166 h 309661"/>
              <a:gd name="connsiteX2" fmla="*/ 125261 w 663880"/>
              <a:gd name="connsiteY2" fmla="*/ 229531 h 309661"/>
              <a:gd name="connsiteX3" fmla="*/ 663880 w 663880"/>
              <a:gd name="connsiteY3" fmla="*/ 254583 h 309661"/>
              <a:gd name="connsiteX0" fmla="*/ 0 w 538629"/>
              <a:gd name="connsiteY0" fmla="*/ 66692 h 241827"/>
              <a:gd name="connsiteX1" fmla="*/ 538620 w 538629"/>
              <a:gd name="connsiteY1" fmla="*/ 54166 h 241827"/>
              <a:gd name="connsiteX2" fmla="*/ 125261 w 538629"/>
              <a:gd name="connsiteY2" fmla="*/ 229531 h 241827"/>
              <a:gd name="connsiteX3" fmla="*/ 526094 w 538629"/>
              <a:gd name="connsiteY3" fmla="*/ 217005 h 241827"/>
              <a:gd name="connsiteX0" fmla="*/ 62642 w 413689"/>
              <a:gd name="connsiteY0" fmla="*/ 2088 h 214801"/>
              <a:gd name="connsiteX1" fmla="*/ 413371 w 413689"/>
              <a:gd name="connsiteY1" fmla="*/ 27140 h 214801"/>
              <a:gd name="connsiteX2" fmla="*/ 12 w 413689"/>
              <a:gd name="connsiteY2" fmla="*/ 202505 h 214801"/>
              <a:gd name="connsiteX3" fmla="*/ 400845 w 413689"/>
              <a:gd name="connsiteY3" fmla="*/ 189979 h 214801"/>
              <a:gd name="connsiteX0" fmla="*/ 0 w 351128"/>
              <a:gd name="connsiteY0" fmla="*/ 1658 h 205877"/>
              <a:gd name="connsiteX1" fmla="*/ 350729 w 351128"/>
              <a:gd name="connsiteY1" fmla="*/ 26710 h 205877"/>
              <a:gd name="connsiteX2" fmla="*/ 75156 w 351128"/>
              <a:gd name="connsiteY2" fmla="*/ 189549 h 205877"/>
              <a:gd name="connsiteX3" fmla="*/ 338203 w 351128"/>
              <a:gd name="connsiteY3" fmla="*/ 189549 h 205877"/>
              <a:gd name="connsiteX0" fmla="*/ 0 w 325858"/>
              <a:gd name="connsiteY0" fmla="*/ 31516 h 185631"/>
              <a:gd name="connsiteX1" fmla="*/ 325677 w 325858"/>
              <a:gd name="connsiteY1" fmla="*/ 6464 h 185631"/>
              <a:gd name="connsiteX2" fmla="*/ 50104 w 325858"/>
              <a:gd name="connsiteY2" fmla="*/ 169303 h 185631"/>
              <a:gd name="connsiteX3" fmla="*/ 313151 w 325858"/>
              <a:gd name="connsiteY3" fmla="*/ 169303 h 185631"/>
              <a:gd name="connsiteX0" fmla="*/ 0 w 325858"/>
              <a:gd name="connsiteY0" fmla="*/ 185 h 149583"/>
              <a:gd name="connsiteX1" fmla="*/ 325677 w 325858"/>
              <a:gd name="connsiteY1" fmla="*/ 46126 h 149583"/>
              <a:gd name="connsiteX2" fmla="*/ 50104 w 325858"/>
              <a:gd name="connsiteY2" fmla="*/ 137972 h 149583"/>
              <a:gd name="connsiteX3" fmla="*/ 313151 w 325858"/>
              <a:gd name="connsiteY3" fmla="*/ 137972 h 149583"/>
              <a:gd name="connsiteX0" fmla="*/ 0 w 313339"/>
              <a:gd name="connsiteY0" fmla="*/ 2292 h 153649"/>
              <a:gd name="connsiteX1" fmla="*/ 313151 w 313339"/>
              <a:gd name="connsiteY1" fmla="*/ 17808 h 153649"/>
              <a:gd name="connsiteX2" fmla="*/ 50104 w 313339"/>
              <a:gd name="connsiteY2" fmla="*/ 140079 h 153649"/>
              <a:gd name="connsiteX3" fmla="*/ 313151 w 313339"/>
              <a:gd name="connsiteY3" fmla="*/ 140079 h 153649"/>
              <a:gd name="connsiteX0" fmla="*/ 0 w 351286"/>
              <a:gd name="connsiteY0" fmla="*/ 12870 h 143943"/>
              <a:gd name="connsiteX1" fmla="*/ 350729 w 351286"/>
              <a:gd name="connsiteY1" fmla="*/ 8102 h 143943"/>
              <a:gd name="connsiteX2" fmla="*/ 87682 w 351286"/>
              <a:gd name="connsiteY2" fmla="*/ 130373 h 143943"/>
              <a:gd name="connsiteX3" fmla="*/ 350729 w 351286"/>
              <a:gd name="connsiteY3" fmla="*/ 130373 h 143943"/>
              <a:gd name="connsiteX0" fmla="*/ 0 w 351286"/>
              <a:gd name="connsiteY0" fmla="*/ 453 h 129567"/>
              <a:gd name="connsiteX1" fmla="*/ 350729 w 351286"/>
              <a:gd name="connsiteY1" fmla="*/ 26112 h 129567"/>
              <a:gd name="connsiteX2" fmla="*/ 87682 w 351286"/>
              <a:gd name="connsiteY2" fmla="*/ 117956 h 129567"/>
              <a:gd name="connsiteX3" fmla="*/ 350729 w 351286"/>
              <a:gd name="connsiteY3" fmla="*/ 117956 h 129567"/>
              <a:gd name="connsiteX0" fmla="*/ 12526 w 263070"/>
              <a:gd name="connsiteY0" fmla="*/ 1201 h 120172"/>
              <a:gd name="connsiteX1" fmla="*/ 263047 w 263070"/>
              <a:gd name="connsiteY1" fmla="*/ 16717 h 120172"/>
              <a:gd name="connsiteX2" fmla="*/ 0 w 263070"/>
              <a:gd name="connsiteY2" fmla="*/ 108561 h 120172"/>
              <a:gd name="connsiteX3" fmla="*/ 263047 w 263070"/>
              <a:gd name="connsiteY3" fmla="*/ 108561 h 120172"/>
              <a:gd name="connsiteX0" fmla="*/ 0 w 273319"/>
              <a:gd name="connsiteY0" fmla="*/ 713 h 124296"/>
              <a:gd name="connsiteX1" fmla="*/ 273311 w 273319"/>
              <a:gd name="connsiteY1" fmla="*/ 20841 h 124296"/>
              <a:gd name="connsiteX2" fmla="*/ 10264 w 273319"/>
              <a:gd name="connsiteY2" fmla="*/ 112685 h 124296"/>
              <a:gd name="connsiteX3" fmla="*/ 273311 w 273319"/>
              <a:gd name="connsiteY3" fmla="*/ 112685 h 124296"/>
              <a:gd name="connsiteX0" fmla="*/ 0 w 276160"/>
              <a:gd name="connsiteY0" fmla="*/ 713 h 132029"/>
              <a:gd name="connsiteX1" fmla="*/ 273311 w 276160"/>
              <a:gd name="connsiteY1" fmla="*/ 20841 h 132029"/>
              <a:gd name="connsiteX2" fmla="*/ 10264 w 276160"/>
              <a:gd name="connsiteY2" fmla="*/ 112685 h 132029"/>
              <a:gd name="connsiteX3" fmla="*/ 276160 w 276160"/>
              <a:gd name="connsiteY3" fmla="*/ 124217 h 132029"/>
              <a:gd name="connsiteX0" fmla="*/ 0 w 276160"/>
              <a:gd name="connsiteY0" fmla="*/ 713 h 126924"/>
              <a:gd name="connsiteX1" fmla="*/ 273311 w 276160"/>
              <a:gd name="connsiteY1" fmla="*/ 20841 h 126924"/>
              <a:gd name="connsiteX2" fmla="*/ 10264 w 276160"/>
              <a:gd name="connsiteY2" fmla="*/ 112685 h 126924"/>
              <a:gd name="connsiteX3" fmla="*/ 276160 w 276160"/>
              <a:gd name="connsiteY3" fmla="*/ 124217 h 126924"/>
              <a:gd name="connsiteX0" fmla="*/ 0 w 276160"/>
              <a:gd name="connsiteY0" fmla="*/ 713 h 126925"/>
              <a:gd name="connsiteX1" fmla="*/ 273311 w 276160"/>
              <a:gd name="connsiteY1" fmla="*/ 20841 h 126925"/>
              <a:gd name="connsiteX2" fmla="*/ 10264 w 276160"/>
              <a:gd name="connsiteY2" fmla="*/ 112685 h 126925"/>
              <a:gd name="connsiteX3" fmla="*/ 276160 w 276160"/>
              <a:gd name="connsiteY3" fmla="*/ 124217 h 126925"/>
              <a:gd name="connsiteX0" fmla="*/ 0 w 276160"/>
              <a:gd name="connsiteY0" fmla="*/ 713 h 132606"/>
              <a:gd name="connsiteX1" fmla="*/ 273311 w 276160"/>
              <a:gd name="connsiteY1" fmla="*/ 20841 h 132606"/>
              <a:gd name="connsiteX2" fmla="*/ 10264 w 276160"/>
              <a:gd name="connsiteY2" fmla="*/ 112685 h 132606"/>
              <a:gd name="connsiteX3" fmla="*/ 276160 w 276160"/>
              <a:gd name="connsiteY3" fmla="*/ 124217 h 132606"/>
              <a:gd name="connsiteX0" fmla="*/ 0 w 276160"/>
              <a:gd name="connsiteY0" fmla="*/ 448 h 124722"/>
              <a:gd name="connsiteX1" fmla="*/ 273311 w 276160"/>
              <a:gd name="connsiteY1" fmla="*/ 20576 h 124722"/>
              <a:gd name="connsiteX2" fmla="*/ 10264 w 276160"/>
              <a:gd name="connsiteY2" fmla="*/ 82439 h 124722"/>
              <a:gd name="connsiteX3" fmla="*/ 276160 w 276160"/>
              <a:gd name="connsiteY3" fmla="*/ 123952 h 124722"/>
              <a:gd name="connsiteX0" fmla="*/ 0 w 276160"/>
              <a:gd name="connsiteY0" fmla="*/ 508 h 125449"/>
              <a:gd name="connsiteX1" fmla="*/ 273311 w 276160"/>
              <a:gd name="connsiteY1" fmla="*/ 20636 h 125449"/>
              <a:gd name="connsiteX2" fmla="*/ 13112 w 276160"/>
              <a:gd name="connsiteY2" fmla="*/ 91727 h 125449"/>
              <a:gd name="connsiteX3" fmla="*/ 276160 w 276160"/>
              <a:gd name="connsiteY3" fmla="*/ 124012 h 125449"/>
              <a:gd name="connsiteX0" fmla="*/ 0 w 276160"/>
              <a:gd name="connsiteY0" fmla="*/ 515 h 125456"/>
              <a:gd name="connsiteX1" fmla="*/ 273311 w 276160"/>
              <a:gd name="connsiteY1" fmla="*/ 20643 h 125456"/>
              <a:gd name="connsiteX2" fmla="*/ 13112 w 276160"/>
              <a:gd name="connsiteY2" fmla="*/ 91734 h 125456"/>
              <a:gd name="connsiteX3" fmla="*/ 276160 w 276160"/>
              <a:gd name="connsiteY3" fmla="*/ 124019 h 125456"/>
              <a:gd name="connsiteX0" fmla="*/ 0 w 276160"/>
              <a:gd name="connsiteY0" fmla="*/ 7052 h 131993"/>
              <a:gd name="connsiteX1" fmla="*/ 273311 w 276160"/>
              <a:gd name="connsiteY1" fmla="*/ 27180 h 131993"/>
              <a:gd name="connsiteX2" fmla="*/ 13112 w 276160"/>
              <a:gd name="connsiteY2" fmla="*/ 98271 h 131993"/>
              <a:gd name="connsiteX3" fmla="*/ 276160 w 276160"/>
              <a:gd name="connsiteY3" fmla="*/ 130556 h 131993"/>
              <a:gd name="connsiteX0" fmla="*/ 0 w 276160"/>
              <a:gd name="connsiteY0" fmla="*/ 884 h 124882"/>
              <a:gd name="connsiteX1" fmla="*/ 273311 w 276160"/>
              <a:gd name="connsiteY1" fmla="*/ 41769 h 124882"/>
              <a:gd name="connsiteX2" fmla="*/ 13112 w 276160"/>
              <a:gd name="connsiteY2" fmla="*/ 92103 h 124882"/>
              <a:gd name="connsiteX3" fmla="*/ 276160 w 276160"/>
              <a:gd name="connsiteY3" fmla="*/ 124388 h 124882"/>
              <a:gd name="connsiteX0" fmla="*/ 0 w 276160"/>
              <a:gd name="connsiteY0" fmla="*/ 884 h 126265"/>
              <a:gd name="connsiteX1" fmla="*/ 273311 w 276160"/>
              <a:gd name="connsiteY1" fmla="*/ 41769 h 126265"/>
              <a:gd name="connsiteX2" fmla="*/ 13112 w 276160"/>
              <a:gd name="connsiteY2" fmla="*/ 92103 h 126265"/>
              <a:gd name="connsiteX3" fmla="*/ 276160 w 276160"/>
              <a:gd name="connsiteY3" fmla="*/ 124388 h 126265"/>
              <a:gd name="connsiteX0" fmla="*/ 0 w 276160"/>
              <a:gd name="connsiteY0" fmla="*/ 884 h 126266"/>
              <a:gd name="connsiteX1" fmla="*/ 273311 w 276160"/>
              <a:gd name="connsiteY1" fmla="*/ 41769 h 126266"/>
              <a:gd name="connsiteX2" fmla="*/ 13112 w 276160"/>
              <a:gd name="connsiteY2" fmla="*/ 92103 h 126266"/>
              <a:gd name="connsiteX3" fmla="*/ 276160 w 276160"/>
              <a:gd name="connsiteY3" fmla="*/ 124388 h 12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160" h="126266">
                <a:moveTo>
                  <a:pt x="0" y="884"/>
                </a:moveTo>
                <a:cubicBezTo>
                  <a:pt x="112212" y="-1725"/>
                  <a:pt x="273594" y="-1265"/>
                  <a:pt x="273311" y="41769"/>
                </a:cubicBezTo>
                <a:cubicBezTo>
                  <a:pt x="273074" y="77737"/>
                  <a:pt x="12934" y="55264"/>
                  <a:pt x="13112" y="92103"/>
                </a:cubicBezTo>
                <a:cubicBezTo>
                  <a:pt x="13290" y="128942"/>
                  <a:pt x="163948" y="128513"/>
                  <a:pt x="276160" y="124388"/>
                </a:cubicBezTo>
              </a:path>
            </a:pathLst>
          </a:custGeom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7177412" y="4793489"/>
            <a:ext cx="136533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8329809" y="4802035"/>
            <a:ext cx="0" cy="4572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841290" y="4424536"/>
            <a:ext cx="951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46AD"/>
                </a:solidFill>
              </a:rPr>
              <a:t>AHK991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8279692" y="4687578"/>
            <a:ext cx="100208" cy="100208"/>
          </a:xfrm>
          <a:prstGeom prst="ellipse">
            <a:avLst/>
          </a:prstGeom>
          <a:solidFill>
            <a:srgbClr val="0046A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581BCCC-FFE2-4456-A81B-BCB466BA87EE}"/>
              </a:ext>
            </a:extLst>
          </p:cNvPr>
          <p:cNvSpPr/>
          <p:nvPr/>
        </p:nvSpPr>
        <p:spPr>
          <a:xfrm>
            <a:off x="558931" y="1048509"/>
            <a:ext cx="4572000" cy="144039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200"/>
              </a:spcBef>
              <a:buFontTx/>
              <a:buChar char="•"/>
              <a:defRPr/>
            </a:pPr>
            <a:r>
              <a:rPr lang="en-US" sz="2400" dirty="0"/>
              <a:t>AD-Series</a:t>
            </a:r>
          </a:p>
          <a:p>
            <a:pPr marL="515938" lvl="1" indent="-28733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b="0" dirty="0"/>
              <a:t>4.5 – 30V supply </a:t>
            </a:r>
          </a:p>
          <a:p>
            <a:pPr marL="515938" lvl="1" indent="-28733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b="0" dirty="0"/>
              <a:t>Precise operate points</a:t>
            </a:r>
          </a:p>
          <a:p>
            <a:pPr marL="515938" lvl="1" indent="-28733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b="0" dirty="0"/>
              <a:t>Excellent temperature stability</a:t>
            </a:r>
          </a:p>
        </p:txBody>
      </p:sp>
    </p:spTree>
    <p:extLst>
      <p:ext uri="{BB962C8B-B14F-4D97-AF65-F5344CB8AC3E}">
        <p14:creationId xmlns:p14="http://schemas.microsoft.com/office/powerpoint/2010/main" val="2915365705"/>
      </p:ext>
    </p:extLst>
  </p:cSld>
  <p:clrMapOvr>
    <a:masterClrMapping/>
  </p:clrMapOvr>
  <p:transition>
    <p:zoom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xmlns="" id="{F81708E5-79FA-41B6-8512-F7BD2AEF22F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86200" y="2252663"/>
            <a:ext cx="5145088" cy="3903662"/>
            <a:chOff x="2448" y="1419"/>
            <a:chExt cx="3241" cy="2459"/>
          </a:xfrm>
        </p:grpSpPr>
        <p:sp>
          <p:nvSpPr>
            <p:cNvPr id="600156" name="Line 170">
              <a:extLst>
                <a:ext uri="{FF2B5EF4-FFF2-40B4-BE49-F238E27FC236}">
                  <a16:creationId xmlns:a16="http://schemas.microsoft.com/office/drawing/2014/main" xmlns="" id="{608FA5C4-FCBC-4643-8A78-B1CC9D5100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2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xmlns="" id="{0015C582-0EC7-4DBB-86C9-4022C9BAEAF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48" y="1419"/>
              <a:ext cx="3241" cy="2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xmlns="" id="{A4723686-CF17-4FA4-B493-4CE4A7E7F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6" y="1634"/>
              <a:ext cx="2540" cy="18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xmlns="" id="{7928BF7E-84FF-49D2-B095-4F6402E0B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" y="2166"/>
              <a:ext cx="264" cy="41"/>
            </a:xfrm>
            <a:prstGeom prst="rect">
              <a:avLst/>
            </a:prstGeom>
            <a:solidFill>
              <a:srgbClr val="0000FF"/>
            </a:solidFill>
            <a:ln w="793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xmlns="" id="{5ABFE07C-8C26-42CE-997D-93B0941FE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4" y="2001"/>
              <a:ext cx="178" cy="42"/>
            </a:xfrm>
            <a:prstGeom prst="rect">
              <a:avLst/>
            </a:prstGeom>
            <a:solidFill>
              <a:srgbClr val="0000FF"/>
            </a:solidFill>
            <a:ln w="793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xmlns="" id="{6B6A2C08-0B53-4D56-828A-B6621A493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0" y="3005"/>
              <a:ext cx="591" cy="42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xmlns="" id="{0CA20C11-E9A5-437C-BF77-C9F2F3F0E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244"/>
              <a:ext cx="590" cy="41"/>
            </a:xfrm>
            <a:prstGeom prst="rect">
              <a:avLst/>
            </a:prstGeom>
            <a:solidFill>
              <a:srgbClr val="0000FF"/>
            </a:solidFill>
            <a:ln w="793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xmlns="" id="{742FFE1D-1D43-4D99-BD93-D78336088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9" y="3005"/>
              <a:ext cx="460" cy="42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xmlns="" id="{CB85F7FB-E7E9-4981-B0D5-16ED7F30E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4" y="3239"/>
              <a:ext cx="178" cy="41"/>
            </a:xfrm>
            <a:prstGeom prst="rect">
              <a:avLst/>
            </a:prstGeom>
            <a:solidFill>
              <a:srgbClr val="000000"/>
            </a:solidFill>
            <a:ln w="793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12">
              <a:extLst>
                <a:ext uri="{FF2B5EF4-FFF2-40B4-BE49-F238E27FC236}">
                  <a16:creationId xmlns:a16="http://schemas.microsoft.com/office/drawing/2014/main" xmlns="" id="{476A0FAC-28DC-4958-84FD-BBCB7FA20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" y="3252"/>
              <a:ext cx="282" cy="42"/>
            </a:xfrm>
            <a:prstGeom prst="rect">
              <a:avLst/>
            </a:prstGeom>
            <a:solidFill>
              <a:srgbClr val="000000"/>
            </a:solidFill>
            <a:ln w="793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13">
              <a:extLst>
                <a:ext uri="{FF2B5EF4-FFF2-40B4-BE49-F238E27FC236}">
                  <a16:creationId xmlns:a16="http://schemas.microsoft.com/office/drawing/2014/main" xmlns="" id="{290456AE-7FC0-4C7B-A000-CE3C394D22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56" y="1634"/>
              <a:ext cx="0" cy="1814"/>
            </a:xfrm>
            <a:prstGeom prst="line">
              <a:avLst/>
            </a:prstGeom>
            <a:noFill/>
            <a:ln w="7938" cap="sq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14">
              <a:extLst>
                <a:ext uri="{FF2B5EF4-FFF2-40B4-BE49-F238E27FC236}">
                  <a16:creationId xmlns:a16="http://schemas.microsoft.com/office/drawing/2014/main" xmlns="" id="{A36E935B-573A-4371-98E1-30484E3B73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3448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15">
              <a:extLst>
                <a:ext uri="{FF2B5EF4-FFF2-40B4-BE49-F238E27FC236}">
                  <a16:creationId xmlns:a16="http://schemas.microsoft.com/office/drawing/2014/main" xmlns="" id="{22994664-F1A1-4253-ABD9-9C6E41D4C2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3415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16">
              <a:extLst>
                <a:ext uri="{FF2B5EF4-FFF2-40B4-BE49-F238E27FC236}">
                  <a16:creationId xmlns:a16="http://schemas.microsoft.com/office/drawing/2014/main" xmlns="" id="{25BA0D29-21D1-43FF-9525-F8F39613EE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3387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4" name="Line 17">
              <a:extLst>
                <a:ext uri="{FF2B5EF4-FFF2-40B4-BE49-F238E27FC236}">
                  <a16:creationId xmlns:a16="http://schemas.microsoft.com/office/drawing/2014/main" xmlns="" id="{A4BF410A-5734-454B-A643-608DD46CFA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3362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5" name="Line 18">
              <a:extLst>
                <a:ext uri="{FF2B5EF4-FFF2-40B4-BE49-F238E27FC236}">
                  <a16:creationId xmlns:a16="http://schemas.microsoft.com/office/drawing/2014/main" xmlns="" id="{432DA4BF-0C0C-4F62-964D-EAEB566BA9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3340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7" name="Line 19">
              <a:extLst>
                <a:ext uri="{FF2B5EF4-FFF2-40B4-BE49-F238E27FC236}">
                  <a16:creationId xmlns:a16="http://schemas.microsoft.com/office/drawing/2014/main" xmlns="" id="{9DC34D55-38D2-4B9D-8024-B414EA8A4C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3194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8" name="Line 20">
              <a:extLst>
                <a:ext uri="{FF2B5EF4-FFF2-40B4-BE49-F238E27FC236}">
                  <a16:creationId xmlns:a16="http://schemas.microsoft.com/office/drawing/2014/main" xmlns="" id="{666E29F4-A41F-4676-9C1C-02C040E75F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3120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9" name="Line 21">
              <a:extLst>
                <a:ext uri="{FF2B5EF4-FFF2-40B4-BE49-F238E27FC236}">
                  <a16:creationId xmlns:a16="http://schemas.microsoft.com/office/drawing/2014/main" xmlns="" id="{EBD82239-8ABA-48FB-ABC4-A5BAD289BC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3067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0" name="Line 22">
              <a:extLst>
                <a:ext uri="{FF2B5EF4-FFF2-40B4-BE49-F238E27FC236}">
                  <a16:creationId xmlns:a16="http://schemas.microsoft.com/office/drawing/2014/main" xmlns="" id="{8798520D-88F7-499E-B438-F285051D53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3027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1" name="Line 23">
              <a:extLst>
                <a:ext uri="{FF2B5EF4-FFF2-40B4-BE49-F238E27FC236}">
                  <a16:creationId xmlns:a16="http://schemas.microsoft.com/office/drawing/2014/main" xmlns="" id="{4666690F-2C0A-4D95-B80C-A41393EE6C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2993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2" name="Line 24">
              <a:extLst>
                <a:ext uri="{FF2B5EF4-FFF2-40B4-BE49-F238E27FC236}">
                  <a16:creationId xmlns:a16="http://schemas.microsoft.com/office/drawing/2014/main" xmlns="" id="{D194D5AD-E3F4-45BC-B186-DDD24661B3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2965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3" name="Line 25">
              <a:extLst>
                <a:ext uri="{FF2B5EF4-FFF2-40B4-BE49-F238E27FC236}">
                  <a16:creationId xmlns:a16="http://schemas.microsoft.com/office/drawing/2014/main" xmlns="" id="{79E870AE-02AC-48FF-9936-06B0312632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2940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4" name="Line 26">
              <a:extLst>
                <a:ext uri="{FF2B5EF4-FFF2-40B4-BE49-F238E27FC236}">
                  <a16:creationId xmlns:a16="http://schemas.microsoft.com/office/drawing/2014/main" xmlns="" id="{FF65EA7F-8D5E-4EC0-8D39-1FF0F75C09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2919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5" name="Line 27">
              <a:extLst>
                <a:ext uri="{FF2B5EF4-FFF2-40B4-BE49-F238E27FC236}">
                  <a16:creationId xmlns:a16="http://schemas.microsoft.com/office/drawing/2014/main" xmlns="" id="{2025038D-CFC2-421A-B4E2-4F3C8F5E1E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2772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6" name="Line 28">
              <a:extLst>
                <a:ext uri="{FF2B5EF4-FFF2-40B4-BE49-F238E27FC236}">
                  <a16:creationId xmlns:a16="http://schemas.microsoft.com/office/drawing/2014/main" xmlns="" id="{F3AAFCA2-96CB-4181-80DA-280182B980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2698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7" name="Line 29">
              <a:extLst>
                <a:ext uri="{FF2B5EF4-FFF2-40B4-BE49-F238E27FC236}">
                  <a16:creationId xmlns:a16="http://schemas.microsoft.com/office/drawing/2014/main" xmlns="" id="{4AA741FF-7D57-4D67-93C5-F756A8801D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2645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8" name="Line 30">
              <a:extLst>
                <a:ext uri="{FF2B5EF4-FFF2-40B4-BE49-F238E27FC236}">
                  <a16:creationId xmlns:a16="http://schemas.microsoft.com/office/drawing/2014/main" xmlns="" id="{29F759CD-DEA0-4AE3-B252-A2E1A8893D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2605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9" name="Line 31">
              <a:extLst>
                <a:ext uri="{FF2B5EF4-FFF2-40B4-BE49-F238E27FC236}">
                  <a16:creationId xmlns:a16="http://schemas.microsoft.com/office/drawing/2014/main" xmlns="" id="{AB794184-4D12-42C9-9198-9684B6B7F6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2571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0" name="Line 32">
              <a:extLst>
                <a:ext uri="{FF2B5EF4-FFF2-40B4-BE49-F238E27FC236}">
                  <a16:creationId xmlns:a16="http://schemas.microsoft.com/office/drawing/2014/main" xmlns="" id="{8BE0F302-B71A-4943-8B08-A19D97ED34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2543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1" name="Line 33">
              <a:extLst>
                <a:ext uri="{FF2B5EF4-FFF2-40B4-BE49-F238E27FC236}">
                  <a16:creationId xmlns:a16="http://schemas.microsoft.com/office/drawing/2014/main" xmlns="" id="{149ACC5F-FFF2-4701-A172-1EF52EBF7B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2518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2" name="Line 34">
              <a:extLst>
                <a:ext uri="{FF2B5EF4-FFF2-40B4-BE49-F238E27FC236}">
                  <a16:creationId xmlns:a16="http://schemas.microsoft.com/office/drawing/2014/main" xmlns="" id="{01088416-EDA2-4214-B61E-AF2E3735F5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2497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3" name="Line 35">
              <a:extLst>
                <a:ext uri="{FF2B5EF4-FFF2-40B4-BE49-F238E27FC236}">
                  <a16:creationId xmlns:a16="http://schemas.microsoft.com/office/drawing/2014/main" xmlns="" id="{7F0282A3-7447-497E-900D-4A76EC3A32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2350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4" name="Line 36">
              <a:extLst>
                <a:ext uri="{FF2B5EF4-FFF2-40B4-BE49-F238E27FC236}">
                  <a16:creationId xmlns:a16="http://schemas.microsoft.com/office/drawing/2014/main" xmlns="" id="{EC7D3B6C-332C-4EA8-AE09-3717192D75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2276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5" name="Line 37">
              <a:extLst>
                <a:ext uri="{FF2B5EF4-FFF2-40B4-BE49-F238E27FC236}">
                  <a16:creationId xmlns:a16="http://schemas.microsoft.com/office/drawing/2014/main" xmlns="" id="{E37041F2-1428-40B0-8A7E-21DA93537F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2224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6" name="Line 38">
              <a:extLst>
                <a:ext uri="{FF2B5EF4-FFF2-40B4-BE49-F238E27FC236}">
                  <a16:creationId xmlns:a16="http://schemas.microsoft.com/office/drawing/2014/main" xmlns="" id="{215DA4FA-E0B8-4D06-8E17-38E1062F57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2182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7" name="Line 39">
              <a:extLst>
                <a:ext uri="{FF2B5EF4-FFF2-40B4-BE49-F238E27FC236}">
                  <a16:creationId xmlns:a16="http://schemas.microsoft.com/office/drawing/2014/main" xmlns="" id="{372A1B64-1C3B-489D-8BFD-F1223CD907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2149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8" name="Line 40">
              <a:extLst>
                <a:ext uri="{FF2B5EF4-FFF2-40B4-BE49-F238E27FC236}">
                  <a16:creationId xmlns:a16="http://schemas.microsoft.com/office/drawing/2014/main" xmlns="" id="{4B0319F5-86E5-45D7-9BEC-227EEF9303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2121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9" name="Line 41">
              <a:extLst>
                <a:ext uri="{FF2B5EF4-FFF2-40B4-BE49-F238E27FC236}">
                  <a16:creationId xmlns:a16="http://schemas.microsoft.com/office/drawing/2014/main" xmlns="" id="{B229D698-2AFB-4CDA-B283-130CEFC1BC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2097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0" name="Line 42">
              <a:extLst>
                <a:ext uri="{FF2B5EF4-FFF2-40B4-BE49-F238E27FC236}">
                  <a16:creationId xmlns:a16="http://schemas.microsoft.com/office/drawing/2014/main" xmlns="" id="{BF808FB1-064F-46D1-91E0-025146BF78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2075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1" name="Line 43">
              <a:extLst>
                <a:ext uri="{FF2B5EF4-FFF2-40B4-BE49-F238E27FC236}">
                  <a16:creationId xmlns:a16="http://schemas.microsoft.com/office/drawing/2014/main" xmlns="" id="{82DFAC40-E8DF-4D66-894B-D1AA12FDD7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1929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2" name="Line 44">
              <a:extLst>
                <a:ext uri="{FF2B5EF4-FFF2-40B4-BE49-F238E27FC236}">
                  <a16:creationId xmlns:a16="http://schemas.microsoft.com/office/drawing/2014/main" xmlns="" id="{4FF111DB-ED23-4D09-97AC-8890006D4A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1854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3" name="Line 45">
              <a:extLst>
                <a:ext uri="{FF2B5EF4-FFF2-40B4-BE49-F238E27FC236}">
                  <a16:creationId xmlns:a16="http://schemas.microsoft.com/office/drawing/2014/main" xmlns="" id="{C881DF4E-108E-4BDA-B0D2-D5F4E2D5D1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1802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4" name="Line 46">
              <a:extLst>
                <a:ext uri="{FF2B5EF4-FFF2-40B4-BE49-F238E27FC236}">
                  <a16:creationId xmlns:a16="http://schemas.microsoft.com/office/drawing/2014/main" xmlns="" id="{F7452775-A476-426F-B345-34DB376427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1761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5" name="Line 47">
              <a:extLst>
                <a:ext uri="{FF2B5EF4-FFF2-40B4-BE49-F238E27FC236}">
                  <a16:creationId xmlns:a16="http://schemas.microsoft.com/office/drawing/2014/main" xmlns="" id="{65BF55C7-6CF9-4678-86F9-E20423AEB5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1728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08" name="Line 48">
              <a:extLst>
                <a:ext uri="{FF2B5EF4-FFF2-40B4-BE49-F238E27FC236}">
                  <a16:creationId xmlns:a16="http://schemas.microsoft.com/office/drawing/2014/main" xmlns="" id="{A75FE444-CBE3-4F9A-B641-7E6CAD7FF7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1699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09" name="Line 49">
              <a:extLst>
                <a:ext uri="{FF2B5EF4-FFF2-40B4-BE49-F238E27FC236}">
                  <a16:creationId xmlns:a16="http://schemas.microsoft.com/office/drawing/2014/main" xmlns="" id="{02C18DBF-3EE3-4A67-A238-2E780246A8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1675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0" name="Line 50">
              <a:extLst>
                <a:ext uri="{FF2B5EF4-FFF2-40B4-BE49-F238E27FC236}">
                  <a16:creationId xmlns:a16="http://schemas.microsoft.com/office/drawing/2014/main" xmlns="" id="{262C4621-60A8-47A9-96B2-01406268E8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1653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1" name="Line 51">
              <a:extLst>
                <a:ext uri="{FF2B5EF4-FFF2-40B4-BE49-F238E27FC236}">
                  <a16:creationId xmlns:a16="http://schemas.microsoft.com/office/drawing/2014/main" xmlns="" id="{2CC47BE7-0AD4-4CC3-AE54-813FAF20A6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3321"/>
              <a:ext cx="3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2" name="Line 52">
              <a:extLst>
                <a:ext uri="{FF2B5EF4-FFF2-40B4-BE49-F238E27FC236}">
                  <a16:creationId xmlns:a16="http://schemas.microsoft.com/office/drawing/2014/main" xmlns="" id="{EDEC0940-0ACD-4B2D-912F-EB934F5E69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2900"/>
              <a:ext cx="3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3" name="Line 53">
              <a:extLst>
                <a:ext uri="{FF2B5EF4-FFF2-40B4-BE49-F238E27FC236}">
                  <a16:creationId xmlns:a16="http://schemas.microsoft.com/office/drawing/2014/main" xmlns="" id="{88E730F5-2B03-43E3-9537-8420BE7B31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2477"/>
              <a:ext cx="3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4" name="Line 54">
              <a:extLst>
                <a:ext uri="{FF2B5EF4-FFF2-40B4-BE49-F238E27FC236}">
                  <a16:creationId xmlns:a16="http://schemas.microsoft.com/office/drawing/2014/main" xmlns="" id="{48681795-05F3-4ADD-B5CE-B8F05ED67C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2056"/>
              <a:ext cx="3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5" name="Line 55">
              <a:extLst>
                <a:ext uri="{FF2B5EF4-FFF2-40B4-BE49-F238E27FC236}">
                  <a16:creationId xmlns:a16="http://schemas.microsoft.com/office/drawing/2014/main" xmlns="" id="{19A309E0-AB61-4945-9F3F-5A652C3167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1634"/>
              <a:ext cx="3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6" name="Line 56">
              <a:extLst>
                <a:ext uri="{FF2B5EF4-FFF2-40B4-BE49-F238E27FC236}">
                  <a16:creationId xmlns:a16="http://schemas.microsoft.com/office/drawing/2014/main" xmlns="" id="{F15E5DF7-17B4-4DE8-8D0E-0D24737F8E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96" y="1634"/>
              <a:ext cx="0" cy="1814"/>
            </a:xfrm>
            <a:prstGeom prst="line">
              <a:avLst/>
            </a:prstGeom>
            <a:noFill/>
            <a:ln w="7938" cap="sq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8" name="Line 57">
              <a:extLst>
                <a:ext uri="{FF2B5EF4-FFF2-40B4-BE49-F238E27FC236}">
                  <a16:creationId xmlns:a16="http://schemas.microsoft.com/office/drawing/2014/main" xmlns="" id="{F0B50F41-F368-40B6-B05C-4A579A50DC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3448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9" name="Line 58">
              <a:extLst>
                <a:ext uri="{FF2B5EF4-FFF2-40B4-BE49-F238E27FC236}">
                  <a16:creationId xmlns:a16="http://schemas.microsoft.com/office/drawing/2014/main" xmlns="" id="{F3C21DB0-43DA-4C69-A3B2-B48D5F3108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3415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20" name="Line 59">
              <a:extLst>
                <a:ext uri="{FF2B5EF4-FFF2-40B4-BE49-F238E27FC236}">
                  <a16:creationId xmlns:a16="http://schemas.microsoft.com/office/drawing/2014/main" xmlns="" id="{8F4F82D0-C548-46FD-9937-5197CC14BC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3387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21" name="Line 60">
              <a:extLst>
                <a:ext uri="{FF2B5EF4-FFF2-40B4-BE49-F238E27FC236}">
                  <a16:creationId xmlns:a16="http://schemas.microsoft.com/office/drawing/2014/main" xmlns="" id="{435A9CA5-FFA6-4D60-993B-54057C1303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3362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22" name="Line 61">
              <a:extLst>
                <a:ext uri="{FF2B5EF4-FFF2-40B4-BE49-F238E27FC236}">
                  <a16:creationId xmlns:a16="http://schemas.microsoft.com/office/drawing/2014/main" xmlns="" id="{CAFFEC38-C250-43EE-865E-2135B357AD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3340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23" name="Line 62">
              <a:extLst>
                <a:ext uri="{FF2B5EF4-FFF2-40B4-BE49-F238E27FC236}">
                  <a16:creationId xmlns:a16="http://schemas.microsoft.com/office/drawing/2014/main" xmlns="" id="{4CBE24EE-2CA0-498C-8590-AADF491C1E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3194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24" name="Line 63">
              <a:extLst>
                <a:ext uri="{FF2B5EF4-FFF2-40B4-BE49-F238E27FC236}">
                  <a16:creationId xmlns:a16="http://schemas.microsoft.com/office/drawing/2014/main" xmlns="" id="{97CBEFEC-E1BA-49DB-88DC-A0A9A5B8FB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3120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25" name="Line 64">
              <a:extLst>
                <a:ext uri="{FF2B5EF4-FFF2-40B4-BE49-F238E27FC236}">
                  <a16:creationId xmlns:a16="http://schemas.microsoft.com/office/drawing/2014/main" xmlns="" id="{16BFCBD8-19BB-43A1-BE51-98D8991283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3067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26" name="Line 65">
              <a:extLst>
                <a:ext uri="{FF2B5EF4-FFF2-40B4-BE49-F238E27FC236}">
                  <a16:creationId xmlns:a16="http://schemas.microsoft.com/office/drawing/2014/main" xmlns="" id="{69371D6E-6376-440A-972F-AC1B845ED1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3027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27" name="Line 66">
              <a:extLst>
                <a:ext uri="{FF2B5EF4-FFF2-40B4-BE49-F238E27FC236}">
                  <a16:creationId xmlns:a16="http://schemas.microsoft.com/office/drawing/2014/main" xmlns="" id="{C9C45ABB-5C52-4F4A-A44A-46DCFB2B8A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2993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28" name="Line 67">
              <a:extLst>
                <a:ext uri="{FF2B5EF4-FFF2-40B4-BE49-F238E27FC236}">
                  <a16:creationId xmlns:a16="http://schemas.microsoft.com/office/drawing/2014/main" xmlns="" id="{F539F430-6FAE-43F6-9B6C-451DAC3C5B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2965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29" name="Line 68">
              <a:extLst>
                <a:ext uri="{FF2B5EF4-FFF2-40B4-BE49-F238E27FC236}">
                  <a16:creationId xmlns:a16="http://schemas.microsoft.com/office/drawing/2014/main" xmlns="" id="{B1563BE9-958E-46A5-8716-A5C23CD3E1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2940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30" name="Line 69">
              <a:extLst>
                <a:ext uri="{FF2B5EF4-FFF2-40B4-BE49-F238E27FC236}">
                  <a16:creationId xmlns:a16="http://schemas.microsoft.com/office/drawing/2014/main" xmlns="" id="{873755CD-5201-441E-9BA4-B6BA6AE619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2919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31" name="Line 70">
              <a:extLst>
                <a:ext uri="{FF2B5EF4-FFF2-40B4-BE49-F238E27FC236}">
                  <a16:creationId xmlns:a16="http://schemas.microsoft.com/office/drawing/2014/main" xmlns="" id="{37419F22-5E71-4EC6-BD0B-3C9A659882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2772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32" name="Line 71">
              <a:extLst>
                <a:ext uri="{FF2B5EF4-FFF2-40B4-BE49-F238E27FC236}">
                  <a16:creationId xmlns:a16="http://schemas.microsoft.com/office/drawing/2014/main" xmlns="" id="{0CE9AE9F-B1C0-459A-A84A-5E1B1D4634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2698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33" name="Line 72">
              <a:extLst>
                <a:ext uri="{FF2B5EF4-FFF2-40B4-BE49-F238E27FC236}">
                  <a16:creationId xmlns:a16="http://schemas.microsoft.com/office/drawing/2014/main" xmlns="" id="{AF059C3B-EDA9-40F3-858A-2BCEEBAE93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2645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34" name="Line 73">
              <a:extLst>
                <a:ext uri="{FF2B5EF4-FFF2-40B4-BE49-F238E27FC236}">
                  <a16:creationId xmlns:a16="http://schemas.microsoft.com/office/drawing/2014/main" xmlns="" id="{0FD9E64C-0E62-4CBD-8E56-B82CA9C5EF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2605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35" name="Line 74">
              <a:extLst>
                <a:ext uri="{FF2B5EF4-FFF2-40B4-BE49-F238E27FC236}">
                  <a16:creationId xmlns:a16="http://schemas.microsoft.com/office/drawing/2014/main" xmlns="" id="{A6DC3D7B-EA2F-487A-8502-3C29D7D0A2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2571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36" name="Line 75">
              <a:extLst>
                <a:ext uri="{FF2B5EF4-FFF2-40B4-BE49-F238E27FC236}">
                  <a16:creationId xmlns:a16="http://schemas.microsoft.com/office/drawing/2014/main" xmlns="" id="{0BAD7848-4ACD-427A-8419-8D968C4AEA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2543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37" name="Line 76">
              <a:extLst>
                <a:ext uri="{FF2B5EF4-FFF2-40B4-BE49-F238E27FC236}">
                  <a16:creationId xmlns:a16="http://schemas.microsoft.com/office/drawing/2014/main" xmlns="" id="{8F2B2C4B-F7A4-474A-9372-23133FA5FA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2518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38" name="Line 77">
              <a:extLst>
                <a:ext uri="{FF2B5EF4-FFF2-40B4-BE49-F238E27FC236}">
                  <a16:creationId xmlns:a16="http://schemas.microsoft.com/office/drawing/2014/main" xmlns="" id="{7F89BD67-6F01-4477-BB5A-2A2DB70F8F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2497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39" name="Line 78">
              <a:extLst>
                <a:ext uri="{FF2B5EF4-FFF2-40B4-BE49-F238E27FC236}">
                  <a16:creationId xmlns:a16="http://schemas.microsoft.com/office/drawing/2014/main" xmlns="" id="{8D10B63B-93F7-4E85-91F3-7FB52A1CC6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2350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64" name="Line 79">
              <a:extLst>
                <a:ext uri="{FF2B5EF4-FFF2-40B4-BE49-F238E27FC236}">
                  <a16:creationId xmlns:a16="http://schemas.microsoft.com/office/drawing/2014/main" xmlns="" id="{F714B471-771C-49F2-9FE4-6EB09B4F41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2276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65" name="Line 80">
              <a:extLst>
                <a:ext uri="{FF2B5EF4-FFF2-40B4-BE49-F238E27FC236}">
                  <a16:creationId xmlns:a16="http://schemas.microsoft.com/office/drawing/2014/main" xmlns="" id="{05222032-A115-47F1-9D4A-628114B755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2224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66" name="Line 81">
              <a:extLst>
                <a:ext uri="{FF2B5EF4-FFF2-40B4-BE49-F238E27FC236}">
                  <a16:creationId xmlns:a16="http://schemas.microsoft.com/office/drawing/2014/main" xmlns="" id="{B3C45A42-8EAB-4B0B-BD3A-89C6F8D2BB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2182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68" name="Line 82">
              <a:extLst>
                <a:ext uri="{FF2B5EF4-FFF2-40B4-BE49-F238E27FC236}">
                  <a16:creationId xmlns:a16="http://schemas.microsoft.com/office/drawing/2014/main" xmlns="" id="{E40B61BB-DD1C-45AD-AFC2-E42F197A12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2149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69" name="Line 83">
              <a:extLst>
                <a:ext uri="{FF2B5EF4-FFF2-40B4-BE49-F238E27FC236}">
                  <a16:creationId xmlns:a16="http://schemas.microsoft.com/office/drawing/2014/main" xmlns="" id="{2C793CF3-C585-458D-B47E-CBF80EC88B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2121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70" name="Line 84">
              <a:extLst>
                <a:ext uri="{FF2B5EF4-FFF2-40B4-BE49-F238E27FC236}">
                  <a16:creationId xmlns:a16="http://schemas.microsoft.com/office/drawing/2014/main" xmlns="" id="{B56FD053-3093-44F9-958D-3EC9B04C95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2097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71" name="Line 85">
              <a:extLst>
                <a:ext uri="{FF2B5EF4-FFF2-40B4-BE49-F238E27FC236}">
                  <a16:creationId xmlns:a16="http://schemas.microsoft.com/office/drawing/2014/main" xmlns="" id="{BC959A12-9DFE-4B37-A638-0EAF89D974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2075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72" name="Line 86">
              <a:extLst>
                <a:ext uri="{FF2B5EF4-FFF2-40B4-BE49-F238E27FC236}">
                  <a16:creationId xmlns:a16="http://schemas.microsoft.com/office/drawing/2014/main" xmlns="" id="{FDE998FD-21D6-46EE-AFAA-C92B09D74D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1929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73" name="Line 87">
              <a:extLst>
                <a:ext uri="{FF2B5EF4-FFF2-40B4-BE49-F238E27FC236}">
                  <a16:creationId xmlns:a16="http://schemas.microsoft.com/office/drawing/2014/main" xmlns="" id="{61DED3CB-FB10-4A07-971C-99E1CE04C8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1854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74" name="Line 88">
              <a:extLst>
                <a:ext uri="{FF2B5EF4-FFF2-40B4-BE49-F238E27FC236}">
                  <a16:creationId xmlns:a16="http://schemas.microsoft.com/office/drawing/2014/main" xmlns="" id="{8E72FA98-1B5E-48EF-8942-4E3A9CF9A5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1802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75" name="Line 89">
              <a:extLst>
                <a:ext uri="{FF2B5EF4-FFF2-40B4-BE49-F238E27FC236}">
                  <a16:creationId xmlns:a16="http://schemas.microsoft.com/office/drawing/2014/main" xmlns="" id="{2356636B-0F9D-46DA-A4DA-B11819948C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1761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76" name="Line 90">
              <a:extLst>
                <a:ext uri="{FF2B5EF4-FFF2-40B4-BE49-F238E27FC236}">
                  <a16:creationId xmlns:a16="http://schemas.microsoft.com/office/drawing/2014/main" xmlns="" id="{3BABAEE0-F9AE-4165-8D0B-9DD2E4C96A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1728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77" name="Line 91">
              <a:extLst>
                <a:ext uri="{FF2B5EF4-FFF2-40B4-BE49-F238E27FC236}">
                  <a16:creationId xmlns:a16="http://schemas.microsoft.com/office/drawing/2014/main" xmlns="" id="{99F54D2E-8FE5-4B69-A5A4-3033AD954F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1699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78" name="Line 92">
              <a:extLst>
                <a:ext uri="{FF2B5EF4-FFF2-40B4-BE49-F238E27FC236}">
                  <a16:creationId xmlns:a16="http://schemas.microsoft.com/office/drawing/2014/main" xmlns="" id="{069227AE-9112-4654-8C3E-39B4E5767D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1675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79" name="Line 93">
              <a:extLst>
                <a:ext uri="{FF2B5EF4-FFF2-40B4-BE49-F238E27FC236}">
                  <a16:creationId xmlns:a16="http://schemas.microsoft.com/office/drawing/2014/main" xmlns="" id="{F93E5D21-6582-42BA-89C7-2F3B1E82A2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8" y="1653"/>
              <a:ext cx="18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80" name="Line 94">
              <a:extLst>
                <a:ext uri="{FF2B5EF4-FFF2-40B4-BE49-F238E27FC236}">
                  <a16:creationId xmlns:a16="http://schemas.microsoft.com/office/drawing/2014/main" xmlns="" id="{A12E3443-0B74-4A79-B84A-B62CEE414C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60" y="3321"/>
              <a:ext cx="3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81" name="Line 95">
              <a:extLst>
                <a:ext uri="{FF2B5EF4-FFF2-40B4-BE49-F238E27FC236}">
                  <a16:creationId xmlns:a16="http://schemas.microsoft.com/office/drawing/2014/main" xmlns="" id="{96DD91D3-B53E-438B-83CB-7090961031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60" y="2900"/>
              <a:ext cx="3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82" name="Line 96">
              <a:extLst>
                <a:ext uri="{FF2B5EF4-FFF2-40B4-BE49-F238E27FC236}">
                  <a16:creationId xmlns:a16="http://schemas.microsoft.com/office/drawing/2014/main" xmlns="" id="{880C4EE8-EBBB-47AC-84E5-8A5776B424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60" y="2477"/>
              <a:ext cx="3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83" name="Line 97">
              <a:extLst>
                <a:ext uri="{FF2B5EF4-FFF2-40B4-BE49-F238E27FC236}">
                  <a16:creationId xmlns:a16="http://schemas.microsoft.com/office/drawing/2014/main" xmlns="" id="{C1833BBA-656A-4814-A9AC-2FBDF6D7AB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60" y="2056"/>
              <a:ext cx="3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84" name="Line 98">
              <a:extLst>
                <a:ext uri="{FF2B5EF4-FFF2-40B4-BE49-F238E27FC236}">
                  <a16:creationId xmlns:a16="http://schemas.microsoft.com/office/drawing/2014/main" xmlns="" id="{97AA438B-AA8C-4A31-AE04-7FF1A4569F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60" y="1634"/>
              <a:ext cx="3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85" name="Line 99">
              <a:extLst>
                <a:ext uri="{FF2B5EF4-FFF2-40B4-BE49-F238E27FC236}">
                  <a16:creationId xmlns:a16="http://schemas.microsoft.com/office/drawing/2014/main" xmlns="" id="{4E10E2A0-F227-4C19-97D0-A076E8F94E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3448"/>
              <a:ext cx="2540" cy="0"/>
            </a:xfrm>
            <a:prstGeom prst="line">
              <a:avLst/>
            </a:prstGeom>
            <a:noFill/>
            <a:ln w="7938" cap="sq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86" name="Line 100">
              <a:extLst>
                <a:ext uri="{FF2B5EF4-FFF2-40B4-BE49-F238E27FC236}">
                  <a16:creationId xmlns:a16="http://schemas.microsoft.com/office/drawing/2014/main" xmlns="" id="{A63D1698-7433-4F86-B525-9BB21F9776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34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87" name="Line 101">
              <a:extLst>
                <a:ext uri="{FF2B5EF4-FFF2-40B4-BE49-F238E27FC236}">
                  <a16:creationId xmlns:a16="http://schemas.microsoft.com/office/drawing/2014/main" xmlns="" id="{598452D4-9529-47E3-9430-DA8D9D1F08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38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88" name="Line 102">
              <a:extLst>
                <a:ext uri="{FF2B5EF4-FFF2-40B4-BE49-F238E27FC236}">
                  <a16:creationId xmlns:a16="http://schemas.microsoft.com/office/drawing/2014/main" xmlns="" id="{533E676F-4B7A-4474-8358-216AE8A4BD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2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89" name="Line 103">
              <a:extLst>
                <a:ext uri="{FF2B5EF4-FFF2-40B4-BE49-F238E27FC236}">
                  <a16:creationId xmlns:a16="http://schemas.microsoft.com/office/drawing/2014/main" xmlns="" id="{83BA08B3-AB8B-4E76-898F-977DC72CFE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9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90" name="Line 104">
              <a:extLst>
                <a:ext uri="{FF2B5EF4-FFF2-40B4-BE49-F238E27FC236}">
                  <a16:creationId xmlns:a16="http://schemas.microsoft.com/office/drawing/2014/main" xmlns="" id="{6DEB0969-D3C4-42A3-BDF1-B47792FA4B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6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91" name="Line 105">
              <a:extLst>
                <a:ext uri="{FF2B5EF4-FFF2-40B4-BE49-F238E27FC236}">
                  <a16:creationId xmlns:a16="http://schemas.microsoft.com/office/drawing/2014/main" xmlns="" id="{6EF9175B-1D2D-40D6-90DE-159181221D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55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92" name="Line 106">
              <a:extLst>
                <a:ext uri="{FF2B5EF4-FFF2-40B4-BE49-F238E27FC236}">
                  <a16:creationId xmlns:a16="http://schemas.microsoft.com/office/drawing/2014/main" xmlns="" id="{DE8A90AB-4EF3-4EF6-BE4F-1B4301F1AC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90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93" name="Line 107">
              <a:extLst>
                <a:ext uri="{FF2B5EF4-FFF2-40B4-BE49-F238E27FC236}">
                  <a16:creationId xmlns:a16="http://schemas.microsoft.com/office/drawing/2014/main" xmlns="" id="{4274BAF7-9A95-40DF-8E8A-87506D31F0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20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94" name="Line 108">
              <a:extLst>
                <a:ext uri="{FF2B5EF4-FFF2-40B4-BE49-F238E27FC236}">
                  <a16:creationId xmlns:a16="http://schemas.microsoft.com/office/drawing/2014/main" xmlns="" id="{839DCD03-0B97-4524-8582-884F24CDBD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4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95" name="Line 109">
              <a:extLst>
                <a:ext uri="{FF2B5EF4-FFF2-40B4-BE49-F238E27FC236}">
                  <a16:creationId xmlns:a16="http://schemas.microsoft.com/office/drawing/2014/main" xmlns="" id="{7A8BBD7D-AB91-4BA3-8257-AE13F46EC4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29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96" name="Line 110">
              <a:extLst>
                <a:ext uri="{FF2B5EF4-FFF2-40B4-BE49-F238E27FC236}">
                  <a16:creationId xmlns:a16="http://schemas.microsoft.com/office/drawing/2014/main" xmlns="" id="{E813500E-0CB1-4861-8C65-25E1F09EEB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02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97" name="Line 111">
              <a:extLst>
                <a:ext uri="{FF2B5EF4-FFF2-40B4-BE49-F238E27FC236}">
                  <a16:creationId xmlns:a16="http://schemas.microsoft.com/office/drawing/2014/main" xmlns="" id="{A32C3A5B-6C5D-4D1A-B010-8C501F532A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60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98" name="Line 112">
              <a:extLst>
                <a:ext uri="{FF2B5EF4-FFF2-40B4-BE49-F238E27FC236}">
                  <a16:creationId xmlns:a16="http://schemas.microsoft.com/office/drawing/2014/main" xmlns="" id="{ACAB17ED-CAEE-417F-AA25-8B3F15F4F7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06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099" name="Line 113">
              <a:extLst>
                <a:ext uri="{FF2B5EF4-FFF2-40B4-BE49-F238E27FC236}">
                  <a16:creationId xmlns:a16="http://schemas.microsoft.com/office/drawing/2014/main" xmlns="" id="{0C11FCCB-ACAE-4292-ABFD-22EC148BB6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46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00" name="Line 114">
              <a:extLst>
                <a:ext uri="{FF2B5EF4-FFF2-40B4-BE49-F238E27FC236}">
                  <a16:creationId xmlns:a16="http://schemas.microsoft.com/office/drawing/2014/main" xmlns="" id="{FABE771D-1BF8-4757-9E70-EC3B7AD200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0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01" name="Line 115">
              <a:extLst>
                <a:ext uri="{FF2B5EF4-FFF2-40B4-BE49-F238E27FC236}">
                  <a16:creationId xmlns:a16="http://schemas.microsoft.com/office/drawing/2014/main" xmlns="" id="{0AC8CFDD-1FF2-40A0-911E-17FB1B79BD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10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02" name="Line 116">
              <a:extLst>
                <a:ext uri="{FF2B5EF4-FFF2-40B4-BE49-F238E27FC236}">
                  <a16:creationId xmlns:a16="http://schemas.microsoft.com/office/drawing/2014/main" xmlns="" id="{FED706E7-96FE-4417-8496-68E7ACB8AD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15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03" name="Line 117">
              <a:extLst>
                <a:ext uri="{FF2B5EF4-FFF2-40B4-BE49-F238E27FC236}">
                  <a16:creationId xmlns:a16="http://schemas.microsoft.com/office/drawing/2014/main" xmlns="" id="{38FDB29B-5103-481C-B925-D069798674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19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04" name="Line 118">
              <a:extLst>
                <a:ext uri="{FF2B5EF4-FFF2-40B4-BE49-F238E27FC236}">
                  <a16:creationId xmlns:a16="http://schemas.microsoft.com/office/drawing/2014/main" xmlns="" id="{490CBF1D-7F2C-4EF2-A946-B8A967E132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93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05" name="Line 119">
              <a:extLst>
                <a:ext uri="{FF2B5EF4-FFF2-40B4-BE49-F238E27FC236}">
                  <a16:creationId xmlns:a16="http://schemas.microsoft.com/office/drawing/2014/main" xmlns="" id="{6EEBF2A8-C2A0-4F22-A469-9C840B9CE7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50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06" name="Line 120">
              <a:extLst>
                <a:ext uri="{FF2B5EF4-FFF2-40B4-BE49-F238E27FC236}">
                  <a16:creationId xmlns:a16="http://schemas.microsoft.com/office/drawing/2014/main" xmlns="" id="{EF4D4DFC-F5B9-410A-9A52-C196B39BAE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97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07" name="Line 121">
              <a:extLst>
                <a:ext uri="{FF2B5EF4-FFF2-40B4-BE49-F238E27FC236}">
                  <a16:creationId xmlns:a16="http://schemas.microsoft.com/office/drawing/2014/main" xmlns="" id="{40B82DDD-C7A2-46CB-A447-A4B6CF2DBE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36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08" name="Line 122">
              <a:extLst>
                <a:ext uri="{FF2B5EF4-FFF2-40B4-BE49-F238E27FC236}">
                  <a16:creationId xmlns:a16="http://schemas.microsoft.com/office/drawing/2014/main" xmlns="" id="{DB3ED625-3ABD-4DEA-8267-21EA0172DB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71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09" name="Line 123">
              <a:extLst>
                <a:ext uri="{FF2B5EF4-FFF2-40B4-BE49-F238E27FC236}">
                  <a16:creationId xmlns:a16="http://schemas.microsoft.com/office/drawing/2014/main" xmlns="" id="{CA22055B-BF5B-4D67-A7E1-0CD6EEE8D0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01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10" name="Line 124">
              <a:extLst>
                <a:ext uri="{FF2B5EF4-FFF2-40B4-BE49-F238E27FC236}">
                  <a16:creationId xmlns:a16="http://schemas.microsoft.com/office/drawing/2014/main" xmlns="" id="{54A855A4-5902-4709-B114-20E6D1B25B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06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11" name="Line 125">
              <a:extLst>
                <a:ext uri="{FF2B5EF4-FFF2-40B4-BE49-F238E27FC236}">
                  <a16:creationId xmlns:a16="http://schemas.microsoft.com/office/drawing/2014/main" xmlns="" id="{64AAE951-02B9-40D8-9FFF-D69597306F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10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12" name="Line 126">
              <a:extLst>
                <a:ext uri="{FF2B5EF4-FFF2-40B4-BE49-F238E27FC236}">
                  <a16:creationId xmlns:a16="http://schemas.microsoft.com/office/drawing/2014/main" xmlns="" id="{36BF4D42-606A-4142-AD84-3D07F4F2BD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84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13" name="Line 127">
              <a:extLst>
                <a:ext uri="{FF2B5EF4-FFF2-40B4-BE49-F238E27FC236}">
                  <a16:creationId xmlns:a16="http://schemas.microsoft.com/office/drawing/2014/main" xmlns="" id="{8FC46D11-A2A1-4941-9A27-C3B06A859A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41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14" name="Line 128">
              <a:extLst>
                <a:ext uri="{FF2B5EF4-FFF2-40B4-BE49-F238E27FC236}">
                  <a16:creationId xmlns:a16="http://schemas.microsoft.com/office/drawing/2014/main" xmlns="" id="{EF6FCFAF-59A6-4AFC-98B9-90DCEC3E91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88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15" name="Line 129">
              <a:extLst>
                <a:ext uri="{FF2B5EF4-FFF2-40B4-BE49-F238E27FC236}">
                  <a16:creationId xmlns:a16="http://schemas.microsoft.com/office/drawing/2014/main" xmlns="" id="{C0EFAAEF-0C47-4F29-A9C3-1F8E216430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7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16" name="Line 130">
              <a:extLst>
                <a:ext uri="{FF2B5EF4-FFF2-40B4-BE49-F238E27FC236}">
                  <a16:creationId xmlns:a16="http://schemas.microsoft.com/office/drawing/2014/main" xmlns="" id="{3487CE6F-63F8-44BB-889C-4B9C5C46F2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61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17" name="Line 131">
              <a:extLst>
                <a:ext uri="{FF2B5EF4-FFF2-40B4-BE49-F238E27FC236}">
                  <a16:creationId xmlns:a16="http://schemas.microsoft.com/office/drawing/2014/main" xmlns="" id="{181DCF40-85F2-4430-9FE5-97BF6997EA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92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18" name="Line 132">
              <a:extLst>
                <a:ext uri="{FF2B5EF4-FFF2-40B4-BE49-F238E27FC236}">
                  <a16:creationId xmlns:a16="http://schemas.microsoft.com/office/drawing/2014/main" xmlns="" id="{FD12E209-D688-4A32-8E52-CCA961DDBF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96" y="3430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19" name="Line 133">
              <a:extLst>
                <a:ext uri="{FF2B5EF4-FFF2-40B4-BE49-F238E27FC236}">
                  <a16:creationId xmlns:a16="http://schemas.microsoft.com/office/drawing/2014/main" xmlns="" id="{4395C91C-AF23-47B4-B49E-F82BAA07B0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56" y="3412"/>
              <a:ext cx="0" cy="36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20" name="Line 134">
              <a:extLst>
                <a:ext uri="{FF2B5EF4-FFF2-40B4-BE49-F238E27FC236}">
                  <a16:creationId xmlns:a16="http://schemas.microsoft.com/office/drawing/2014/main" xmlns="" id="{7A550159-B922-4409-A739-B9A689E6F5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47" y="3412"/>
              <a:ext cx="0" cy="36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21" name="Line 135">
              <a:extLst>
                <a:ext uri="{FF2B5EF4-FFF2-40B4-BE49-F238E27FC236}">
                  <a16:creationId xmlns:a16="http://schemas.microsoft.com/office/drawing/2014/main" xmlns="" id="{B2BA26B6-81D2-4F58-A5E0-E372A3AEE2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37" y="3412"/>
              <a:ext cx="0" cy="36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22" name="Line 136">
              <a:extLst>
                <a:ext uri="{FF2B5EF4-FFF2-40B4-BE49-F238E27FC236}">
                  <a16:creationId xmlns:a16="http://schemas.microsoft.com/office/drawing/2014/main" xmlns="" id="{D04CAD4F-40D5-4828-9CD1-887932BF07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28" y="3412"/>
              <a:ext cx="0" cy="36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23" name="Line 137">
              <a:extLst>
                <a:ext uri="{FF2B5EF4-FFF2-40B4-BE49-F238E27FC236}">
                  <a16:creationId xmlns:a16="http://schemas.microsoft.com/office/drawing/2014/main" xmlns="" id="{C1B67AC0-BA1A-4FEF-964D-EC12503FD5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18" y="3412"/>
              <a:ext cx="0" cy="36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24" name="Line 138">
              <a:extLst>
                <a:ext uri="{FF2B5EF4-FFF2-40B4-BE49-F238E27FC236}">
                  <a16:creationId xmlns:a16="http://schemas.microsoft.com/office/drawing/2014/main" xmlns="" id="{E080579B-590C-436F-A155-64E39EBC0C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1634"/>
              <a:ext cx="2540" cy="0"/>
            </a:xfrm>
            <a:prstGeom prst="line">
              <a:avLst/>
            </a:prstGeom>
            <a:noFill/>
            <a:ln w="7938" cap="sq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25" name="Line 139">
              <a:extLst>
                <a:ext uri="{FF2B5EF4-FFF2-40B4-BE49-F238E27FC236}">
                  <a16:creationId xmlns:a16="http://schemas.microsoft.com/office/drawing/2014/main" xmlns="" id="{78EE757F-13EC-471E-B624-E6EDFA6FC8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4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26" name="Line 140">
              <a:extLst>
                <a:ext uri="{FF2B5EF4-FFF2-40B4-BE49-F238E27FC236}">
                  <a16:creationId xmlns:a16="http://schemas.microsoft.com/office/drawing/2014/main" xmlns="" id="{3A300E33-6434-409F-9DE6-AAB898004A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8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27" name="Line 141">
              <a:extLst>
                <a:ext uri="{FF2B5EF4-FFF2-40B4-BE49-F238E27FC236}">
                  <a16:creationId xmlns:a16="http://schemas.microsoft.com/office/drawing/2014/main" xmlns="" id="{F01D0868-504F-4553-9FDB-67993CF5B2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28" name="Line 142">
              <a:extLst>
                <a:ext uri="{FF2B5EF4-FFF2-40B4-BE49-F238E27FC236}">
                  <a16:creationId xmlns:a16="http://schemas.microsoft.com/office/drawing/2014/main" xmlns="" id="{2D63B8B7-F872-42D5-94F0-138529D0EC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9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29" name="Line 143">
              <a:extLst>
                <a:ext uri="{FF2B5EF4-FFF2-40B4-BE49-F238E27FC236}">
                  <a16:creationId xmlns:a16="http://schemas.microsoft.com/office/drawing/2014/main" xmlns="" id="{D5A76329-B796-420F-A82F-657F6E1388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16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30" name="Line 144">
              <a:extLst>
                <a:ext uri="{FF2B5EF4-FFF2-40B4-BE49-F238E27FC236}">
                  <a16:creationId xmlns:a16="http://schemas.microsoft.com/office/drawing/2014/main" xmlns="" id="{4E40C179-7872-4712-8B88-2F9B8CF223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5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31" name="Line 145">
              <a:extLst>
                <a:ext uri="{FF2B5EF4-FFF2-40B4-BE49-F238E27FC236}">
                  <a16:creationId xmlns:a16="http://schemas.microsoft.com/office/drawing/2014/main" xmlns="" id="{B7FAF3CB-9492-4B44-82EA-6B3CCE888C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0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32" name="Line 146">
              <a:extLst>
                <a:ext uri="{FF2B5EF4-FFF2-40B4-BE49-F238E27FC236}">
                  <a16:creationId xmlns:a16="http://schemas.microsoft.com/office/drawing/2014/main" xmlns="" id="{146BE792-0232-4C8D-B465-C8B153347C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0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33" name="Line 147">
              <a:extLst>
                <a:ext uri="{FF2B5EF4-FFF2-40B4-BE49-F238E27FC236}">
                  <a16:creationId xmlns:a16="http://schemas.microsoft.com/office/drawing/2014/main" xmlns="" id="{7979E65F-9D71-4755-8650-4A4C4F254B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4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34" name="Line 148">
              <a:extLst>
                <a:ext uri="{FF2B5EF4-FFF2-40B4-BE49-F238E27FC236}">
                  <a16:creationId xmlns:a16="http://schemas.microsoft.com/office/drawing/2014/main" xmlns="" id="{1F40937E-E9F9-466E-8DFD-8E3BEF25B5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29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35" name="Line 149">
              <a:extLst>
                <a:ext uri="{FF2B5EF4-FFF2-40B4-BE49-F238E27FC236}">
                  <a16:creationId xmlns:a16="http://schemas.microsoft.com/office/drawing/2014/main" xmlns="" id="{008619F9-DB17-4E9B-AD78-D7280EFA3C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2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36" name="Line 150">
              <a:extLst>
                <a:ext uri="{FF2B5EF4-FFF2-40B4-BE49-F238E27FC236}">
                  <a16:creationId xmlns:a16="http://schemas.microsoft.com/office/drawing/2014/main" xmlns="" id="{2CBB4BD2-7A06-479B-A682-FE2A489DE0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37" name="Line 151">
              <a:extLst>
                <a:ext uri="{FF2B5EF4-FFF2-40B4-BE49-F238E27FC236}">
                  <a16:creationId xmlns:a16="http://schemas.microsoft.com/office/drawing/2014/main" xmlns="" id="{7406DA0B-DE6D-4DAE-A188-D2CD7307E3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6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38" name="Line 152">
              <a:extLst>
                <a:ext uri="{FF2B5EF4-FFF2-40B4-BE49-F238E27FC236}">
                  <a16:creationId xmlns:a16="http://schemas.microsoft.com/office/drawing/2014/main" xmlns="" id="{4059473F-A835-42B6-BD50-0F3AF35268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6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39" name="Line 153">
              <a:extLst>
                <a:ext uri="{FF2B5EF4-FFF2-40B4-BE49-F238E27FC236}">
                  <a16:creationId xmlns:a16="http://schemas.microsoft.com/office/drawing/2014/main" xmlns="" id="{0B835D63-28F0-43C2-9D89-A0FBB67663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40" name="Line 154">
              <a:extLst>
                <a:ext uri="{FF2B5EF4-FFF2-40B4-BE49-F238E27FC236}">
                  <a16:creationId xmlns:a16="http://schemas.microsoft.com/office/drawing/2014/main" xmlns="" id="{3A54E22D-FFDA-495B-BE48-C7E3A339AB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0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41" name="Line 155">
              <a:extLst>
                <a:ext uri="{FF2B5EF4-FFF2-40B4-BE49-F238E27FC236}">
                  <a16:creationId xmlns:a16="http://schemas.microsoft.com/office/drawing/2014/main" xmlns="" id="{C129940A-0AD6-48C8-9B44-63619AFEB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5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42" name="Line 156">
              <a:extLst>
                <a:ext uri="{FF2B5EF4-FFF2-40B4-BE49-F238E27FC236}">
                  <a16:creationId xmlns:a16="http://schemas.microsoft.com/office/drawing/2014/main" xmlns="" id="{E583B84C-9186-4587-AD24-9870489117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9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43" name="Line 157">
              <a:extLst>
                <a:ext uri="{FF2B5EF4-FFF2-40B4-BE49-F238E27FC236}">
                  <a16:creationId xmlns:a16="http://schemas.microsoft.com/office/drawing/2014/main" xmlns="" id="{68217980-1DE5-4781-ADE5-3E97424A7C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3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44" name="Line 158">
              <a:extLst>
                <a:ext uri="{FF2B5EF4-FFF2-40B4-BE49-F238E27FC236}">
                  <a16:creationId xmlns:a16="http://schemas.microsoft.com/office/drawing/2014/main" xmlns="" id="{7E27F6FB-CD66-4A24-BC0E-C3F5C4FB51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0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45" name="Line 159">
              <a:extLst>
                <a:ext uri="{FF2B5EF4-FFF2-40B4-BE49-F238E27FC236}">
                  <a16:creationId xmlns:a16="http://schemas.microsoft.com/office/drawing/2014/main" xmlns="" id="{2ED8D7D2-D1B9-4260-A583-D8C0483B87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7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46" name="Line 160">
              <a:extLst>
                <a:ext uri="{FF2B5EF4-FFF2-40B4-BE49-F238E27FC236}">
                  <a16:creationId xmlns:a16="http://schemas.microsoft.com/office/drawing/2014/main" xmlns="" id="{534A6F0F-52A8-46D9-824D-1F540BCEA2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6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47" name="Line 161">
              <a:extLst>
                <a:ext uri="{FF2B5EF4-FFF2-40B4-BE49-F238E27FC236}">
                  <a16:creationId xmlns:a16="http://schemas.microsoft.com/office/drawing/2014/main" xmlns="" id="{F3484B10-6B1E-4916-AAE2-D54B822D06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1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48" name="Line 162">
              <a:extLst>
                <a:ext uri="{FF2B5EF4-FFF2-40B4-BE49-F238E27FC236}">
                  <a16:creationId xmlns:a16="http://schemas.microsoft.com/office/drawing/2014/main" xmlns="" id="{4C132606-7198-4ED3-A330-24930CE31E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1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49" name="Line 163">
              <a:extLst>
                <a:ext uri="{FF2B5EF4-FFF2-40B4-BE49-F238E27FC236}">
                  <a16:creationId xmlns:a16="http://schemas.microsoft.com/office/drawing/2014/main" xmlns="" id="{CD4A4128-0A02-4F0A-9C34-E0139F41E4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6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50" name="Line 164">
              <a:extLst>
                <a:ext uri="{FF2B5EF4-FFF2-40B4-BE49-F238E27FC236}">
                  <a16:creationId xmlns:a16="http://schemas.microsoft.com/office/drawing/2014/main" xmlns="" id="{F4AB62F1-C14B-4344-8504-E8E37CF655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0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51" name="Line 165">
              <a:extLst>
                <a:ext uri="{FF2B5EF4-FFF2-40B4-BE49-F238E27FC236}">
                  <a16:creationId xmlns:a16="http://schemas.microsoft.com/office/drawing/2014/main" xmlns="" id="{E9FD4BB8-16CC-4BEB-91B5-E34EC920C3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8" y="3321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52" name="Line 166">
              <a:extLst>
                <a:ext uri="{FF2B5EF4-FFF2-40B4-BE49-F238E27FC236}">
                  <a16:creationId xmlns:a16="http://schemas.microsoft.com/office/drawing/2014/main" xmlns="" id="{EC1922D6-048B-4A9A-9B6E-58D77A3B1C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1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53" name="Line 167">
              <a:extLst>
                <a:ext uri="{FF2B5EF4-FFF2-40B4-BE49-F238E27FC236}">
                  <a16:creationId xmlns:a16="http://schemas.microsoft.com/office/drawing/2014/main" xmlns="" id="{4CE9E406-2F5E-4DF4-BB38-F61E89443D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8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54" name="Line 168">
              <a:extLst>
                <a:ext uri="{FF2B5EF4-FFF2-40B4-BE49-F238E27FC236}">
                  <a16:creationId xmlns:a16="http://schemas.microsoft.com/office/drawing/2014/main" xmlns="" id="{0F6964C4-0063-4AFF-895F-BC883749C9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27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55" name="Line 169">
              <a:extLst>
                <a:ext uri="{FF2B5EF4-FFF2-40B4-BE49-F238E27FC236}">
                  <a16:creationId xmlns:a16="http://schemas.microsoft.com/office/drawing/2014/main" xmlns="" id="{8EA59F22-F1EF-4487-B539-93F63190F9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61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57" name="Line 171">
              <a:extLst>
                <a:ext uri="{FF2B5EF4-FFF2-40B4-BE49-F238E27FC236}">
                  <a16:creationId xmlns:a16="http://schemas.microsoft.com/office/drawing/2014/main" xmlns="" id="{771D3EF2-AB41-4CCD-B6FF-04DDA971AA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96" y="1634"/>
              <a:ext cx="0" cy="1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58" name="Line 172">
              <a:extLst>
                <a:ext uri="{FF2B5EF4-FFF2-40B4-BE49-F238E27FC236}">
                  <a16:creationId xmlns:a16="http://schemas.microsoft.com/office/drawing/2014/main" xmlns="" id="{99F1ADC0-25B1-4155-A482-614E9A021E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6" y="1634"/>
              <a:ext cx="0" cy="36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59" name="Line 173">
              <a:extLst>
                <a:ext uri="{FF2B5EF4-FFF2-40B4-BE49-F238E27FC236}">
                  <a16:creationId xmlns:a16="http://schemas.microsoft.com/office/drawing/2014/main" xmlns="" id="{4E07D536-3DC1-4169-A49F-0B7E1D9CF2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7" y="1634"/>
              <a:ext cx="0" cy="36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60" name="Line 174">
              <a:extLst>
                <a:ext uri="{FF2B5EF4-FFF2-40B4-BE49-F238E27FC236}">
                  <a16:creationId xmlns:a16="http://schemas.microsoft.com/office/drawing/2014/main" xmlns="" id="{5A2E6C28-4D03-4926-A260-74D2D66F4A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7" y="1634"/>
              <a:ext cx="0" cy="36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61" name="Line 175">
              <a:extLst>
                <a:ext uri="{FF2B5EF4-FFF2-40B4-BE49-F238E27FC236}">
                  <a16:creationId xmlns:a16="http://schemas.microsoft.com/office/drawing/2014/main" xmlns="" id="{0BEEA090-3B5B-49A2-9F46-59A98DA1FC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8" y="1634"/>
              <a:ext cx="0" cy="36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62" name="Line 176">
              <a:extLst>
                <a:ext uri="{FF2B5EF4-FFF2-40B4-BE49-F238E27FC236}">
                  <a16:creationId xmlns:a16="http://schemas.microsoft.com/office/drawing/2014/main" xmlns="" id="{5B0CF4F4-C5EB-45BA-A2F4-BB6EFD9C70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8" y="1634"/>
              <a:ext cx="0" cy="36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163" name="Rectangle 177">
              <a:extLst>
                <a:ext uri="{FF2B5EF4-FFF2-40B4-BE49-F238E27FC236}">
                  <a16:creationId xmlns:a16="http://schemas.microsoft.com/office/drawing/2014/main" xmlns="" id="{040337D8-7B78-4EE4-B756-530787C95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7" y="3240"/>
              <a:ext cx="25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0164" name="Rectangle 178">
              <a:extLst>
                <a:ext uri="{FF2B5EF4-FFF2-40B4-BE49-F238E27FC236}">
                  <a16:creationId xmlns:a16="http://schemas.microsoft.com/office/drawing/2014/main" xmlns="" id="{639B7F39-5E76-43C8-98F1-13EBF2AE2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1" y="2819"/>
              <a:ext cx="136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0165" name="Rectangle 179">
              <a:extLst>
                <a:ext uri="{FF2B5EF4-FFF2-40B4-BE49-F238E27FC236}">
                  <a16:creationId xmlns:a16="http://schemas.microsoft.com/office/drawing/2014/main" xmlns="" id="{EBE6CFBB-FA12-4069-B4DE-2DD7DB5F4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" y="2396"/>
              <a:ext cx="212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0166" name="Rectangle 180">
              <a:extLst>
                <a:ext uri="{FF2B5EF4-FFF2-40B4-BE49-F238E27FC236}">
                  <a16:creationId xmlns:a16="http://schemas.microsoft.com/office/drawing/2014/main" xmlns="" id="{7F771281-9012-4FA4-86DC-A4D36C0E4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9" y="1975"/>
              <a:ext cx="288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0167" name="Rectangle 181">
              <a:extLst>
                <a:ext uri="{FF2B5EF4-FFF2-40B4-BE49-F238E27FC236}">
                  <a16:creationId xmlns:a16="http://schemas.microsoft.com/office/drawing/2014/main" xmlns="" id="{A2E5C651-F2EE-4F3E-8D4B-98F6CD448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3" y="1553"/>
              <a:ext cx="364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0168" name="Rectangle 182">
              <a:extLst>
                <a:ext uri="{FF2B5EF4-FFF2-40B4-BE49-F238E27FC236}">
                  <a16:creationId xmlns:a16="http://schemas.microsoft.com/office/drawing/2014/main" xmlns="" id="{A9C90FD0-2633-440D-981D-F42A438F7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3473"/>
              <a:ext cx="25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0169" name="Rectangle 183">
              <a:extLst>
                <a:ext uri="{FF2B5EF4-FFF2-40B4-BE49-F238E27FC236}">
                  <a16:creationId xmlns:a16="http://schemas.microsoft.com/office/drawing/2014/main" xmlns="" id="{6F6D3DF8-8C88-441E-AD62-21F5183C8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9" y="3473"/>
              <a:ext cx="136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0170" name="Rectangle 184">
              <a:extLst>
                <a:ext uri="{FF2B5EF4-FFF2-40B4-BE49-F238E27FC236}">
                  <a16:creationId xmlns:a16="http://schemas.microsoft.com/office/drawing/2014/main" xmlns="" id="{24FFC479-1815-46A1-8A33-9D419C3FD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1" y="3473"/>
              <a:ext cx="212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0171" name="Rectangle 185">
              <a:extLst>
                <a:ext uri="{FF2B5EF4-FFF2-40B4-BE49-F238E27FC236}">
                  <a16:creationId xmlns:a16="http://schemas.microsoft.com/office/drawing/2014/main" xmlns="" id="{B304265D-0F99-45F9-AAB2-FDE65869F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4" y="3473"/>
              <a:ext cx="288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0172" name="Rectangle 186">
              <a:extLst>
                <a:ext uri="{FF2B5EF4-FFF2-40B4-BE49-F238E27FC236}">
                  <a16:creationId xmlns:a16="http://schemas.microsoft.com/office/drawing/2014/main" xmlns="" id="{9DE1F8C9-3EFF-4BD1-B420-1C68D4DD8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7" y="3473"/>
              <a:ext cx="364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0173" name="Rectangle 187">
              <a:extLst>
                <a:ext uri="{FF2B5EF4-FFF2-40B4-BE49-F238E27FC236}">
                  <a16:creationId xmlns:a16="http://schemas.microsoft.com/office/drawing/2014/main" xmlns="" id="{45365F85-6E7E-48B0-8D52-961EC6432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7" y="3215"/>
              <a:ext cx="516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AHL0XX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0174" name="Rectangle 188">
              <a:extLst>
                <a:ext uri="{FF2B5EF4-FFF2-40B4-BE49-F238E27FC236}">
                  <a16:creationId xmlns:a16="http://schemas.microsoft.com/office/drawing/2014/main" xmlns="" id="{D5D5C787-5473-4A52-BB17-90D2904AD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7" y="2861"/>
              <a:ext cx="47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AHK9XX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0175" name="Rectangle 189">
              <a:extLst>
                <a:ext uri="{FF2B5EF4-FFF2-40B4-BE49-F238E27FC236}">
                  <a16:creationId xmlns:a16="http://schemas.microsoft.com/office/drawing/2014/main" xmlns="" id="{8BECF1C2-42B9-4F26-A5E6-AE270EF707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" y="3175"/>
              <a:ext cx="516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ADL1XX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0176" name="Rectangle 190">
              <a:extLst>
                <a:ext uri="{FF2B5EF4-FFF2-40B4-BE49-F238E27FC236}">
                  <a16:creationId xmlns:a16="http://schemas.microsoft.com/office/drawing/2014/main" xmlns="" id="{32934BD6-C866-4698-A4E3-D7293313E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2874"/>
              <a:ext cx="47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AHT9XX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0177" name="Rectangle 191">
              <a:extLst>
                <a:ext uri="{FF2B5EF4-FFF2-40B4-BE49-F238E27FC236}">
                  <a16:creationId xmlns:a16="http://schemas.microsoft.com/office/drawing/2014/main" xmlns="" id="{A492C26F-99AB-4B65-BD4D-F505FE44A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5" y="2097"/>
              <a:ext cx="516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AHL9XX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0178" name="Rectangle 192">
              <a:extLst>
                <a:ext uri="{FF2B5EF4-FFF2-40B4-BE49-F238E27FC236}">
                  <a16:creationId xmlns:a16="http://schemas.microsoft.com/office/drawing/2014/main" xmlns="" id="{1BAF40F7-CDF1-4A0C-A6A8-4FA7B77A5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7" y="1939"/>
              <a:ext cx="516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ADL9XX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0179" name="Rectangle 193">
              <a:extLst>
                <a:ext uri="{FF2B5EF4-FFF2-40B4-BE49-F238E27FC236}">
                  <a16:creationId xmlns:a16="http://schemas.microsoft.com/office/drawing/2014/main" xmlns="" id="{4DF3BD0F-5799-45AB-98B8-69B5CBAB4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1" y="3659"/>
              <a:ext cx="121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Operate Field (mT)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0180" name="Rectangle 194">
              <a:extLst>
                <a:ext uri="{FF2B5EF4-FFF2-40B4-BE49-F238E27FC236}">
                  <a16:creationId xmlns:a16="http://schemas.microsoft.com/office/drawing/2014/main" xmlns="" id="{F7B7077D-CBB1-4D3D-8022-97BA33D73C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122" y="2351"/>
              <a:ext cx="96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Power (uW)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0181" name="Rectangle 195">
              <a:extLst>
                <a:ext uri="{FF2B5EF4-FFF2-40B4-BE49-F238E27FC236}">
                  <a16:creationId xmlns:a16="http://schemas.microsoft.com/office/drawing/2014/main" xmlns="" id="{FFA1550F-2C5F-45F9-9EE9-DE1A41238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2256"/>
              <a:ext cx="50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AFL0XX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1266" name="Picture 2" descr="topba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00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165100"/>
            <a:ext cx="9144000" cy="64928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9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Nanopower Switch Sensors</a:t>
            </a:r>
            <a:endParaRPr lang="en-US" sz="29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417" name="Rectangle 13"/>
          <p:cNvSpPr>
            <a:spLocks noChangeArrowheads="1"/>
          </p:cNvSpPr>
          <p:nvPr/>
        </p:nvSpPr>
        <p:spPr bwMode="auto">
          <a:xfrm>
            <a:off x="125259" y="1372822"/>
            <a:ext cx="4183693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algn="l">
              <a:lnSpc>
                <a:spcPct val="90000"/>
              </a:lnSpc>
              <a:spcBef>
                <a:spcPts val="1200"/>
              </a:spcBef>
              <a:buFontTx/>
              <a:buChar char="•"/>
              <a:defRPr/>
            </a:pPr>
            <a:r>
              <a:rPr lang="en-US" sz="2400" dirty="0"/>
              <a:t>Ultra-low power</a:t>
            </a:r>
          </a:p>
          <a:p>
            <a:pPr marL="515938" lvl="1" indent="-28733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b="0" dirty="0"/>
              <a:t>Continuous GMR (~30 µA)</a:t>
            </a:r>
          </a:p>
          <a:p>
            <a:pPr marL="515938" lvl="1" indent="-28733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b="0" dirty="0"/>
              <a:t>Duty-cycled GMR (~100 </a:t>
            </a:r>
            <a:r>
              <a:rPr lang="en-US" sz="2000" b="0" dirty="0" err="1"/>
              <a:t>nA</a:t>
            </a:r>
            <a:r>
              <a:rPr lang="en-US" sz="2000" b="0" dirty="0"/>
              <a:t>)</a:t>
            </a:r>
          </a:p>
          <a:p>
            <a:pPr marL="515938" lvl="1" indent="-28733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b="0" dirty="0"/>
              <a:t>Continuous TMR (~1 µA)</a:t>
            </a:r>
          </a:p>
          <a:p>
            <a:pPr marL="228600" indent="-228600">
              <a:lnSpc>
                <a:spcPct val="90000"/>
              </a:lnSpc>
              <a:spcBef>
                <a:spcPts val="1200"/>
              </a:spcBef>
              <a:buFontTx/>
              <a:buChar char="•"/>
              <a:defRPr/>
            </a:pPr>
            <a:r>
              <a:rPr lang="en-US" sz="2400" dirty="0"/>
              <a:t>Ultraminiature</a:t>
            </a:r>
          </a:p>
          <a:p>
            <a:pPr marL="515938" lvl="1" indent="-28733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b="0" dirty="0"/>
              <a:t>1.1 mm x 1.1 mm x 0.4 mm</a:t>
            </a:r>
            <a:endParaRPr lang="en-US" sz="2400" dirty="0"/>
          </a:p>
          <a:p>
            <a:pPr marL="228600" indent="-228600">
              <a:lnSpc>
                <a:spcPct val="90000"/>
              </a:lnSpc>
              <a:spcBef>
                <a:spcPts val="1200"/>
              </a:spcBef>
              <a:buFontTx/>
              <a:buChar char="•"/>
              <a:defRPr/>
            </a:pPr>
            <a:r>
              <a:rPr lang="en-US" sz="2400" dirty="0"/>
              <a:t>Ultrasensitive</a:t>
            </a:r>
          </a:p>
          <a:p>
            <a:pPr marL="515938" lvl="1" indent="-28733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b="0" dirty="0"/>
              <a:t>As low as 1 </a:t>
            </a:r>
            <a:r>
              <a:rPr lang="en-US" sz="2000" b="0" dirty="0" err="1"/>
              <a:t>mT</a:t>
            </a:r>
            <a:r>
              <a:rPr lang="en-US" sz="2000" b="0" dirty="0"/>
              <a:t> switching</a:t>
            </a:r>
          </a:p>
          <a:p>
            <a:pPr marL="228600" indent="-228600">
              <a:lnSpc>
                <a:spcPct val="90000"/>
              </a:lnSpc>
              <a:spcBef>
                <a:spcPts val="1200"/>
              </a:spcBef>
              <a:buFontTx/>
              <a:buChar char="•"/>
              <a:defRPr/>
            </a:pPr>
            <a:r>
              <a:rPr lang="en-US" sz="2400" dirty="0"/>
              <a:t>Low voltage</a:t>
            </a:r>
          </a:p>
          <a:p>
            <a:pPr marL="515938" lvl="1" indent="-287338" algn="l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b="0" dirty="0"/>
              <a:t>Industrial (2.4 – 4.2 V)</a:t>
            </a:r>
          </a:p>
          <a:p>
            <a:pPr marL="515938" lvl="1" indent="-287338" algn="l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b="0" dirty="0"/>
              <a:t>Medical (0.9 V – 2.4 V)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defRPr/>
            </a:pPr>
            <a:endParaRPr lang="en-US" sz="2400" b="0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8328025" y="6581775"/>
            <a:ext cx="815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8" rIns="91417" bIns="4570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200" b="0" dirty="0"/>
              <a:t>6/10/20 </a:t>
            </a:r>
          </a:p>
        </p:txBody>
      </p:sp>
      <p:sp>
        <p:nvSpPr>
          <p:cNvPr id="15" name="Oval 14"/>
          <p:cNvSpPr/>
          <p:nvPr/>
        </p:nvSpPr>
        <p:spPr>
          <a:xfrm>
            <a:off x="5168615" y="2844990"/>
            <a:ext cx="2041686" cy="115879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426701" y="3333335"/>
            <a:ext cx="1407107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600"/>
              <a:t>Continuous Operation</a:t>
            </a:r>
            <a:endParaRPr lang="en-US" sz="1600" dirty="0"/>
          </a:p>
        </p:txBody>
      </p:sp>
      <p:sp>
        <p:nvSpPr>
          <p:cNvPr id="17" name="Oval 16"/>
          <p:cNvSpPr/>
          <p:nvPr/>
        </p:nvSpPr>
        <p:spPr>
          <a:xfrm>
            <a:off x="4727170" y="4941856"/>
            <a:ext cx="2372770" cy="42389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670126" y="5832532"/>
            <a:ext cx="1966588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Duty-Cycled GMR</a:t>
            </a:r>
            <a:endParaRPr lang="en-US" sz="1600" dirty="0"/>
          </a:p>
        </p:txBody>
      </p:sp>
      <p:sp>
        <p:nvSpPr>
          <p:cNvPr id="19" name="Oval 18"/>
          <p:cNvSpPr/>
          <p:nvPr/>
        </p:nvSpPr>
        <p:spPr>
          <a:xfrm>
            <a:off x="7099940" y="4390049"/>
            <a:ext cx="1269156" cy="66216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8" idx="0"/>
            <a:endCxn id="17" idx="3"/>
          </p:cNvCxnSpPr>
          <p:nvPr/>
        </p:nvCxnSpPr>
        <p:spPr>
          <a:xfrm flipV="1">
            <a:off x="4653420" y="5303675"/>
            <a:ext cx="421234" cy="52885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5074654" y="4390049"/>
            <a:ext cx="1269156" cy="66216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stCxn id="16" idx="1"/>
            <a:endCxn id="15" idx="6"/>
          </p:cNvCxnSpPr>
          <p:nvPr/>
        </p:nvCxnSpPr>
        <p:spPr>
          <a:xfrm flipH="1" flipV="1">
            <a:off x="7210302" y="3424387"/>
            <a:ext cx="216400" cy="201336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21" idx="7"/>
            <a:endCxn id="16" idx="1"/>
          </p:cNvCxnSpPr>
          <p:nvPr/>
        </p:nvCxnSpPr>
        <p:spPr>
          <a:xfrm flipV="1">
            <a:off x="6157946" y="3625723"/>
            <a:ext cx="1268754" cy="861298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9" idx="0"/>
            <a:endCxn id="16" idx="2"/>
          </p:cNvCxnSpPr>
          <p:nvPr/>
        </p:nvCxnSpPr>
        <p:spPr>
          <a:xfrm flipV="1">
            <a:off x="7734518" y="3918112"/>
            <a:ext cx="395737" cy="471937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3"/>
          <p:cNvSpPr>
            <a:spLocks noChangeArrowheads="1"/>
          </p:cNvSpPr>
          <p:nvPr/>
        </p:nvSpPr>
        <p:spPr bwMode="auto">
          <a:xfrm rot="16200000">
            <a:off x="4023213" y="3556206"/>
            <a:ext cx="159296" cy="3119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000" b="0"/>
              <a:t>µ</a:t>
            </a:r>
            <a:endParaRPr lang="en-US" sz="2400" b="0" dirty="0"/>
          </a:p>
        </p:txBody>
      </p:sp>
      <p:sp>
        <p:nvSpPr>
          <p:cNvPr id="26" name="TextBox 25"/>
          <p:cNvSpPr txBox="1"/>
          <p:nvPr/>
        </p:nvSpPr>
        <p:spPr>
          <a:xfrm>
            <a:off x="6363222" y="4609578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E20000"/>
                </a:solidFill>
              </a:rPr>
              <a:t>TMR</a:t>
            </a:r>
          </a:p>
        </p:txBody>
      </p:sp>
    </p:spTree>
  </p:cSld>
  <p:clrMapOvr>
    <a:masterClrMapping/>
  </p:clrMapOvr>
  <p:transition>
    <p:zoom dir="in"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22401</TotalTime>
  <Words>1062</Words>
  <Application>Microsoft Office PowerPoint</Application>
  <PresentationFormat>On-screen Show (4:3)</PresentationFormat>
  <Paragraphs>390</Paragraphs>
  <Slides>30</Slides>
  <Notes>26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Blank Presentation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AAT-Series  Analog Angle Sensors </vt:lpstr>
      <vt:lpstr>PowerPoint Presentation</vt:lpstr>
      <vt:lpstr>Nanopower Switch Sensors</vt:lpstr>
      <vt:lpstr>PowerPoint Presentation</vt:lpstr>
      <vt:lpstr>PowerPoint Presentation</vt:lpstr>
      <vt:lpstr>PowerPoint Presentation</vt:lpstr>
      <vt:lpstr>The Four “Bs” of NVE Sensors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NVE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 Presentation</dc:title>
  <dc:creator>NVE Corporation</dc:creator>
  <cp:lastModifiedBy>Dan Baker</cp:lastModifiedBy>
  <cp:revision>1510</cp:revision>
  <cp:lastPrinted>2002-11-22T13:47:23Z</cp:lastPrinted>
  <dcterms:created xsi:type="dcterms:W3CDTF">2001-07-18T22:07:03Z</dcterms:created>
  <dcterms:modified xsi:type="dcterms:W3CDTF">2020-09-22T13:03:23Z</dcterms:modified>
</cp:coreProperties>
</file>